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charts/chartEx3.xml" ContentType="application/vnd.ms-office.chartex+xml"/>
  <Override PartName="/ppt/charts/style4.xml" ContentType="application/vnd.ms-office.chartstyle+xml"/>
  <Override PartName="/ppt/charts/colors4.xml" ContentType="application/vnd.ms-office.chartcolorstyle+xml"/>
  <Override PartName="/ppt/charts/chartEx4.xml" ContentType="application/vnd.ms-office.chartex+xml"/>
  <Override PartName="/ppt/charts/style5.xml" ContentType="application/vnd.ms-office.chartstyle+xml"/>
  <Override PartName="/ppt/charts/colors5.xml" ContentType="application/vnd.ms-office.chartcolorstyl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charts/chartEx7.xml" ContentType="application/vnd.ms-office.chartex+xml"/>
  <Override PartName="/ppt/charts/style8.xml" ContentType="application/vnd.ms-office.chartstyle+xml"/>
  <Override PartName="/ppt/charts/colors8.xml" ContentType="application/vnd.ms-office.chartcolorstyle+xml"/>
  <Override PartName="/ppt/charts/chartEx8.xml" ContentType="application/vnd.ms-office.chartex+xml"/>
  <Override PartName="/ppt/charts/style9.xml" ContentType="application/vnd.ms-office.chartstyle+xml"/>
  <Override PartName="/ppt/charts/colors9.xml" ContentType="application/vnd.ms-office.chartcolorstyle+xml"/>
  <Override PartName="/ppt/charts/chartEx9.xml" ContentType="application/vnd.ms-office.chartex+xml"/>
  <Override PartName="/ppt/charts/style10.xml" ContentType="application/vnd.ms-office.chartstyle+xml"/>
  <Override PartName="/ppt/charts/colors10.xml" ContentType="application/vnd.ms-office.chartcolorstyle+xml"/>
  <Override PartName="/ppt/charts/chartEx10.xml" ContentType="application/vnd.ms-office.chartex+xml"/>
  <Override PartName="/ppt/charts/style11.xml" ContentType="application/vnd.ms-office.chartstyle+xml"/>
  <Override PartName="/ppt/charts/colors11.xml" ContentType="application/vnd.ms-office.chartcolorstyle+xml"/>
  <Override PartName="/ppt/charts/chartEx11.xml" ContentType="application/vnd.ms-office.chartex+xml"/>
  <Override PartName="/ppt/charts/style12.xml" ContentType="application/vnd.ms-office.chartstyle+xml"/>
  <Override PartName="/ppt/charts/colors12.xml" ContentType="application/vnd.ms-office.chartcolorstyle+xml"/>
  <Override PartName="/ppt/charts/chartEx12.xml" ContentType="application/vnd.ms-office.chartex+xml"/>
  <Override PartName="/ppt/charts/style13.xml" ContentType="application/vnd.ms-office.chartstyle+xml"/>
  <Override PartName="/ppt/charts/colors13.xml" ContentType="application/vnd.ms-office.chartcolorstyle+xml"/>
  <Override PartName="/ppt/charts/chartEx13.xml" ContentType="application/vnd.ms-office.chartex+xml"/>
  <Override PartName="/ppt/charts/style14.xml" ContentType="application/vnd.ms-office.chartstyle+xml"/>
  <Override PartName="/ppt/charts/colors14.xml" ContentType="application/vnd.ms-office.chartcolorstyle+xml"/>
  <Override PartName="/ppt/charts/chartEx14.xml" ContentType="application/vnd.ms-office.chartex+xml"/>
  <Override PartName="/ppt/charts/style15.xml" ContentType="application/vnd.ms-office.chartstyle+xml"/>
  <Override PartName="/ppt/charts/colors15.xml" ContentType="application/vnd.ms-office.chartcolorstyle+xml"/>
  <Override PartName="/ppt/charts/chartEx15.xml" ContentType="application/vnd.ms-office.chartex+xml"/>
  <Override PartName="/ppt/charts/style16.xml" ContentType="application/vnd.ms-office.chartstyle+xml"/>
  <Override PartName="/ppt/charts/colors16.xml" ContentType="application/vnd.ms-office.chartcolorstyle+xml"/>
  <Override PartName="/ppt/charts/chartEx16.xml" ContentType="application/vnd.ms-office.chartex+xml"/>
  <Override PartName="/ppt/charts/style17.xml" ContentType="application/vnd.ms-office.chartstyle+xml"/>
  <Override PartName="/ppt/charts/colors17.xml" ContentType="application/vnd.ms-office.chartcolorstyle+xml"/>
  <Override PartName="/ppt/charts/chartEx17.xml" ContentType="application/vnd.ms-office.chartex+xml"/>
  <Override PartName="/ppt/charts/style18.xml" ContentType="application/vnd.ms-office.chartstyle+xml"/>
  <Override PartName="/ppt/charts/colors18.xml" ContentType="application/vnd.ms-office.chartcolorstyle+xml"/>
  <Override PartName="/ppt/charts/chartEx18.xml" ContentType="application/vnd.ms-office.chartex+xml"/>
  <Override PartName="/ppt/charts/style19.xml" ContentType="application/vnd.ms-office.chartstyle+xml"/>
  <Override PartName="/ppt/charts/colors19.xml" ContentType="application/vnd.ms-office.chartcolorstyle+xml"/>
  <Override PartName="/ppt/charts/chartEx19.xml" ContentType="application/vnd.ms-office.chartex+xml"/>
  <Override PartName="/ppt/charts/style20.xml" ContentType="application/vnd.ms-office.chartstyle+xml"/>
  <Override PartName="/ppt/charts/colors20.xml" ContentType="application/vnd.ms-office.chartcolorstyle+xml"/>
  <Override PartName="/ppt/charts/chartEx20.xml" ContentType="application/vnd.ms-office.chartex+xml"/>
  <Override PartName="/ppt/charts/style21.xml" ContentType="application/vnd.ms-office.chartstyle+xml"/>
  <Override PartName="/ppt/charts/colors21.xml" ContentType="application/vnd.ms-office.chartcolorstyle+xml"/>
  <Override PartName="/ppt/charts/chartEx21.xml" ContentType="application/vnd.ms-office.chartex+xml"/>
  <Override PartName="/ppt/charts/style22.xml" ContentType="application/vnd.ms-office.chartstyle+xml"/>
  <Override PartName="/ppt/charts/colors22.xml" ContentType="application/vnd.ms-office.chartcolorstyle+xml"/>
  <Override PartName="/ppt/charts/chartEx22.xml" ContentType="application/vnd.ms-office.chartex+xml"/>
  <Override PartName="/ppt/charts/style23.xml" ContentType="application/vnd.ms-office.chartstyle+xml"/>
  <Override PartName="/ppt/charts/colors23.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2" r:id="rId2"/>
    <p:sldId id="257" r:id="rId3"/>
    <p:sldId id="299" r:id="rId4"/>
    <p:sldId id="258" r:id="rId5"/>
    <p:sldId id="259" r:id="rId6"/>
    <p:sldId id="260" r:id="rId7"/>
    <p:sldId id="261" r:id="rId8"/>
    <p:sldId id="278" r:id="rId9"/>
    <p:sldId id="262" r:id="rId10"/>
    <p:sldId id="282" r:id="rId11"/>
    <p:sldId id="264" r:id="rId12"/>
    <p:sldId id="265" r:id="rId13"/>
    <p:sldId id="266" r:id="rId14"/>
    <p:sldId id="300" r:id="rId15"/>
    <p:sldId id="285" r:id="rId16"/>
    <p:sldId id="297" r:id="rId17"/>
    <p:sldId id="269" r:id="rId18"/>
    <p:sldId id="276" r:id="rId19"/>
    <p:sldId id="277" r:id="rId20"/>
    <p:sldId id="279" r:id="rId21"/>
    <p:sldId id="283" r:id="rId22"/>
    <p:sldId id="284" r:id="rId23"/>
    <p:sldId id="286" r:id="rId24"/>
    <p:sldId id="287" r:id="rId25"/>
    <p:sldId id="288" r:id="rId26"/>
    <p:sldId id="289" r:id="rId27"/>
    <p:sldId id="290" r:id="rId28"/>
    <p:sldId id="291" r:id="rId29"/>
    <p:sldId id="292" r:id="rId30"/>
    <p:sldId id="293" r:id="rId31"/>
    <p:sldId id="301"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AD4229-5D79-A318-423E-63DAC4E20DC9}" name="Gallagher, Iris" initials="GI" userId="S::igallagh@lion.lmu.edu::50601163-2c33-43be-ab4b-56bc17fe461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B400A"/>
    <a:srgbClr val="ED6921"/>
    <a:srgbClr val="E0763D"/>
    <a:srgbClr val="11235C"/>
    <a:srgbClr val="33CC33"/>
    <a:srgbClr val="009900"/>
    <a:srgbClr val="59240C"/>
    <a:srgbClr val="0F48BA"/>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B0FA6B-F9E5-5E79-8F23-B813CA954348}" v="7105" dt="2024-05-21T23:30:35.670"/>
    <p1510:client id="{13995304-B6C0-FB5C-85D4-DD70B1A78E80}" v="103" dt="2024-05-21T19:13:45.787"/>
    <p1510:client id="{28F2F34D-5440-5FDE-5E00-A0525BC73051}" v="232" dt="2024-05-21T22:13:23.731"/>
    <p1510:client id="{4BF5F1A1-4C8A-66C5-1833-F077C87E8A2D}" v="24" dt="2024-05-21T22:16:24.365"/>
    <p1510:client id="{4F38562C-C95B-FF72-464C-F329C5B79F55}" v="11" dt="2024-05-21T18:27:32.747"/>
    <p1510:client id="{52A150FF-D558-4BAB-A05A-933ECB71497A}" v="4907" dt="2024-05-22T00:47:19.682"/>
    <p1510:client id="{59ED2C95-2A03-8BA6-60AE-FDA01211DED8}" v="14" dt="2024-05-22T00:20:27.429"/>
    <p1510:client id="{5E5C74A1-97DE-803E-91D1-DD96FE85DF20}" v="32" dt="2024-05-21T23:58:00.247"/>
    <p1510:client id="{656301AE-09A0-B8CA-7269-9CBBD5C1C401}" v="362" dt="2024-05-21T22:53:44.844"/>
    <p1510:client id="{713F9823-1B66-7340-8869-B0AF0B616FEB}" v="21" dt="2024-05-21T23:43:58.182"/>
    <p1510:client id="{8D614395-6A75-ABD0-6F5A-017519DAA026}" v="78" dt="2024-05-22T00:45:41.569"/>
    <p1510:client id="{AC103D2D-4086-4148-B0E6-F03EF2E0B72A}" v="1466" dt="2024-05-22T00:18:37.512"/>
    <p1510:client id="{AF7C3961-20FF-8A06-BD78-6EF18686E0F4}" v="49" dt="2024-05-21T18:16:42.839"/>
    <p1510:client id="{B123D1BA-7E71-7F4D-9F45-BC7B37C78136}" v="3245" dt="2024-05-22T00:45:42.077"/>
    <p1510:client id="{B17D65DB-F50C-BA8E-5748-10ABD4576E4B}" v="258" dt="2024-05-21T19:38:15.800"/>
    <p1510:client id="{BDF28287-F778-4C6E-F3BC-6A11B739CA3E}" v="2485" dt="2024-05-21T17:33:12.206"/>
    <p1510:client id="{C92EC7DC-AA81-57A1-7FC4-A319A3E7C080}" v="20" dt="2024-05-21T23:19:37.409"/>
    <p1510:client id="{C94ED07C-B7C8-3866-A084-BDE5B3F46D62}" v="469" dt="2024-05-21T15:04:10.923"/>
    <p1510:client id="{CFC04AF4-8EC0-6F25-B346-6EED799E8F47}" v="407" dt="2024-05-21T17:51:56.232"/>
    <p1510:client id="{DD001A9E-2EE5-7243-D740-C8DC30D9ED57}" v="283" dt="2024-05-21T20:46:56.515"/>
    <p1510:client id="{DEB059D1-5551-DA25-3FAF-7166D46804D4}" v="10" dt="2024-05-21T18:51:31.421"/>
    <p1510:client id="{EB170B37-C4FD-6DB1-C12D-47AF7DBDE040}" v="66" dt="2024-05-22T00:45:32.045"/>
    <p1510:client id="{F935F16E-D9E6-E33C-EACE-33054E8EBC93}" v="150" dt="2024-05-21T23:13:30.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lmu0-my.sharepoint.com/personal/snielse6_lion_lmu_edu/Documents/new%20york%20bs.xlsx" TargetMode="External"/><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Ex10.xml.rels><?xml version="1.0" encoding="UTF-8" standalone="yes"?>
<Relationships xmlns="http://schemas.openxmlformats.org/package/2006/relationships"><Relationship Id="rId2" Type="http://schemas.microsoft.com/office/2011/relationships/chartColorStyle" Target="colors11.xml"/><Relationship Id="rId1" Type="http://schemas.microsoft.com/office/2011/relationships/chartStyle" Target="style11.xml"/></Relationships>
</file>

<file path=ppt/charts/_rels/chartEx11.xml.rels><?xml version="1.0" encoding="UTF-8" standalone="yes"?>
<Relationships xmlns="http://schemas.openxmlformats.org/package/2006/relationships"><Relationship Id="rId2" Type="http://schemas.microsoft.com/office/2011/relationships/chartColorStyle" Target="colors12.xml"/><Relationship Id="rId1" Type="http://schemas.microsoft.com/office/2011/relationships/chartStyle" Target="style12.xml"/></Relationships>
</file>

<file path=ppt/charts/_rels/chartEx12.xml.rels><?xml version="1.0" encoding="UTF-8" standalone="yes"?>
<Relationships xmlns="http://schemas.openxmlformats.org/package/2006/relationships"><Relationship Id="rId2" Type="http://schemas.microsoft.com/office/2011/relationships/chartColorStyle" Target="colors13.xml"/><Relationship Id="rId1" Type="http://schemas.microsoft.com/office/2011/relationships/chartStyle" Target="style13.xml"/></Relationships>
</file>

<file path=ppt/charts/_rels/chartEx13.xml.rels><?xml version="1.0" encoding="UTF-8" standalone="yes"?>
<Relationships xmlns="http://schemas.openxmlformats.org/package/2006/relationships"><Relationship Id="rId2" Type="http://schemas.microsoft.com/office/2011/relationships/chartColorStyle" Target="colors14.xml"/><Relationship Id="rId1" Type="http://schemas.microsoft.com/office/2011/relationships/chartStyle" Target="style14.xml"/></Relationships>
</file>

<file path=ppt/charts/_rels/chartEx14.xml.rels><?xml version="1.0" encoding="UTF-8" standalone="yes"?>
<Relationships xmlns="http://schemas.openxmlformats.org/package/2006/relationships"><Relationship Id="rId2" Type="http://schemas.microsoft.com/office/2011/relationships/chartColorStyle" Target="colors15.xml"/><Relationship Id="rId1" Type="http://schemas.microsoft.com/office/2011/relationships/chartStyle" Target="style15.xml"/></Relationships>
</file>

<file path=ppt/charts/_rels/chartEx15.xml.rels><?xml version="1.0" encoding="UTF-8" standalone="yes"?>
<Relationships xmlns="http://schemas.openxmlformats.org/package/2006/relationships"><Relationship Id="rId2" Type="http://schemas.microsoft.com/office/2011/relationships/chartColorStyle" Target="colors16.xml"/><Relationship Id="rId1" Type="http://schemas.microsoft.com/office/2011/relationships/chartStyle" Target="style16.xml"/></Relationships>
</file>

<file path=ppt/charts/_rels/chartEx16.xml.rels><?xml version="1.0" encoding="UTF-8" standalone="yes"?>
<Relationships xmlns="http://schemas.openxmlformats.org/package/2006/relationships"><Relationship Id="rId2" Type="http://schemas.microsoft.com/office/2011/relationships/chartColorStyle" Target="colors17.xml"/><Relationship Id="rId1" Type="http://schemas.microsoft.com/office/2011/relationships/chartStyle" Target="style17.xml"/></Relationships>
</file>

<file path=ppt/charts/_rels/chartEx17.xml.rels><?xml version="1.0" encoding="UTF-8" standalone="yes"?>
<Relationships xmlns="http://schemas.openxmlformats.org/package/2006/relationships"><Relationship Id="rId2" Type="http://schemas.microsoft.com/office/2011/relationships/chartColorStyle" Target="colors18.xml"/><Relationship Id="rId1" Type="http://schemas.microsoft.com/office/2011/relationships/chartStyle" Target="style18.xml"/></Relationships>
</file>

<file path=ppt/charts/_rels/chartEx18.xml.rels><?xml version="1.0" encoding="UTF-8" standalone="yes"?>
<Relationships xmlns="http://schemas.openxmlformats.org/package/2006/relationships"><Relationship Id="rId2" Type="http://schemas.microsoft.com/office/2011/relationships/chartColorStyle" Target="colors19.xml"/><Relationship Id="rId1" Type="http://schemas.microsoft.com/office/2011/relationships/chartStyle" Target="style19.xml"/></Relationships>
</file>

<file path=ppt/charts/_rels/chartEx19.xml.rels><?xml version="1.0" encoding="UTF-8" standalone="yes"?>
<Relationships xmlns="http://schemas.openxmlformats.org/package/2006/relationships"><Relationship Id="rId2" Type="http://schemas.microsoft.com/office/2011/relationships/chartColorStyle" Target="colors20.xml"/><Relationship Id="rId1" Type="http://schemas.microsoft.com/office/2011/relationships/chartStyle" Target="style20.xml"/></Relationships>
</file>

<file path=ppt/charts/_rels/chartEx2.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Ex20.xml.rels><?xml version="1.0" encoding="UTF-8" standalone="yes"?>
<Relationships xmlns="http://schemas.openxmlformats.org/package/2006/relationships"><Relationship Id="rId2" Type="http://schemas.microsoft.com/office/2011/relationships/chartColorStyle" Target="colors21.xml"/><Relationship Id="rId1" Type="http://schemas.microsoft.com/office/2011/relationships/chartStyle" Target="style21.xml"/></Relationships>
</file>

<file path=ppt/charts/_rels/chartEx21.xml.rels><?xml version="1.0" encoding="UTF-8" standalone="yes"?>
<Relationships xmlns="http://schemas.openxmlformats.org/package/2006/relationships"><Relationship Id="rId2" Type="http://schemas.microsoft.com/office/2011/relationships/chartColorStyle" Target="colors22.xml"/><Relationship Id="rId1" Type="http://schemas.microsoft.com/office/2011/relationships/chartStyle" Target="style22.xml"/></Relationships>
</file>

<file path=ppt/charts/_rels/chartEx22.xml.rels><?xml version="1.0" encoding="UTF-8" standalone="yes"?>
<Relationships xmlns="http://schemas.openxmlformats.org/package/2006/relationships"><Relationship Id="rId2" Type="http://schemas.microsoft.com/office/2011/relationships/chartColorStyle" Target="colors23.xml"/><Relationship Id="rId1" Type="http://schemas.microsoft.com/office/2011/relationships/chartStyle" Target="style23.xml"/></Relationships>
</file>

<file path=ppt/charts/_rels/chartEx3.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Ex4.xml.rels><?xml version="1.0" encoding="UTF-8" standalone="yes"?>
<Relationships xmlns="http://schemas.openxmlformats.org/package/2006/relationships"><Relationship Id="rId2" Type="http://schemas.microsoft.com/office/2011/relationships/chartColorStyle" Target="colors5.xml"/><Relationship Id="rId1" Type="http://schemas.microsoft.com/office/2011/relationships/chartStyle" Target="style5.xml"/></Relationships>
</file>

<file path=ppt/charts/_rels/chartEx5.xml.rels><?xml version="1.0" encoding="UTF-8" standalone="yes"?>
<Relationships xmlns="http://schemas.openxmlformats.org/package/2006/relationships"><Relationship Id="rId2" Type="http://schemas.microsoft.com/office/2011/relationships/chartColorStyle" Target="colors6.xml"/><Relationship Id="rId1" Type="http://schemas.microsoft.com/office/2011/relationships/chartStyle" Target="style6.xml"/></Relationships>
</file>

<file path=ppt/charts/_rels/chartEx6.xml.rels><?xml version="1.0" encoding="UTF-8" standalone="yes"?>
<Relationships xmlns="http://schemas.openxmlformats.org/package/2006/relationships"><Relationship Id="rId2" Type="http://schemas.microsoft.com/office/2011/relationships/chartColorStyle" Target="colors7.xml"/><Relationship Id="rId1" Type="http://schemas.microsoft.com/office/2011/relationships/chartStyle" Target="style7.xml"/></Relationships>
</file>

<file path=ppt/charts/_rels/chartEx7.xml.rels><?xml version="1.0" encoding="UTF-8" standalone="yes"?>
<Relationships xmlns="http://schemas.openxmlformats.org/package/2006/relationships"><Relationship Id="rId2" Type="http://schemas.microsoft.com/office/2011/relationships/chartColorStyle" Target="colors8.xml"/><Relationship Id="rId1" Type="http://schemas.microsoft.com/office/2011/relationships/chartStyle" Target="style8.xml"/></Relationships>
</file>

<file path=ppt/charts/_rels/chartEx8.xml.rels><?xml version="1.0" encoding="UTF-8" standalone="yes"?>
<Relationships xmlns="http://schemas.openxmlformats.org/package/2006/relationships"><Relationship Id="rId2" Type="http://schemas.microsoft.com/office/2011/relationships/chartColorStyle" Target="colors9.xml"/><Relationship Id="rId1" Type="http://schemas.microsoft.com/office/2011/relationships/chartStyle" Target="style9.xml"/></Relationships>
</file>

<file path=ppt/charts/_rels/chartEx9.xml.rels><?xml version="1.0" encoding="UTF-8" standalone="yes"?>
<Relationships xmlns="http://schemas.openxmlformats.org/package/2006/relationships"><Relationship Id="rId2" Type="http://schemas.microsoft.com/office/2011/relationships/chartColorStyle" Target="colors10.xml"/><Relationship Id="rId1" Type="http://schemas.microsoft.com/office/2011/relationships/chartStyle" Target="style1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New York vs</a:t>
            </a:r>
            <a:r>
              <a:rPr lang="en-US" sz="1800" baseline="0"/>
              <a:t> Florida</a:t>
            </a:r>
            <a:endParaRPr lang="en-US"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Sheet1!$C$2</c:f>
              <c:strCache>
                <c:ptCount val="1"/>
                <c:pt idx="0">
                  <c:v>Total Facilities</c:v>
                </c:pt>
              </c:strCache>
            </c:strRef>
          </c:tx>
          <c:spPr>
            <a:solidFill>
              <a:schemeClr val="accent1"/>
            </a:solidFill>
            <a:ln>
              <a:solidFill>
                <a:schemeClr val="tx2"/>
              </a:solidFill>
            </a:ln>
            <a:effectLst/>
          </c:spPr>
          <c:invertIfNegative val="0"/>
          <c:cat>
            <c:strRef>
              <c:f>Sheet1!$B$3:$B$4</c:f>
              <c:strCache>
                <c:ptCount val="2"/>
                <c:pt idx="0">
                  <c:v>New York</c:v>
                </c:pt>
                <c:pt idx="1">
                  <c:v>Florida</c:v>
                </c:pt>
              </c:strCache>
            </c:strRef>
          </c:cat>
          <c:val>
            <c:numRef>
              <c:f>Sheet1!$C$3:$C$4</c:f>
              <c:numCache>
                <c:formatCode>General</c:formatCode>
                <c:ptCount val="2"/>
                <c:pt idx="0">
                  <c:v>1125</c:v>
                </c:pt>
                <c:pt idx="1">
                  <c:v>1436</c:v>
                </c:pt>
              </c:numCache>
            </c:numRef>
          </c:val>
          <c:extLst>
            <c:ext xmlns:c16="http://schemas.microsoft.com/office/drawing/2014/chart" uri="{C3380CC4-5D6E-409C-BE32-E72D297353CC}">
              <c16:uniqueId val="{00000000-681B-410B-AE7A-CAE553E30F22}"/>
            </c:ext>
          </c:extLst>
        </c:ser>
        <c:dLbls>
          <c:showLegendKey val="0"/>
          <c:showVal val="0"/>
          <c:showCatName val="0"/>
          <c:showSerName val="0"/>
          <c:showPercent val="0"/>
          <c:showBubbleSize val="0"/>
        </c:dLbls>
        <c:gapWidth val="219"/>
        <c:axId val="478330288"/>
        <c:axId val="478326928"/>
      </c:barChart>
      <c:lineChart>
        <c:grouping val="standard"/>
        <c:varyColors val="0"/>
        <c:ser>
          <c:idx val="1"/>
          <c:order val="1"/>
          <c:tx>
            <c:strRef>
              <c:f>Sheet1!$D$2</c:f>
              <c:strCache>
                <c:ptCount val="1"/>
                <c:pt idx="0">
                  <c:v>ROI &gt; 10%</c:v>
                </c:pt>
              </c:strCache>
            </c:strRef>
          </c:tx>
          <c:spPr>
            <a:ln w="28575" cap="rnd">
              <a:solidFill>
                <a:schemeClr val="accent5"/>
              </a:solidFill>
              <a:round/>
            </a:ln>
            <a:effectLst/>
          </c:spPr>
          <c:marker>
            <c:symbol val="none"/>
          </c:marker>
          <c:cat>
            <c:strRef>
              <c:f>Sheet1!$B$3:$B$4</c:f>
              <c:strCache>
                <c:ptCount val="2"/>
                <c:pt idx="0">
                  <c:v>New York</c:v>
                </c:pt>
                <c:pt idx="1">
                  <c:v>Florida</c:v>
                </c:pt>
              </c:strCache>
            </c:strRef>
          </c:cat>
          <c:val>
            <c:numRef>
              <c:f>Sheet1!$D$3:$D$4</c:f>
              <c:numCache>
                <c:formatCode>0%</c:formatCode>
                <c:ptCount val="2"/>
                <c:pt idx="0">
                  <c:v>0.57999999999999996</c:v>
                </c:pt>
                <c:pt idx="1">
                  <c:v>0.54</c:v>
                </c:pt>
              </c:numCache>
            </c:numRef>
          </c:val>
          <c:smooth val="0"/>
          <c:extLst>
            <c:ext xmlns:c16="http://schemas.microsoft.com/office/drawing/2014/chart" uri="{C3380CC4-5D6E-409C-BE32-E72D297353CC}">
              <c16:uniqueId val="{00000001-681B-410B-AE7A-CAE553E30F22}"/>
            </c:ext>
          </c:extLst>
        </c:ser>
        <c:ser>
          <c:idx val="2"/>
          <c:order val="2"/>
          <c:tx>
            <c:strRef>
              <c:f>Sheet1!$E$2</c:f>
              <c:strCache>
                <c:ptCount val="1"/>
                <c:pt idx="0">
                  <c:v>ROI &gt; 30%</c:v>
                </c:pt>
              </c:strCache>
            </c:strRef>
          </c:tx>
          <c:spPr>
            <a:ln w="28575" cap="rnd">
              <a:solidFill>
                <a:schemeClr val="accent5">
                  <a:lumMod val="60000"/>
                  <a:lumOff val="40000"/>
                </a:schemeClr>
              </a:solidFill>
              <a:round/>
            </a:ln>
            <a:effectLst/>
          </c:spPr>
          <c:marker>
            <c:symbol val="none"/>
          </c:marker>
          <c:cat>
            <c:strRef>
              <c:f>Sheet1!$B$3:$B$4</c:f>
              <c:strCache>
                <c:ptCount val="2"/>
                <c:pt idx="0">
                  <c:v>New York</c:v>
                </c:pt>
                <c:pt idx="1">
                  <c:v>Florida</c:v>
                </c:pt>
              </c:strCache>
            </c:strRef>
          </c:cat>
          <c:val>
            <c:numRef>
              <c:f>Sheet1!$E$3:$E$4</c:f>
              <c:numCache>
                <c:formatCode>0%</c:formatCode>
                <c:ptCount val="2"/>
                <c:pt idx="0">
                  <c:v>0.38</c:v>
                </c:pt>
                <c:pt idx="1">
                  <c:v>0.38</c:v>
                </c:pt>
              </c:numCache>
            </c:numRef>
          </c:val>
          <c:smooth val="0"/>
          <c:extLst>
            <c:ext xmlns:c16="http://schemas.microsoft.com/office/drawing/2014/chart" uri="{C3380CC4-5D6E-409C-BE32-E72D297353CC}">
              <c16:uniqueId val="{00000002-681B-410B-AE7A-CAE553E30F22}"/>
            </c:ext>
          </c:extLst>
        </c:ser>
        <c:ser>
          <c:idx val="3"/>
          <c:order val="3"/>
          <c:tx>
            <c:strRef>
              <c:f>Sheet1!$F$2</c:f>
              <c:strCache>
                <c:ptCount val="1"/>
                <c:pt idx="0">
                  <c:v>ROA &gt; 10%</c:v>
                </c:pt>
              </c:strCache>
            </c:strRef>
          </c:tx>
          <c:spPr>
            <a:ln w="28575" cap="rnd">
              <a:solidFill>
                <a:srgbClr val="33CC33"/>
              </a:solidFill>
              <a:round/>
            </a:ln>
            <a:effectLst/>
          </c:spPr>
          <c:marker>
            <c:symbol val="none"/>
          </c:marker>
          <c:cat>
            <c:strRef>
              <c:f>Sheet1!$B$3:$B$4</c:f>
              <c:strCache>
                <c:ptCount val="2"/>
                <c:pt idx="0">
                  <c:v>New York</c:v>
                </c:pt>
                <c:pt idx="1">
                  <c:v>Florida</c:v>
                </c:pt>
              </c:strCache>
            </c:strRef>
          </c:cat>
          <c:val>
            <c:numRef>
              <c:f>Sheet1!$F$3:$F$4</c:f>
              <c:numCache>
                <c:formatCode>0%</c:formatCode>
                <c:ptCount val="2"/>
                <c:pt idx="0">
                  <c:v>0.35</c:v>
                </c:pt>
                <c:pt idx="1">
                  <c:v>0.26</c:v>
                </c:pt>
              </c:numCache>
            </c:numRef>
          </c:val>
          <c:smooth val="0"/>
          <c:extLst>
            <c:ext xmlns:c16="http://schemas.microsoft.com/office/drawing/2014/chart" uri="{C3380CC4-5D6E-409C-BE32-E72D297353CC}">
              <c16:uniqueId val="{00000003-681B-410B-AE7A-CAE553E30F22}"/>
            </c:ext>
          </c:extLst>
        </c:ser>
        <c:ser>
          <c:idx val="4"/>
          <c:order val="4"/>
          <c:tx>
            <c:strRef>
              <c:f>Sheet1!$G$2</c:f>
              <c:strCache>
                <c:ptCount val="1"/>
                <c:pt idx="0">
                  <c:v>ROA &gt; 30%</c:v>
                </c:pt>
              </c:strCache>
            </c:strRef>
          </c:tx>
          <c:spPr>
            <a:ln w="28575" cap="rnd">
              <a:solidFill>
                <a:srgbClr val="009900"/>
              </a:solidFill>
              <a:round/>
            </a:ln>
            <a:effectLst/>
          </c:spPr>
          <c:marker>
            <c:symbol val="none"/>
          </c:marker>
          <c:cat>
            <c:strRef>
              <c:f>Sheet1!$B$3:$B$4</c:f>
              <c:strCache>
                <c:ptCount val="2"/>
                <c:pt idx="0">
                  <c:v>New York</c:v>
                </c:pt>
                <c:pt idx="1">
                  <c:v>Florida</c:v>
                </c:pt>
              </c:strCache>
            </c:strRef>
          </c:cat>
          <c:val>
            <c:numRef>
              <c:f>Sheet1!$G$3:$G$4</c:f>
              <c:numCache>
                <c:formatCode>0%</c:formatCode>
                <c:ptCount val="2"/>
                <c:pt idx="0">
                  <c:v>0.1</c:v>
                </c:pt>
                <c:pt idx="1">
                  <c:v>0.13</c:v>
                </c:pt>
              </c:numCache>
            </c:numRef>
          </c:val>
          <c:smooth val="0"/>
          <c:extLst>
            <c:ext xmlns:c16="http://schemas.microsoft.com/office/drawing/2014/chart" uri="{C3380CC4-5D6E-409C-BE32-E72D297353CC}">
              <c16:uniqueId val="{00000004-681B-410B-AE7A-CAE553E30F22}"/>
            </c:ext>
          </c:extLst>
        </c:ser>
        <c:dLbls>
          <c:showLegendKey val="0"/>
          <c:showVal val="0"/>
          <c:showCatName val="0"/>
          <c:showSerName val="0"/>
          <c:showPercent val="0"/>
          <c:showBubbleSize val="0"/>
        </c:dLbls>
        <c:marker val="1"/>
        <c:smooth val="0"/>
        <c:axId val="477265872"/>
        <c:axId val="477267312"/>
      </c:lineChart>
      <c:catAx>
        <c:axId val="478330288"/>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50"/>
                  <a:t>State</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8326928"/>
        <c:crosses val="autoZero"/>
        <c:auto val="1"/>
        <c:lblAlgn val="ctr"/>
        <c:lblOffset val="100"/>
        <c:noMultiLvlLbl val="0"/>
      </c:catAx>
      <c:valAx>
        <c:axId val="478326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Facilities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78330288"/>
        <c:crosses val="autoZero"/>
        <c:crossBetween val="between"/>
      </c:valAx>
      <c:valAx>
        <c:axId val="47726731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 of Facilities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77265872"/>
        <c:crosses val="max"/>
        <c:crossBetween val="between"/>
      </c:valAx>
      <c:catAx>
        <c:axId val="477265872"/>
        <c:scaling>
          <c:orientation val="minMax"/>
        </c:scaling>
        <c:delete val="1"/>
        <c:axPos val="b"/>
        <c:numFmt formatCode="General" sourceLinked="1"/>
        <c:majorTickMark val="out"/>
        <c:minorTickMark val="none"/>
        <c:tickLblPos val="nextTo"/>
        <c:crossAx val="477267312"/>
        <c:crosses val="autoZero"/>
        <c:auto val="1"/>
        <c:lblAlgn val="ctr"/>
        <c:lblOffset val="100"/>
        <c:noMultiLvlLbl val="0"/>
      </c:cat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a:solidFill>
        <a:schemeClr val="accent1"/>
      </a:solid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0.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1.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2.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3.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4.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5.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6.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7.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8.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19.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20.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21.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22.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data id="0">
      <cx:strDim type="entityId">
        <cx:lvl ptCount="51">
          <cx:pt idx="0">1040</cx:pt>
          <cx:pt idx="1">1003</cx:pt>
          <cx:pt idx="2">1951</cx:pt>
          <cx:pt idx="3">1945</cx:pt>
          <cx:pt idx="4">5599</cx:pt>
          <cx:pt idx="5">7636</cx:pt>
          <cx:pt idx="6">7798</cx:pt>
          <cx:pt idx="7">9130</cx:pt>
          <cx:pt idx="8">8831</cx:pt>
          <cx:pt idx="9">11032</cx:pt>
          <cx:pt idx="10">12004</cx:pt>
          <cx:pt idx="11">13656</cx:pt>
          <cx:pt idx="12">14987</cx:pt>
          <cx:pt idx="13">14713</cx:pt>
          <cx:pt idx="14">14808</cx:pt>
          <cx:pt idx="15">14882</cx:pt>
          <cx:pt idx="16">16121</cx:pt>
          <cx:pt idx="17">16480</cx:pt>
          <cx:pt idx="18">19283</cx:pt>
          <cx:pt idx="19">20543</cx:pt>
          <cx:pt idx="20">20487</cx:pt>
          <cx:pt idx="21">19840</cx:pt>
          <cx:pt idx="22">21196</cx:pt>
          <cx:pt idx="23">21412</cx:pt>
          <cx:pt idx="24">21512</cx:pt>
          <cx:pt idx="25">21502</cx:pt>
          <cx:pt idx="26">21789</cx:pt>
          <cx:pt idx="27">23611</cx:pt>
          <cx:pt idx="28">23624</cx:pt>
          <cx:pt idx="29">22869</cx:pt>
          <cx:pt idx="30">23097</cx:pt>
          <cx:pt idx="31">23117</cx:pt>
          <cx:pt idx="32">23132</cx:pt>
          <cx:pt idx="33">23035</cx:pt>
          <cx:pt idx="34">23161</cx:pt>
          <cx:pt idx="35">24230</cx:pt>
          <cx:pt idx="36">24293</cx:pt>
          <cx:pt idx="37">24561</cx:pt>
          <cx:pt idx="38">25623</cx:pt>
          <cx:pt idx="39">27664</cx:pt>
          <cx:pt idx="40">31410</cx:pt>
          <cx:pt idx="41">31418</cx:pt>
          <cx:pt idx="42">33025</cx:pt>
          <cx:pt idx="43">33145</cx:pt>
          <cx:pt idx="44">34626</cx:pt>
          <cx:pt idx="45">35364</cx:pt>
          <cx:pt idx="46">35022</cx:pt>
          <cx:pt idx="47">35841</cx:pt>
          <cx:pt idx="48">36684</cx:pt>
          <cx:pt idx="49">36208</cx:pt>
          <cx:pt idx="50">36927</cx:pt>
        </cx:lvl>
      </cx:strDim>
      <cx:strDim type="cat">
        <cx:f>'[Covid Vax_v1.xlsx]Pivot Data'!$A$2:$A$52</cx:f>
        <cx:nf>'[Covid Vax_v1.xlsx]Pivot Data'!$A$1</cx:nf>
        <cx:lvl ptCount="51" name="Row Labels">
          <cx:pt idx="0">Alaska</cx:pt>
          <cx:pt idx="1">Alabama</cx:pt>
          <cx:pt idx="2">Arkansas</cx:pt>
          <cx:pt idx="3">Arizona</cx:pt>
          <cx:pt idx="4">California</cx:pt>
          <cx:pt idx="5">Colorado</cx:pt>
          <cx:pt idx="6">Connecticut</cx:pt>
          <cx:pt idx="7">Washington, D.C.</cx:pt>
          <cx:pt idx="8">Delaware</cx:pt>
          <cx:pt idx="9">Florida</cx:pt>
          <cx:pt idx="10">Georgia</cx:pt>
          <cx:pt idx="11">Hawaii</cx:pt>
          <cx:pt idx="12">Iowa</cx:pt>
          <cx:pt idx="13">Idaho</cx:pt>
          <cx:pt idx="14">Illinois</cx:pt>
          <cx:pt idx="15">Indiana</cx:pt>
          <cx:pt idx="16">Kansas</cx:pt>
          <cx:pt idx="17">Kentucky</cx:pt>
          <cx:pt idx="18">Louisiana</cx:pt>
          <cx:pt idx="19">Massachusetts</cx:pt>
          <cx:pt idx="20">Maryland</cx:pt>
          <cx:pt idx="21">Maine</cx:pt>
          <cx:pt idx="22">Michigan</cx:pt>
          <cx:pt idx="23">Minnesota</cx:pt>
          <cx:pt idx="24">Missouri</cx:pt>
          <cx:pt idx="25">Mississippi</cx:pt>
          <cx:pt idx="26">Montana</cx:pt>
          <cx:pt idx="27">North Carolina</cx:pt>
          <cx:pt idx="28">North Dakota</cx:pt>
          <cx:pt idx="29">Nebraska</cx:pt>
          <cx:pt idx="30">New Hampshire</cx:pt>
          <cx:pt idx="31">New Jersey</cx:pt>
          <cx:pt idx="32">New Mexico</cx:pt>
          <cx:pt idx="33">Nevada</cx:pt>
          <cx:pt idx="34">New York</cx:pt>
          <cx:pt idx="35">Ohio</cx:pt>
          <cx:pt idx="36">Oklahoma</cx:pt>
          <cx:pt idx="37">Oregon</cx:pt>
          <cx:pt idx="38">Pennsylvania</cx:pt>
          <cx:pt idx="39">Rhode Island</cx:pt>
          <cx:pt idx="40">South Carolina</cx:pt>
          <cx:pt idx="41">South Dakota</cx:pt>
          <cx:pt idx="42">Tennessee</cx:pt>
          <cx:pt idx="43">Texas</cx:pt>
          <cx:pt idx="44">Utah</cx:pt>
          <cx:pt idx="45">Virginia</cx:pt>
          <cx:pt idx="46">Vermont</cx:pt>
          <cx:pt idx="47">Washington</cx:pt>
          <cx:pt idx="48">Wisconsin</cx:pt>
          <cx:pt idx="49">West Virginia</cx:pt>
          <cx:pt idx="50">Wyoming</cx:pt>
        </cx:lvl>
      </cx:strDim>
      <cx:numDim type="colorVal">
        <cx:f>'[Covid Vax_v1.xlsx]Pivot Data'!$B$2:$B$52</cx:f>
        <cx:nf>'[Covid Vax_v1.xlsx]Pivot Data'!$B$1</cx:nf>
        <cx:lvl ptCount="51" formatCode="0.0%" name="Average of Percent of residents who completed primary vaccination series2">
          <cx:pt idx="0">0.93325000000000002</cx:pt>
          <cx:pt idx="1">0.83955555555555572</cx:pt>
          <cx:pt idx="2">0.8785887850467291</cx:pt>
          <cx:pt idx="3">0.76473188405797099</cx:pt>
          <cx:pt idx="4">0.89061518093556924</cx:pt>
          <cx:pt idx="5">0.91073933649289063</cx:pt>
          <cx:pt idx="6">0.91947499999999982</cx:pt>
          <cx:pt idx="7">0.86376470588235288</cx:pt>
          <cx:pt idx="8">0.93699999999999983</cx:pt>
          <cx:pt idx="9">0.80264925373134233</cx:pt>
          <cx:pt idx="10">0.86151136363636416</cx:pt>
          <cx:pt idx="11">0.94372499999999993</cx:pt>
          <cx:pt idx="12">0.93504187192118149</cx:pt>
          <cx:pt idx="13">0.85088607594936705</cx:pt>
          <cx:pt idx="14">0.88917612809315838</cx:pt>
          <cx:pt idx="15">0.86477929687499977</cx:pt>
          <cx:pt idx="16">0.86515112540192884</cx:pt>
          <cx:pt idx="17">0.86513818181818214</cx:pt>
          <cx:pt idx="18">0.85619696969696912</cx:pt>
          <cx:pt idx="19">0.94200847457627079</cx:pt>
          <cx:pt idx="20">0.90698156682027642</cx:pt>
          <cx:pt idx="21">0.93092045454545458</cx:pt>
          <cx:pt idx="22">0.86900000000000022</cx:pt>
          <cx:pt idx="23">0.92931791907514405</cx:pt>
          <cx:pt idx="24">0.84038008130081143</cx:pt>
          <cx:pt idx="25">0.85699009900990086</cx:pt>
          <cx:pt idx="26">0.88918333333333299</cx:pt>
          <cx:pt idx="27">0.86540389294403963</cx:pt>
          <cx:pt idx="28">0.92206666666666648</cx:pt>
          <cx:pt idx="29">0.92347027027027051</cx:pt>
          <cx:pt idx="30">0.94115277777777773</cx:pt>
          <cx:pt idx="31">0.88746176470588267</cx:pt>
          <cx:pt idx="32">0.82628358208955233</cx:pt>
          <cx:pt idx="33">0.76395312499999979</cx:pt>
          <cx:pt idx="34">0.90122833333333352</cx:pt>
          <cx:pt idx="35">0.83077149075081502</cx:pt>
          <cx:pt idx="36">0.82572027972028028</cx:pt>
          <cx:pt idx="37">0.86784251968503923</cx:pt>
          <cx:pt idx="38">0.89621686746987839</cx:pt>
          <cx:pt idx="39">0.94986486486486532</cx:pt>
          <cx:pt idx="40">0.84663934426229492</cx:pt>
          <cx:pt idx="41">0.95216494845360844</cx:pt>
          <cx:pt idx="42">0.81752941176470573</cx:pt>
          <cx:pt idx="43">0.80232653061224468</cx:pt>
          <cx:pt idx="44">0.87446808510638296</cx:pt>
          <cx:pt idx="45">0.87760489510489492</cx:pt>
          <cx:pt idx="46">0.94076470588235295</cx:pt>
          <cx:pt idx="47">0.87614358974358963</cx:pt>
          <cx:pt idx="48">0.89772155688622812</cx:pt>
          <cx:pt idx="49">0.88098360655737706</cx:pt>
          <cx:pt idx="50">0.90411111111111109</cx:pt>
        </cx:lvl>
      </cx:numDim>
    </cx:data>
  </cx:chartData>
  <cx:chart>
    <cx:title pos="t" align="ctr" overlay="0">
      <cx:tx>
        <cx:txData>
          <cx:v>Average of Percent of residents who completed primary vaccination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Average of Percent of residents who completed primary vaccination</a:t>
          </a:r>
        </a:p>
      </cx:txPr>
    </cx:title>
    <cx:plotArea>
      <cx:plotAreaRegion>
        <cx:series layoutId="regionMap" uniqueId="{83C7712F-8710-4173-B365-EF0998F05F63}">
          <cx:dataId val="0"/>
          <cx:layoutPr>
            <cx:geography cultureLanguage="en-US" cultureRegion="US" attribution="Powered by Bing">
              <cx:geoCache provider="{E9337A44-BEBE-4D9F-B70C-5C5E7DAFC167}">
                <cx:binary>hHppj6S40u5fGfXnyxlsbGwfvedKF8g9s9Ze5wuq7q62wZjN2Cy//kZSo1M9NfPOSFWWY7EhwcTy
RPzPt+nf36rnp/6XyVS1/fe36T/v1DC0//71V/tNPZsn+y9TfOsb2/wY/vWtMb82P34U355//d4/
jUUtf8UhIr9+U0/98Dy9+7//A7vJ5yZ7Gp429VAM87177ueHZ+uqwf6t9H8R/vK8bvN+bp//8+7p
uynqrLBDX3wb3v0uOnz/zzsUkvDdL7/+vMfv0psnAwv/X/Vk9dOfVzw/2eE/7wKExb8EwzwWnEUh
iTl/98v4fBUhhv9FSIhCgSkWWMTi3S910w/qP+8Y+ldEOKgzwmlEEY3f/WIbdxVRENFQgDSKGAlx
RP77ZO6aapZN/d9n8Tv9S+3MXVPUg/3Pu4jBb2lf9K4/7no/CCNKUIw4/FAewZXab08P8PhBHf0f
zvxsjAvJ82KHH/00y7NaaHHjXVVlokfLU1HGiUZD+b2rHU5ihaL7vrTlATHmd03fpJMap3up/LJx
zkwbQWnz2Pfe3rsCJzmv2sd1kG6gqasM3Sk5t4+ya8nFUX7HGCrbdPBiSKwO/fFFOeDz0ZHJJssi
q5S3VbuNCi8vS5vktmourwNrfXPhalBTMheBSO3YmexVvM5WnXXmPQvOuX3ZZGXXOP/YM+O2RAZj
ZlWHPlcM3dCud89IT6cZOfdl7qc68xONbyqpq6MOI7OTdCgeSeiXpGPYb9hSx0kdNv3F4Ly7kCFv
93mTf3hlrfx1eOV1vNrYjorjyg+K2J5Hdx9ETZynVddOp/o6WC2n00rCSav2ojd/4nOsu2Rs2qqD
xwja6/BCN5MG2bpRwcdDX41uz1Z9+rKqrqdDTSOXsN76BL5Xey9HKVMyByo1FTGnwDvaJEp7c9Kz
jP88zQtjTqQNqoNII6Y3fc3HS1yb6bLOlrHRc8KtLU9X6SoYukbuajrwbVgGKul1330plhxnuffy
SITkn1udSiPaLyJv5W5qUMqEm27UZOZknFn7BaFCpHVP7ImXjnxEuEnZ2HZfJhzXexb1cruqjUV4
3zQkemBlPP60vJOepEEk1a5ljrKsDlBx5Ly7eyHzQpObOA+6xOSx38V1GOCE8Ns4xjl8IK2HE9EF
WUcEv2WoEbf0OogYnZRD5PTKd6rOjwzL+5W1Dm5ZxC2ptM8KM/6+hxJySRo5ma2ty/HsroMPqT8v
xlebYILz9UawqrzybGGWJFK22bSsZCcbEbVDtvu0Um4hQ5+s07e0CioQgZllp6oyLKkdibJXzbo3
WGXUY3Z6ZYJ93uSd1IkHU/2wDmE17HoWsBtTu+HBtWg49XVx3xlRfvfI3syhMk9RW6CkaoX8MFsT
ZUXD8C1u1bKLJ2ROeTm2J1bIaUcb4U4ybIPxgxpc3m9ybIIbZcM6CboZ7Sc/F3cvQ1Xrc12h40+s
qzDgHU2plmLzKii8KO6+42lSv6+9KprS5puyrkha4sYk3dDxTYnEew8/6GEdCIb37GJFNq+8Il/O
ogyii3HT8NCTyp1DHrwsyotSHlhh6mRuMDkLt9RnbXYrUZRL4V/4L1M1W3KeRcs3so9+l4zXZSUO
lE+IyqfNHCGW9DZUN3yWJkw6cikd2D1XdepmuPKpRMDPOZFJPWuye9FzS/673Njwe2TQcfZq2AUD
CR9sX80PLFvnL8OI2520M0u7TqOHlbcwsI4678/NlTVJU58Hpj+/LhpUT9M3m+YvGzTS33YSRfAa
VX3Hq2GzhNhd8gWoF5Z2dluOzKcrWSFb34kZm1fdVz6da7s1QeDTCL7po1nqIlmIzy9jiUWqJmq+
8SYLgmr5Gg5xlwXO6AufK1Cgv3uFf1agZda0VCY/xQN/4WRR+NbJilBEGMUc/imJ8Fsn29gYNYNd
6HMsmNsP8PTPU9SjM6bCx1tW0XjXmeFDgFHoEkNavRmKpdm112fueJDNE6a30sFLQ542h3CuSdJf
hStPSTQkbKrVcRkLekGmPBjSa36oy/JrtVCVBmG/axf5pDGc0Mp3030719uVWofRH6rYmfcvRFuc
Q7UUd4Mag/d0oFUSCuHOq7A1ckzruu8PKxl2dWLjRiSs5PVtVdHgGC1zsGmrsPy0VN2dVKb8jsLi
s9YOfWjiItrWhWbbGfGzUT5O27EM74qSsF1fRcUxtx5diFnaTZyH9QdUt22i7KR3c1W4rHRYH/FY
D4nynjwEDgbGkU/AauWHeSqvpK9uzCLPK7WqcVt1WdXCpWfLyMOL2sGhQicKRxA7cUt2U1wGOzEU
7ANl4W3cS/81lxolcLqWu6Xrl5MTMs+4mZqv+c3IkNsgY1m2VC2EP4OOb/7+0GAM4d8fIjPBmECU
EcppHHGB3kRmrMSTaWwvv48sRFnle/3gJVruI7nRJfY67byYkmXo7mI+m+2c22ETlZN5H7ZmOLPa
yWSU5XSKugpOwELyE9iT4ASxqEhyE6Csa3x+ehWss5W36q3kG97r2jeCv1J+5UGEiRM/sUNV4HrT
FoReWqKDA6I832lP/J0JOp4qEpDPM3OPIhrJj36USWsj+c0pg/o6kRE9j0pHR8psdBz7kJtkpRWE
CCZhV+7LdOXGA7U7rIrzi/p14coXeJwSXbjqPJZxue9waA9tbtpbUUZVZnQkPvNmuJ1Rkz8XQb1D
vmsPRsQmRWIMbyrsls1Yeptab4AczIKTdTpV3W3Zxvq46q2sOY+bDTUluDnNDLgG+nXqtDgPEXxr
S2PUxjY+2uRlqO+lhiFshxB4EBX0pNH3kQ/0PSfK7HTBunTlrXok6IK94X5IVnIdRt4FR1fOn19Z
ZPLmwpboEMEjz3A/4j1cpRyTVkcfdN+mZorj0zqQqBs3eYX6pL6GDq+CdbbybOH6vxa7XuNkwirI
3qwbsLR9EtvoaanG/hwL+UyqCd1M3NGPrBKpjGTxHi1yfFRzszElDR7aMGjOrYhkigaFvsaM7HPJ
8Se2GLpVXlaHUarwEZzLt1UB6+q5pdQ+Clp0BzKTcNsGUfCpd3xH2hF9Fbks0wiL8TbWvD2D91my
VVDtZK13csEmrUkUp02+yIuea3WZY9zYjCp8GC2WNxAaq8cuH+6KRoWXjsTqETWB2JfMq3QVroMP
+ru5R+FlpV41uqiA5ddV/91j1cB1nb/sMZSSJCM2eNPl3VInXOf8+DItG8SPQcSB+9N0ulvGOdgx
F6lNR13wMfdqySCNo/tI8eBjGEU1hKrgDVZp3E9ZwHjwqHQdPIzG7ehVy9dLt/sns/VHq8VCcHSU
CMFDikQMee0f88lc6akIdFU/ayz8XYN9m4xlbr+2Wp287meV6BtUmF4lXvpzOTD8gbuGHIcyOKuK
LyYtoinM8rZqtqt347qKjnZW1bHwdSO25TDO24XpKol1PW7+/vYj9Pb2aRRzimjEUMgiek39f06H
AyQD1lQs+iaj4BT3TcWTttB+rw1vkxdaFErd2Y7YZCqHZv/C5B1vL9PSb9gwa54oFam7JVzibJ7B
0q5LBo3ytG8WksKXWN52xPis7vGcRUFc3q68dYgrEe9sEbbJKqBXKeux3Hm+5PP4D8HJFX/42c3A
C4vgdxIRU8TBzfA3v3iuTCeWeMq/B2N56UTdfJzmGhJ1Hn22UesO9Sh5FkcR+VyGkKN730EKBRDB
+64xhyVvyeeIR8W+aCK+WcncNd+ryPZ3EQ+Ce0bl48vqtmZbMii1W/fuRHNvwwsp3LEefyumxR6l
ae0phCfSJuv0hR6YPa0zTbvWbGk729PQuGDTzLXPmqYp/a0SLrVUxUnpKNwEcQfNqe+TyWt+KirG
XoZysmOfrPRY8i5bWowSb4I5Xf09yeWmGAb+mSBltxNupoNo2v4RrMb3VaEHe5awMOAPy1KxQ970
emsnYb9UlKekEPrJWqW3egKjTpcBf1hEGG5r20ab0Mc/k2SOZVJGwaNhRF5KVKjLOlsH1UKCzTl3
2zeCYpHm+PcHPiZ/fv2Q5Uch+NqIxWKV/4T/oEjOoZjK+Lu3vI9vaOES6eP+Mpnw1hbF/BCJAQYm
SKYKrLb0Sq6CKhg2JY7nFzVpx/ygZOWSeKwSgcJDlQQD5vdloPN73StxCp356Bue35NlzO9n1Ood
lQKlvmpYmYb1GKU6LovdumJVXKT8BC6KntYVKz9OxHXXlVFLwtddV2pdse5qkMLp6y5q7qO0pF2x
W/UK3Rw7abdR1NEj0oMm6cv0Sq+zdRi5oscxhownWaeuXLKwj+jeaV1v//4toOgPb4ExRlF4xfk4
IjgGbO9NrOeoFY0mvflu4gUdh6aMT33Gs37hZVKoyh36emY5ZHZlkMRS5RnAc91jgXmUwKbp39+N
+KMRXO+GYAzmTwhEIvHWCE7YaOyZUt+FlioJmOsPLmiePVflxrfzkC1E6CQua7HnE/8RBfqbG4bp
7EaxHBrCd13IdGq8DPZxgKdjHigHaXXBtkh1QxotXB+cV5+jsg5v7KJutAXELca+gGQaVzsXyZxu
4IEn1sjhU9AUeYLb8n3husdhXsRGtqPJAGyiuz6MPhWVKpOS8P5IYniZDLXtqXTCweNyZea6ONwg
6Q/GWJwqGvp0lqhPy5DR25Xs4xhAuJGdpF7Gi6tNYqbaZWgcf0BCoHa0GL7genGnsG0eGk7EEUt0
HIvgsYxs+VGHsAJx8dU0WiXR7MJTXDVkX8uh3TZBVe5ojvtTKTe9KJd7537Qmdz63pvd0FebeXTu
3OfanXE4DCkaBd03YXsaOjdcwDh3WSwbl2pudaJDXmy9RXdOTUGR1ADnbey8/Pj794/+mK6u7389
j1GECWbsrUtokNSso7L+XrNwuvO9aHd5npMxHQh7tAqjQ91SnuDr6Wy7Rt1TXv6DI8Z/OoOQLQO6
Dd8DQNwU4zduCQXMToTPy3fUVN8g0RrOdRhXyQwJaELFXOxM16Qx1gC3ziEEcl4e1IymjbJtnALc
yLcFxV9xU7jL1LZ0R/EcnKqF78q5DrNx9Pi8jGCp/uHRReztl8yumD5AfhiBL43Zmy8Z6dxMVCr2
vejh8IWaPgk3AqaJ0JTVuewONYs37bQMH6naDLw+SF5FvzV8OjRlrZOJwrHwuB1vAoicZODF0bK5
Sko+NNncBimCdwZgKUfviw6Fm1k1+6Euwmyw8oS4z0ReFjexNVk32vgwycVmLYJPcuSAII1DhbbO
jG1ST1Rkc159ygFX3LKxQqlqwE92cVVDEJoPqZKFP7N45gBJ1ngbBEt9ck1pk66cv9akU4lqXZPq
YHabWU5s21CuNjlpfGZL323GfBYQwUVb1dD+PhoHk/CqYpsptNE2J6Q8ykG4jFI57gl4y0vTRx3k
PXJI87bvtqJ8YuyobPc1IJAwdhWiAO9gDJ/ayLZdNV5Bh2Le4DF/3/REHEZS/HBbTUV+iVhb7Kb5
4G3Z7ls7uITkbbhrTI6OvD8UpuXfwqhq0rw8R73Pb2wzqEO8yCgh0t/5eS7SMlLkYEc5bUY6mxTi
p/pRLCXbC++eaW8Dk/geoz3UQfBda7djfqujoS+TcDqpYz6fBW71XnUjSmZPiiWJfZ3SrkrnJVru
IhbQje88y8ZQKABRAEq8L+rPNcFJ8xFCRXMaVeE3c40yOf7gYW8ebUPiPfF2SYehyiD+vuvamr6P
TZgnzTLYf3ADK8DwWhoCMwBHmXBwBCSOoHqFr6HDT6GBC3MB3yXLIfgp1KFzvk40C8RWV/OwBUzH
bXvn/Q34Z39DAH5M+lKemqpMpejFdiL+0Rt911kxvzfwUv7+S/uzgWCECQqFsBDFmKG3TirC47Lo
adTPY+FuyzpCj0iEbt/TUqY52O1sdn0FGBap9gA0pQjPUTIhjtKBsiAJIgh0rEXNb5CL6oRqFh17
WfpHNr4XDf86Q43qvRxD8g+wTvRHVGd9qPyKAIoIgm0CX94fH2qMCmvswqrnQI4ZZL7yYWzYh6Eq
wXE15bSNJzwlKsibA6AgOhntFD8WTXMH2fKxBnjxUOLR3vowugR2srd9fQA8TG+aa30GhZImcmge
2DDaS4TaQ2lssUNcBgknzZCWKBfHflzCJMrtrlHBt9nR8Euk+ZSVQ38pTd7vDBX6vfH9brU+g5s+
/f2bi/4U7DDCCVQiIUXEcfinFHExbvRQkyqfucF2I3QswZ/kyxdu+X1UtPoEpYB44+X4PAdQ8nPT
MZgtBUyi33RopKdgVBfIEfszNardKYo+s2qYrunGgecnD9j0R4igo2zuFMrGOS+SzlYeCj09FOhK
2d0sdf6bCx0YtdyIE4USQw759al3wT9lV3B+/uQPYsgkeYg5HNIYvY2v+9FQy2VdP1eUhplrw/EG
ciAA7pCX7FBA0HNrCp01cqgvYpGPkCH9AAwApzrEdFtBGeyyDo0o8YaHA6BNdMxiijelc/oeTFV+
aLn9ormezgE7FnwwmyLobzSgg5uGDTwLIMK6FoDvSMd3BZytvSDSJX0VkLsJ6s83uv5SsANYg+o0
Tct+oE9TLaKEtnxP6zD60MVuk+dNGmmCTiMrdVIOPvxKwa1qV6VTbWTaMvAl1RQBWFOq1CnBEivr
Nhm6MDotD/RaCyFxkDTMDAl8tu1tUHsoJoy8vwMAr0sHMBRJUxi4sSugEcwA2pZjfZvHZXODp/fD
sBR7yDJkstB4THtTt1ta+iodaobTJfoAAQp7qO347GJ3El3fZDFYa9VOScxjfVtBUJcsXTBBbUfR
ZK23xrRHW9rVNxBBihOPm+Iki7BJICegewSFl+PM5x9TAYXvBSzxMWfKP+a4flau6062ImWy1Go6
t+7O5p07z4MHIwOmcEshTIG61Tb34QLOW9ELoZSfEdSfk6HpThNkp56U1ceYAKZWFVE2YT6lJu/U
oa7RyUJV6EL8DwtY7m0F0UMycH6YOzPuSN7rj9p3x7w3/tjMX3kVSEDM5m47ySrc9LEA2HqWZBcN
PDzR6xCFcdKQpj3LvP2qp+65Jwx+YUNv8k6TB+LctGdQaRyroLnFxXBaCyq16y8klpC1c3k3tqK/
G2mRWmQeoOTW/GASfGF80+iSfarREiez9e5Uh/hmogg/zkjtZt7quxEyHijhz8MezJJJ8ajGrOaK
J7Qhfh8XxGZFGYIzbo3YlODKT35Q80W6cNgtXNg72XThP8SXb/oernY4BpSHhggDyg7p6Bs77E0+
w6kj7jlmlUm1miHsARQ65cKBDYWQ4RYKwXAg7Ra3EEUkpYSKRYxkpnxkd3GxfDNTQXeVNjYpKVLb
3xAbWQLNDOKgS5FSBXE8+L9zPuHqFJsoBRMnLyECACyux/uW53GCozZK5DjzDEkou3EzzufQ/gbw
2T4qVfEQad9APb52F4TAGgAA+IPQkR/LMNpVYxkd6NRMCZ4G/cVYX2UEPgzWOLVZrzWagm4nZfGO
kELvK1k0p5HvIO32elPb3j26EqN08e8NVflhqqdyE9Zcpmqpnyduu008+WEnc+8SfT3CeQ+NIaWf
L0VM74al7bO/9wxoDSleQw4CYNTVNyAREWhkiKBv5o/eERd1pVsI3L9Xre3TAg7nremrB8GL6sha
qW/Xwc9I35ZFVKZNy9vtylt111k/sGgzIuHTN4KpG4eDV/PnN/x56vVNOz6+Yevr1bEsz0Mzq9Pr
/quaDcoowVUUvFx95b0METxc64bg5eqvAhvUyx4PYBdeeeustlJfwNf+tOD1YgFqd7xGwWlVXfkF
GcxR8b7ambrzUPNTMAxaVMkL/Xa6KuQxAoW305+Wqajp4Cy83exKD0EbZHEbiMz1E7vEYcUv64zB
x0zcdKGleywm+RjJnp+7xnYJH12zpWqYfYIbxc+rJIb+o/NKztCYsh3Gokt0yXUiAjV+sBh9WoSV
D9B6Mt2whoUJC5bwS2WETZHX6LxIXr9vK3xa+VBFL7fjwFsI7wr0BccPM/b95xjaUw4t6oNs1fqL
XVHdLf9wcHH8ZxRVQOYVcnC8AKUCrPfHg1s2DdKQU5rv0O0AbzjOpyVxDvOLHvvtABb7tFJNiVWY
KWyqDbRaDenK/Ekylvspr7rLyhrmEBI7grmA2hMZs1flaZHiRce22pznMk8GlbtdCLFwgrXbFWga
btAy8nsRcyh8MJYKVov7lVUPtT0SqsuE1Jzf4+vQLnG/NWVgspW36umBuzSMY7dbeWMlTwaA+APv
a3qqr5HYOnsdVl6sVL0FpFImq4Dhrupfpn+17icx1eO8DwRUsYucvN3/f73c69U7C8jwHGd/pSqG
gR0reEanJZyCc8Pq4LzOisJ+9JoGuzf86ar2yot6KH0J8KCQ0UID2ev6N3ojkW3ajzHN3giapst9
sm4IYZHLONxt+hNz3TGG3pi9gAYa5Sg55XokJ+hNKU+LOEmre7sNBuCvQj7pok9MVNAXvdcV0HZz
n+fhvHtlvS5b91RkV+SP0NYVniEydZswGMaPA6ZfomvPm57ibIAGg6cYTH0K3QPdLoeWpTuILSC0
4N1vfOZLVs09lBZdx87KMkjMSR5/EdChsdb740q1SaDC6nHCo96zrhz2damyseryW5wv+5az9mNg
rbxtq+GLyZvuYyl1e3adn6HZCkhXKHYwusfpiy7ggrveLeVGX6VjfwjY2RRNl6rajXfRVPaHOYyX
XUuD4nFsoJetZhX7HoovJZ8stNIh6EUMiuWBdws/+JJDmKmjK7DtloeWMAZwZh/sVx4t7XI3F/xl
wcqCLj+3rVXnMinL5WHdKZfRvWgbdVk1/NTAD4Telo3MuzGNRQntYXMv++zF4k108gnLof1jRh3U
8MFSrsMqfbWMrwINvoViaEh7ZY3rJq8G9fVKr7xVG/13+3yPDit8LZcF4OxB6DpZ4e0X+opxz4hC
MyPKL6+sVxQc/QUovuq9YuRvtntdC4+g+v1qBI3qHzDz6BoL/CFWoJBAxtc/zCk02L6J4KK+sgCo
avuN9PKA46I9V22Ot64rn6deLCEE9rY9v0yl+DS0kB2BpQy/yQAQI7DiH5GKwk0OSNjJCmYvUOch
mekbnPW6UyfmEERoNvaXZYoEwCx4W6iQf65RXe89gCabiSnxeSDuqc1tfFc1srqXQn6B7rb7vw+M
rq3Ab38rAqyDcQiOAO94Wx9AQnM84bD+FpcTSftyih9ynSeLVvHdSoUhx7saCvhpFcxdnZq4uYeI
tb2sUjPG/bHCpk9ywchWd5Ci6XzJT9Pc5ad11kYjoAoL9GNc+dD4G/fJOl0HOtssXubwOEqaQ29e
nB+7wPenQQ/hzjfDcKuKCVwuFOPfc9XJ1ImWJK6vVaosD+C6tJBnGcMADUXBaZ2tvIXg8uBYvntl
vaqtuk57aZOVGfTXvYrC38i56D5AEEa3jBf1dim74OMwmzCtSG6PK0ki9CkIBL1dqRBn3RV1FVMY
3bluuYd4rNz//WtCb7IKiF+pgAMJ4QHkFQSjtz07eYDCqe1p8LUIaLtzdfBbVPn6fh1yOlXQp1je
wW0K6G4oTHgpwnrv5ri+L2hZ3/dOmltNAWwMulymQy7ju4KnvvCAczr3RMcgv133QtddOXHQUUf6
m9dr0ALeKaRW53W/lR8U/QeJ6mzQGIoPrQSItMvFyeUUnZpyWLZVHuOHqjQqLUY/Po0D2huoX/zg
1birq5g/4TEWiaRCPs7lMmw9qvNTqNmw8X3PIedobl67IsnSwa1GSP/cKdnHD0LQ6Lx2Ss4C0pkK
dX+5qHBDWKUFLADsL4LuV+jADPj/J+TLmiTFmWx/EWasAl4h9jUzcq8XWS3dCIlNAsTy6+egqOno
r2bm3heZfBGRGQFC7n6Ojz3C0Bp5k8Ip0mYS//6EwJJPeTAMKQoR3a0sZX9Wubrkwu5uRoWHYlpL
5om1ER0d1xugCbKxXskpJCeE039VoqmfBi+Pn0cvehnwVH0q0s6bfsTbr6I9+ZSsP2sd85exZMVV
DVGVNIteIwpc+1NU7Cs6TQkXRb4CgKU++lOxId1gnR8Ds8lvUXXjGxUaULMX5mrvCDjX78Glvncs
+iCWCc1af18ExcrojMvUld6RtczZChsFZMXr/sP9qULtfdidnM6ltIHfXkTLasaN8iayQfLW+1B4
QSaDrrLL7zV1Jv2bkzGyZQOTl8iTflrg3/jZkvNsN/a3vKyTgVj6pFVfv6AMcJttXn2TUzCtgtzy
D+HQTW/gAOxKQA+/eQAhri1PlPu6z/NPDjS+8S+ZE+LpbHwcsLA8DpJl8VflYQ8Fnqn//+WsHXBE
/tgr8dSFgQFvoAgT3cGY/0pbo57QqLJX9Q9EsE7qNRG5OssgZzamXWnzjdENfaOAqbXdnYrwnnj4
sagZjrSgJzl43TECIiDpw9HZZlMffyAruebanb/zuGyRu4+yk1/T6eBNqORYrnqqAoIXUkX2IcuR
uVhUnc/jrQ5aJ3nojCGYCR7gQp8pCoRPUsV5osoaGSnbRWhUemAfADU3HB0W+cBfg05hxCxruEyI
mobjfWq0hLQuTf/lYKZNA+gj5+PeSN1ytbv3sjpWCskpKshR+xbwQhZtXvyR5btWRIC8oFB2yxTp
kmoOuzTg4bThbc1OZqBwPE1NJVPg+arVQ2dm0WL9P3WeGMSRkteHl3EFVHRKI1vHK9a0NpC4fbi2
LGnz1C9CmfSEuvtgCVboEsqQptu0SIxdjGoKi/pqlfPKWxyMqtVVcQA+r0hyl/InN1wKRQjLvLqd
vqQqsp2feXLTN2T6Yjk7ujhOvdJC+EC/ejI1bvhhgqSKRH4ZKurdtPJvRg9SyLBWU5jtjegiwuFz
+RXwKAGPJ4l5LY48aNtET4y9dsugHeDQ4+7lrmElEj/F2BwYUcFVVGVzZEF3dMde4SfAYPn4bQo2
8MPsEIWqa2YfFHfaxFjZrAHyt6dmb0Woi008yy9ga6hDOxb1tqtEf3NnO04QsNIfA2rueefTvwiR
H4B2q4+hHYKVvSySzGpTkhG+QXqorxJXCQRKZhpWiJnugwU4emqmnk3ptuFqTADlkt7KDfwIYMx4
l/mdsLdNVrVJZJU7A3GsNHK4Aeg+W4N/tMtq2IMHckApO/vAIQKp4zkuzpRF8wtwPZdqCeQzWgVr
0Vnjykd9+RCMc/jE/C4+OYGFfBck2dThk5lFyBrGdk0uUZEDnBeNG2FPFKW2ZeON8knvOjf/Mvtu
UNH4t8HI5Tyu5qlxj3/sz3ng3YZ+RIKY5w3eUSVds7genlGcqVeZcvO3IgbeuRMl+/Jr8isUdvNz
rKeDjkqaJfHwbIlZp72AQDqUFs0QSVKeOCVrO9SBdzdYVkAvdeV85rMHTLcxWH3sXhqpt3EV2yc6
zRii0jkZMeqKuQfEH7JqSbuTYfN091tUd6uR8XjY9yXGD7fYk7nU2BbXXBX1ymEoN83c1i9mcIBQ
A/vpRmoAMSmXxWogQm2NLatZfW4c/Waknlb6RSr+IyiYjVo0kDBNFNCrGWLJ21WE1PD6oeuJsK4D
RSW4bMnpoQ9FuMRw+i98knV1bYkIDHt5mU7IHW+M0jjbleZ7xauLCOtuDz5E8Tl5MUoUJSCgQBo9
9T3/YdQ898VWlMi5G1HjRk84NrMrqWj0GnfWyui7KKwPAJOLletExacYmZNOIh82kZMh7CO18622
mhiZRWwE1TjFT01VglnlxOo7FUCjg8WSPYMCBPS+N1D8vXrY+JPOVyO1uqMZhEu8JnnII2rnaTbI
bKUXn9KYM970R0Hc7uigdrLvC9daS25VT2FslWmrrPxXN6fh2I0/AXUeU5+izon6OwHAuMc7TBTh
+1iOz8Yzd+13PsTRW+BM08YqaHGImf3HtbLIF0BYNU/hMKOOUzihROUfU38UnkzMdPTzbdP02d72
I+dI9M8emXRUp4nehxmRb7J0uhUphnyngXZ8s2neodIvCOrupXqrpwhfJGudtbHG5YD3PkXdy1jD
SIl9Syo/NSKwPfbBd0YrMSLTdnXqNc4pRqzwg4WFT27ZDKiBX2n2VxyDpESHNktsitRFFIXfOK2y
NHei6mVuW2sdUIfi2dD1wYpYthuc1O1TpxDhRU4NWw9x7b76VYdiSthM4G/ax1551jfh+nukprNX
0rLoafamNU76vE1rS3xRYCnOrsXZa22jHh/0fpbWlV/tgUSejnWAN8xUnszgIG9/nxmxd8LyNCzD
w8WiZFw7QYVUUJdNG6dCxh0sx6MZkAfujj7jwD92EQHKsYysraX8fuchfL6aoY7LfK+r7vtDZWaz
hUqWn9fOzirLbpX73vStdOMr+CjitQtzeTT6bNFz27paYnoZtfKOA5grK5UJmjJgSS5Ir9YXM7ND
VV8KPf22TotodMYaF2CEDFTNn37LmtSd7ODikbE9K+AgU6sBbEMrK50bUn5NWa82rVvqfdBI96Xx
su/ujBMwWJM7FnfqUk9cXczMRfZrhSCbpMgc4XeyIpiNJSIcGM8sUNiOoXsYzGLUh2XihVO1NQaj
u18hcPOXEEe0re+2gGT4KYiq+ZUPDaDbMvLu4tRmw12kSFwnxGpOgxrpoZ7VdOyaQSI/EoqnudED
8rE2/nSEywnpR9T9upCvhJMHwAlz762KAokMXRkk6j9FS5FhQyckucrvNKpxE8vSe7UBUPrSno/K
XwVird8VZDPKzgeMwm6PcQ+cUxHZzTNYC146A8m28nNWb/HkFlcd++9VXtl7b5GMCqze4lqEPU9J
z9WmCoAIx9cCc8mEXEfO8sUqeY4awm7OoOdtR0J7A2Zv/8XKAqwq0r86uQ5PjQ10jFtK/dWFhZWM
fT6ec5fML53rn+My6oGIq8vNmLvgUCzLQWNJLF3xZ2nxrcGvI0GBStUCXzdDyKr4PjOG2gDdHz5+
QdmqCuTasXr/xfX5Rhe6+yjwfB5LgL5S6rPug3tDsxmYFd2t+CmdpJVDeDJWu2rTyiujV7+T9KmS
oLfxyT7XNuVgJNX0CVhdfq4JQM2LZFRmqKqvaSTe1Qdf7mm24mYvivjJFlW+km5Z76ls23e3DPyk
K1V4NGLhjt+7aVgqqDBW1N3ZtuQ3I0XWOgvH/sUuCYBEgPB5DSGndhrIaalY6UQuUyObIR9GmkjV
FuuHozH8IfZh7YEi1fzreo+L/OH7v12zkwDG2gMKhDZIZ9fezfKdp/IuyZFYEesC5+Y093m5tsXH
RHryq9N4rHwvB+ZOtleZF9ZXGwcK5XYPwJXlbtWDPR2nokEeuh6cjTPZYkdR39+NTlUegwYYbYVd
5FsW8KvKrObV6HNgm+76yimuAc5JN1d/78qcPUmAP5KmGdWPLpCXkI/Ze0BbHNYrxGAt6vHvCvkH
42CRYtn9/fGaT9w5kblv8Hxk7Y8qyJMRFK1vpUX8teJRfXBYMdzIyIFYXK4dcf4rc8vmZcxab+/3
YbFpcY9/zbVOjYOnLJqOKHKiNOeHl8YDt7haVg6Fv2N1PiQo9PHE4qBEG160GQwN2jCmzexh+MPv
D9E4y5yJNCIjSswLz/pxgT+u9/gMFwd6ENTmZpUTW2yCehp3rZy6r0htat2Lby3xwAQt8DNxJxLf
kORJNQ0n5EK9GcB+KdfGray7U4wkyislRX6oPMtO8m5Sx3EI1TG3RXt8iHrRicjqccBZpka+O/6z
5KFr6nFIaqHo6n9zZmjGAMBWDm5VXSe58HAXuLHz2rf8J2uC6uwvkpqiIBVDAGCKRb3EyvHKYknd
lWFqEkr4eoJVQHL6r5RTNOZHmRN2TzJFMTJvvM0/7hmkx4K7zK3s2C7O9tzYKzzS7GBpO0W9q2eI
Heffs0Vn+Vz+7XtNCmR8fPJIiLBkGYz4GOoM/O/O+euh+cNr9scgnbsC8F2Ei42q25tYKGITKDVg
tXX9wYhOZ/k4XIp4FQ9V9UpUVIF+ZH3xAbwU6c1xmteFc7YcYa+sOq6+CqkOTFDyaxrDd49kw3uV
kWDtq9Y98jK0z30u7VWLPhLJ0JTWwQ1LEJWpAyyxR6wr8fXvYQQyMBkQtWyJU2RPxtBZQ3e1+40R
Ju5TwB0mNWyQtDsAv5hWXaYSL7PFX053aFhc/K1z9lduR6j1WAJRAZvnM0Np6qDmoQS0Y2huYOix
dMYL+kcxFvDAIpyRnromJp926/NVXAXTtSfgU3ujv3ZytWE0blfMmrsfUm8MTiWXUZiOpQTwdSG3
OehOMdVz/exbxZC4fuX+6GbryjpB35wu97eB7eP8Khz15kf01lak+TaGwdtsl4DOCV3dAOjCQUF6
xdaIxmCpdleiNcHFqKywRC0bZbHO+0C0DBSA0/xyRPuhSoqeD2Hbbbw4Gw/2LOYrQsMx5flY/fTr
YzQL+avUEiXb2BHPBbXkHn96u41RPn5lHc8T49JOBAAeZ/gKh4asMhnS0xy70WnA627V67n7AlR4
Zz4XCXHcqDij3ppAkXVb0eEykvn3UAOnfCwzja4C/62Po5EjmcRBdJcIm9KH88NnGlAuqCeHJr0I
nnNq8y0fJXvHUc9eNSMrd3cRqL20YPgnjDg7vEo5LeaDEQPh2Ylu7fiIZBp7BxZJJNIBaNtY845+
IiEdXrCV5u8Igy/NGPZP9wuh7JyVmbiZhY5HEgoI8XM/jen9vV2CezUIy0nMS9vo+oGjhqjI+aEy
enDFBolscgekIQI+3t181bMtWIvfnU6DRSkBNtvXxfwT/Nl519ttea0lHhRZeyhFTg5PhGjjXxNK
ru5UA8IhvfbSI5P8La+CKrVn2d8oXQJBC4xTQofqGCN5sW2cqntGVt1ObfAuV4Cf0xWhE5AtEpTj
Jg74zQxxX+xtuy8vdylvkaclFgDJhbg7RFYwbz2u+zTs6iTr3YMViPFsBup2xZSY6RR/6plv5jaj
7zXAascB0KXUF3P8nruAY7tVyDbuIsYDDVPcXvHeWJVX/GoqP7qYpUGhk95GugyJj+bmFcHdiUSN
e2o8MSdmTZ2RYleVVba2u2wBfnvAovjqNNRT7GymJpTrEbtT4vE2chAV5u3J5jWasxhTHddOYvw9
8xOUUwOkc1G6aYuD0NXpI33gXvlspDrIuut/6m13mAKc/eDrFsVgfD3mtnc3UDf/dQ2jN6oxn4YT
UlVvtV2uTTCEKpa71j0qyqFb5h/jXNz1pT26a1LXah8v+v/0N3qt6vpVZQg5iEePve5Bpl5mbgmW
tVugZYUlkCwfJ2ve1XLGxvTPoTPwUdyYB3k0qiiM4idzyyp66FDh28tGWgrlleHj/zzeGYPbBX81
LXB2DzczexwFezE4yD33RdKSTyRNhi9kwPWOBjxeh4vI8uGK/CgOQgV3z1mLUo/ReyLGja1mvNts
Ur1qnPMV4o3M9d4sVubo9eKjyUJpW1/Ctb4pqoNnL/bEJY8VAoFFTyIc5BCaN0hoxXrt1pocAHan
B9x6SHT/076gdcIiLQTggYbvifOG9URdibsc/Q5MC4SG22ozD+64MroyBPp15n27dqReA5rhPqlR
BS+8CJtVECu5xdcbvCBpboPP4Ikkayz/xbj8s2AExw+hMgdvL7bL1xFA5NkN82d3kYTCnliX/JVb
AzhIbXjQZEbarupGeinDkqLbRvk0Bm59QNX/UBVFd9QZSXB+6M7TAk4zg7sEXiIIP+mg271R8SVA
Y8tAkNRKQQMUKNCghGfN1EpmK5viVVX3zsGj4/kumvyhL5pz3hD3YCQ1u9hQo0iiFQrd4hBEX8wA
nt+HNxIJdn1MX2bhzGsc3sO1WsQefIyT31jffNGFKs2aZoPT1fRkfOs8jlM+99b9al6+5J1DHqCl
krRePFe7L/PPcbCJSq2pthPi5/owdkOwAdSf7H3+XgGt8rdN0bIhDrrPjDXZKqzIL5K3/srlJcLr
XHQoYvjkYju8fVaVr54dBgLIoqoqjXh88ejGLrwYo3FbVBFYG2hx0OwQAQJQFi4wspDUTK1yJ3+x
lV3vcKCZATVbYA/GfPeUzjyvRs9r03+tNE5Blv0SQ2+lI9JqN9V6z6XvT5+zjVAf6SO9MSJo898K
bF5PbT7fvZwOObWoA/s6R6C4DDjT4GacNdik/+iqrGJ7VEglqDOdbyV2MSfaBuFz5DiWDm1+pCNh
RyOaYQbFBmWlok5k3eAobJROYTG2MVMBRApJzdSs7Daobza7riVyVzDd3jLJ0IbKD/UvAIUwcfUP
u7ABBlBee+1oPxwyB68nOhAA7bT1DaUJ/cvl7oEK57ksbPtQZmWfbXsdoISeo9ofVYqdkavDgUr3
4KsM9rB2VeW9aRD5yyKwnww0fIQkFsnYBjSeMDZ78VxsjRLO3fY/1xmbsxBj/1nnxwUoxkywtBVN
m3pjhYraRPs9qMfDFq+B5qX24hYocoB7iJUlPnKCnHTrvsz9HwNQQsnUl+6TNStgXYWswfxDgk/i
bNbM3o8+W35yG7kMrXNxAejSTY3B8VhKHERMasBDo1rmHfKgww0qQ7wKl2sXfLiOmZW/MwdpE3dw
6p3TCesESI/AodcPDlyWwaEt9O/ZSOodBVVh59Vojnd3eVjN7LGM+Y2NtiqUX3BcT0bpkc8sdCdg
dcW4HeOCfo6lk7DKL7/jNdWtXacUB4Lt+RVf0xPBxpeAFVqAmwU0L1UMUC3R25sYBIpXi4sRmfO2
So1V2y3a8iAd4VUhaF4yatOh98QtQJepV7SLQyLY9ufj40ptCBJzvVwY/mANeOpo6IplHHtpprkF
ZDPYi4ajZwYdEa9LzPTuuLD3hMXfHdxJ24efmck5ewb2DMDiRr1j22//VkvOYQ7FLxx5daLzuHht
SJgBTto3p3bM7aOfc5421ngRKhyfdVhOz2OhcCQCUMCozBCMMnVZ21+NhAz2+Hy3mgVM4YSg7S59
XAM8RzAu5Xh4XCMHBfEYM/VuVCW2kovTDAAJLR2xwFoOj3rpmtUtw0Msrewjt7scDJqlsZYxgOxt
dxtfo4mWkc3QCirQswPkh+UCf171XzLPs5t0/Qh92YISuH0GxHho2e+gb3Zr0jl6S7POedeOlIDe
jMFBzk6xBx/SSjIXSCVW5fWmqFj5xsJ43hY9cVaMVMUbr6S7J0y16TTYxZsOBDuRylPJXWRo1uHG
9ZuRpAUsK4gVXTrHQh4V9+TRzB6DlUcokRiZo5YV3T3brJdH3nXgMje9syZW/0rjADTbrBve8pa3
BzVGIAwvIidBcazcKkikXY5vNUNHQrAF0RZpsYajFZ30WBRJQYLhbcij4IzOij+rRaqQ7rhwPr0b
WycL7xrnzZNZKDLqPU0ZOxpb4efBswytjbHVTRPeaIaGe8tV4gpvvK76y5hGn4k3B7tRBqphysWu
Ckv/1fiBXJxwhYyo+exw8Fcos0cr1rdoVdiT6o0O014EKFWCQl6/zaz7sOu4vRhbxAGKdfkoTsaI
x7xMy1jxg7FaYV6vfJyod0asNfIE1TjaG587qPs30bGiTX5u/nOYppW2B+dk1HOvGmSo/fm3G3eQ
h3X6ftVnuQtK6LLU5hZ85m6ed4Wrnn+LZqGxm9W85/aGMr8E3RNtChsy2AccB5BzwisbkJ6g8E5e
D+qKhWL6qqMeeNdGOUhFgcI0TlEOXLE9I7k4uPP5McxjZp9d7hcHIPz2ziIZo9GLCflvNEqL1XaY
wXk1yspBM7fk4YT8eb4GlWE50Fh/6wboNpR8gVsdHJCqRlKczMAywKT1vWmHGaO+K++mUla3fAqX
tpT/+JipZfHyFOLLrsNpvIpw0qmbZ81B+rx9zyXe7mMcZMjHQFSuvM3C5k9G8vtiNXt6esHpBaFG
fRKZRMdCJesVyENtks+Wt+xY/jOTYtpMeZmteMwZT3HUqVaeruuN8HHPpWWISntmo252lx0VX1kZ
zafSd/1nc52owQu88p7m5Xo1z7tLMFEAsPERRgVa3HyYRPe3Ud31c4HWncxvU/NHGJ2OanS30lm/
ZtqpN048+Dg1YY8Uc9ZesxlNk3zqnbsl4FLLYPQWOjEytDY4G1dfDkMAjuhv3cPNrPrH1+jLaJIn
x8V93zf59I1S9PVzavtzzMNuN/Zxt+HzcNdnlMyfkZq7XWDLfhP7Mk9wUGEnX3Jw0qX0t32p9W0K
y+HGnB2LOv/ZaEBec3fIc1pJOMe0SNFvwEZNKWj3Vhbqmw8Q35OD+P9uBSAIHSlyFqdmMSvFXxrA
2hXpJ/HejxIMmdJ99vpCoL8OAY0DG4VT5tEb+26UbR71L0qHKL5gQTUiXVGT7mhsBOf9a2xNH8aW
IV17dt22Svoud2+RDt6zWf1yaa1fuczIS0M2rdXFXYrLvVkxtc7+YiNFC5aQqLudcdWRN2/Rs7PF
ZgFrOdP49M913Kk11+EC59UhRwet1nGv3hIZySVaairvxeGDdzZSZnfIBXXjsLZqBEtxTtVl8TfG
evG32+BPf+Rvh7UxUm9WlxBtDcKSAbRUUBDj0BriQJpAJM3Q+De8pPwbuvYFoKbF9b5TLLhVjptd
pybfGaNxY87or9oM6fjHqmB4qdHB5NmscRuv385iCtLHotFRt4i6/GzWUKuODtHywf7ymX98sBEz
zk9C5W+EaOeqQOYGUZ/Rd3QN/TtW3vwX815ryyvQgAwNuJzInb+6POuBVvEAPsJrZiNVMB9FTZFY
sxAE1UBIPufh1KVDGAXvILLt0JEglXIEa3sZVDaAgWEBIVPVRfkSRzhIuHlwMpLxCGUbJnHsd3uz
KtYlP6kp/gEWdFDjsjVCZiF7ILXCYY+mWE3iCiYuOhrdfRnqKxARow3q5DLmFKxRx/4yHncV+vGI
i5HBhV0DGWcfnUVl9GRGcFJxOa7sutfX2msRghRCfs2tp1bSdqZD23r0Y1CvoOw2X/Ng092gu34d
5EIiB1mAIiLmFluoZacybppbvQw+7eyEzazZG53nOEj4Igzqo+yGrjD1jSIJC3RHrRNjM14N+h2C
piDPwaC9q7cMQRXodAg6vjG61hHeFT0VvWvIwmcELu7hoZJe719y59ltcS5IzPIGUHE88GWKJxoE
k18zEcHJDFYUI9VlprWWmNZ+Nq3A2G3Th1M79r/dUe8NcAL9b5Fl/X5EZXbvU/4T+8ZfI3rWIu85
zyeHshxPcK1f0PcKjM/Ipt8rEm4d17P+DnS8sTJb/pgI8ZKyK4OXiYl4PVshOaGliHPI0VZ4gVVn
z+g8eOBBBpxWsPLGNvxiRRltHB6MW2cRLRTv0Cw4+Ig8Gu65drJ1LVBkrxk6MxYz9XZBYXkfcVa9
gXAXPLljxV9nVFeNuhWMHy1WjakRM4/Gq1KX/v9zkdcINDKYFdBbSE43DvtBWOCumq7z8DRM2TWr
sgRC84m48su3garRIL/epKQno1YOGmpNSrXrPi/kZyXImDTjQFBgHvN3VGLuq0fXRRoxLPunIioP
I4oxX0jFoJElcEKbopmyL29iT3QAJs/CNnpFGl+isyz0aPrqrPBgLMnNjH3JeTPwoPlk4M/joDHz
FatHitDFd9bAW55sigSKRsR41o6bp9ZS3VYDUkCT9vgZyFnxitfL0ZS50QlBb+aoC7amOA62Vzqg
yvPeAfV+nBqVrYybBy4MWGCquvqtdp6nKfg0l5W1KNfoBAwo0/Ip/TrqqfxqC7RlDknH16ayrmf6
hcr2gNxn22JHnWViLjo3Vr4KgA7Yt9OPQNt8ShxveuGCebsGtcl6y9yI7SowgE5zgDqC6Lt4a6MF
AmgNne4unQaFYeTDEclVMIp/6+r83GUFCmrwCHytNzgPi71F0C9FNTXaSQ9ljGYjk3UN4uJkJOH5
8+vS+nMxRXroj3UNWjcSFODWgLB2qhXq9HkPNh9F5wbcXTX7LKP4Z6MD6xelbYpiRc7AhK430aCm
n2i3WaAr4xC8o4VqvgCMJKC5o14P+aheZmuc0FFaovPiImq0q3qKbbaaHKdDetsDWnPhH6+ZR+ml
cSP9kgFahY38lo8DhKGUK+Gh15+xWawZz8xH+6TFyFoBD+H8EvEkTgKUgg0+F0UtNPNIG434Ypal
f21627mDwNxR/l3ZU3kb0E/oGOKAuzLgMEePmwpB/4ej2maHnjbAvI0e+VI1Uq5t+x1P8bguGHqM
YWv926VsQkM3WaCTKdr+rlpvwg4schyCxvBgBtA3AMg0UzhiWk8kPMhl+NP+L9fHeq9bOnY8ZLP8
LqoO+QJZuc9Rj7zR2Aj9PbQBCwnteunPF0m0WARQm13z2GLfXfR/SaT241cl0QYMSBj7ivS4s43B
H0UjctUeLd6i9REa9BxUGdBndF7WWxaj7Qa4yfTZ6AawIVLcy95Go5NPAgYD7sMCbWirZpbbHpDn
z0mR71EtxZMCheGlKr0twwaBaLWfUzETIJGx75F1PyJJBBRDf6JuO0TnqQGMIQapPJhQgKyA/bh1
AEnsbObWO+BurBsb8Aw1ODe9ecKJ8NS0JWprVH3MzQj+NAnEOVhEK7YSGdX5GzrfAmKqw5tRd9UI
UndTshXFWeED73gKUL6nd8YaxcHfIKnGF2M0KiN29XBcGtu8jeMw7+JBRGt/6J0vZMTOvabBi1s5
2Tlk7asYozCpbc0XkAM+3HX4pq/HeO0uIjB2aqdoJUDNhAhignWwKCrh6POcv6FhRnZxGPL6VvBV
1ezDDqbgtW3RsgdYsXrd4gt49eiCpA0VS3VrBa8RihMXv+FvxYCeC243jBtLeac+CPsXvSA8K/Rp
BcCXi+O0gETRVDnbz4UtgB6A1fjxLk8VDoDPRhomF00CS0AuQZp/Bki4OQBnR54YoAC4b9vxp9NL
hBdV+Y36nK1xtsfxxo3sS98Ebmo8GjRXt2r+s0PWKm0j1OPpDFRHqEJ3NaM1xve2Rwcja74QmZ+o
aqv/4uw8luNGojX9RIiAN9vy3tBTG4QokfDe4+nnQxZb1VfTMzExmwykQZYFkHnOb96sUPFBi0XN
ztDc5K1DZqDjMfTcWGZ76nKfHAJfxFsbG+6Slai61sqhnPke8RG0rxGSUIC4ZK2/jAv+5oGKPqOl
a9IpBNm563MeM1z/xhNqX95MK/L8qqMTsUk0STo6nfJdyHHxYCBNub231yAvY72vt0PaqTAQ+v5d
GrNzA8b5y02iRWnK8a80IKJnloCd4CBGq7Zhnyj3crdHAU5eyWpiPtS5ivAZ+qUfVq6uQtUYvlBG
2w1EY35UalbO5cFzDgaKNzMpKpuZDNn4JdDScIdC7TAX1dI3zTWYFbJ0U68aIdPoJ66xAp9WvpC4
zRaWYtmbYeo1VQJGpo62hehlMQSLt+aXkAhOvIxgXrMij65ipryBg5BV3RMwneFp0BAqmGZUNTXd
uHlmnpu+/wmgq/ly7a0u19UnyeBk1kdK/mxCp0G4TE+PiUJw3/CTdD0Q573KwCXng29kPyO73MDR
q7+Swth2BFp+hL5XztOgHK+RGkBxlpJ6l+YIRehylKH62KjP2pSqtaFufprNnPVf/cUtAE29SH6p
0Z4CTOBk/ONgiCOf56575PwuhgMCWA2tlVHxPQLjb3dS+gRoVAm2hVWXe0RbK2Jag4WqQ6hHKLlN
hei6V001AFRlI9/9r3PSGFaFUjjShsdHdiqnogJzslDKrl1g2JCdiC8BYRPdSmVH/+oJ2NOxYmeM
6IXV8uywk6gRCrN5Ft8KI/NYHXX1quhi8KpTR4d6FxL+lfqObrS7bUS1DEN7X6YAVqchsjHquES4
LckXJdiTES+zmTiclPE4HFPUgdz2dOspWjfYty3SJCtx+K/xvn0eCLBcHb1aBURHXkdZS4/kFIGU
TdWg9qoNMnOEK93We0VzR1sQNBk3opcndTEbs6Y7il6S6ghYS/KjMRTF4zRlXyvSi5gyaEZkY6aq
mLIj+7UQVY/lzW1KUUUrYW3ohbXhGpR3VU20yoOOhVa3HMzubeKos9xxZ3Rln9x6RONfY/6rjQXL
pnLqIxkeHWr9c41uyaXXWvvSeJZ9seFyxWY2Hu7tet+rsyQGMyFGsL+1L/GESqyJxJKh+udUteSr
Uc22m4lx/U7XSMpyf47Wnd/Yx3I6Uuzw+0i0sVX67v1r3H/1Akqwb/NlsXd0MTWJItXa1T18QgR5
YcgiWqXrc3Go6yOrDnF4GyDGksxTZ77dVrdTRVspzheH/zqJdIm1yxWjXgy+lUAUkMpN0ALUTeLS
u4yJ58HZUFhW4kjCCtch+finY4gs7wSZfC6G3dsdlCmX3C+A2xOqtmeiu9bVI6jibn8fJ4VqsKuC
4a03DGtbu468siq536mR0+9aQ0eyUdRHOx52SP64+vLer+cp/WKoaLyNv9VV3VPBBQICRfx4Fsrn
1E7Hn15mlks5TuudHwTdo6rUb6LdLfOZMQz9pDyZssyLVc+7JpUiXVIbIXH+7PWirEyJZYevVRtS
jzKi7T3eK2NRm3tQlrfR4hQWl845yp9EhdwfZ3WGtHJIcR1Fmyi0GGwxEF7uKrLvzlq7moKnE0sW
MbFUJ8gTOVxZqbRruwhqqjc8u1pSX3NZLa5xHr3oeT68oSCASP+q8HP5uX4uXat9rtxW41iN2vZZ
YJ2/j00N/4XEG8/QtO15aGbqqtNylf0V6sFAlj5LrbEOahD3T2gi5jyw2T0Fods/sdT1Ng0r8IXo
laosPlaj8yE640JTWCLtwSXEzTwYy5WieWdtaEE06oVzFEXSkOSeGe5Qr1vJCWe3+r1fHFlFs5H1
WN0hmCU361oK3EWeEl11wrzdGy2xipnrSs1e1K2pURz91WbHKhrQRCZZiGkIaqg6eB9bCw51a3nn
xu6+C+Tl/HkfjsXqrw4IA4gfF7Y8u3cQ3/POiZ6GR/4v87/axZyunz0OKFdsRa031Q61UALJEzdI
sH1Gpcu2hp7B1fqH9iPaDTZpUNHuRCLGbDXG3ZtuRzbsoft0ok3M+WesaPprdtX39opZVBu9HyNk
KQOkKwy32ThREuYwEZqBNF2XZdvWjqZD6uIoxTBkpsXBQfVz7j6Wq53QddZPujqpL6KGrbRSfjIH
17AWSoD6YSiFKaB7oc3I+qFrnVk18kcBq8ynK4fgdVD5G6V6myxFNXWNbIGUSbEFNxy+akr4qU7Q
JtEZGQ9cJdYzY9wLCcZLoUjBK1hGZ2e2qPqLQV5flNyuChV0A/NzWcdz8JDVXgzuffdYko6+2qZJ
Po3/hGiuEqPEncUMbm9K1dnLST9u0Ic8fS8iM7oISANrlOpKCwye+HJHOoBB/6slU97DqI0ugIWr
G17i/zzP7XUq4+0+R9dDFoOuvGvSAUwBgWZ/X8ruYM4B0AMNmwqYjfUiHWPuE2neQFeUmvCQQFg9
iKNaNI4jwquRWvvs3KZBoj+o1Pp7/G2UOCFKyKijfw00969JRPftpNDyo0Ozy9gR7SOnqdZt4zwR
4JX2vt4b5VEcBl3qwbCiceCC5KYBqQG0n9WCsYPoyP8gcImGhK60D4iOzLL01Du/a9sNF1MYMUd9
jqSjyET+d1JSdAEIQMdtKiTNX9Vdme50p0cuBIJqoU5o0pL9+U2b+1b/013JndSd/lT7ALummRDs
VlADqhZx1M+7woj2vRLW3vou711rw+0FkA1zUAP8p3qbAT2fHvGYpIPUOXZX5d00DO0qitJUm2Oo
+8Dtfe5erV9J28Aq0SFNG+2aIkd3jQoPxojkyvN7m8M9eFFFFonXaSrRkVmlOxtUMoz3Nlk235xo
rPdiJtHOfXVRgR+HRsSZmpKFF8lCuG56PdFU2npKerZ5EOeEFoTbtla3AXssyPt5f9Bq7let67Ss
UItwliLY0fDCXUgplwbJrmnA4HoLKQ/7nTedmItB4tD1SDwqoV0t7wuxclrZ3av/Dwu2//uQKqrq
GYCuZtW3bHxG8A1e45VnFzgzpjtTYXYXbzD6XcNjHnW4qa3IrBcisPpW1KyoLM9okBZnyyl+90YB
qvpPkxgxqFoMkmTMN4OBI0/U5tIRs5Fg5vrt8BqP0Cn7xq0f+i4xl3EuuUenbpWNrlTxTsXH6FDZ
o7fWsrq8SDoKkGESJM/jWLBpbg37JW76di81MvgoEiQ2ME0KL+mTQ17slTRwDqrr0dm0+nenGKGq
Q3jQVX8mszGWYyO8ZFNiMQxC62Sb7VLURCFxF9jFWv27HbwoBIYadOvcKSoYC665qMxY31UeZHMP
gcm1Poz2UyuVbFpTdV8bYApJaV+c4GQZRoQnAEU0yVfWCGEmtlWfRe3W7jk79oLSgQTEOHHtqh+u
GRg7MUKO4/hq40E0I3VtbHTLk705BA0gCVXpr++zywl+GF1K4vzellWxtBy1OFmIacSETdEMa9Lq
fKLpTRlT0adRvc19P5vd3oIja6wNTOVJr8bBm5soUxz9ukX7kk8gTmtMLb1khE//56fr+gEBGQQc
76+HHdnt092b/nzC+ztAzJyUSOgh9yteMmW7AVCF5cP9NUPLwjoiJQN3f9U2kNwlVLjvTygmLIP0
+xPevq3At6vbp7vNrRoe6x0+nRgt5hefsEJG7P4mu+kTJvXt97t9LR3KmmXUf386cTaS6jvJs0FF
TV+EODtL0h+hWhq7+/QWacdZX0rhAhhe8QjuaOK7yvkxNxv7gVTZY4Vo4zvkGxTnUheApeIWr5mS
znNTSk6Z6uhLZ8RRr7ayMzcm4zFVicj5o8tdJojIesa6epAU7afoFEUBGENDN/w2vmwhzdcEQFci
H9qFfnOw8+j3fbyjED/kmc+C00a2VZNY6xWTW1nS9+hb28qD72XqA4pSB7uvpWM41YbC6nZ+yB9H
dIphpovuNqttH3MEhri1jxwFQtmiUxRqnffLpLXyf7W5UbVyTKs6315lCCti/q6KCiVziLNqPcAc
08yTnaj2ylCdADffauKsvkbOqDALPCr+vF9f7UAfKPZFNIUIPmwQk8gQ+/5nXqyzvjI5rvZiRFyH
/tFSq9triibFNIiD9pFPtu+fk7T3yGub21cC2D9fy2ECjF/70TtHzU3TUyUpEFgHLziLIyNOoE51
Zb4RVcuIMTQrVBAIgV6Hi79GO5Hcb0vYjvcJxAhR8ApuOny/wr3ZjPIQMv4/r3DviIvm+1UySCjY
qLEeklusgmQ/WQJlJrTNomOlGpIGpd6Ltizn8XQanX5P1tkm3V4WJ8fBMbCX/fqqgS5YkM8xnyQf
5cxWS/s3o+r8mdJrw0eY1cfSbt0vZyRXg1Isa8KWrDJLM28W2yrrE9n/ZenKZ2150pufODbqXE36
rMLrWSSYblyhLrE11TT5xNtV1qbfWntLau2tk6Jk3uOscNDQ1J3cSFl5Ke4vLq7hAFQrR99alApL
/lprk63o6TVnYhyl5JJnapsMh1urpTmzngfBEkRFyk9Q8yun86CqifdLSrxqFJYn8yKd0tnKNY0q
/aFAf2gdVPk2KJWAmKnjnWUHPAj4Ygk5RpR5IzWpj2Nlyg+hXD2LdtuLtEU4lvWOu7sCp1JbpLkl
vYNnVVaO6pokkjm9746Z2uDE0un+lktDWYpmdoj7rujlp/BqjL4NDcyMaxxBHHiWK5aJBCHJ+Mb7
rkfKuKryGo7ydDiqqFbYBqYNipcRX/QXgd3mSzR9k2fHJH3W9HgE2pYZP+cS7oKoR5szUW0bKFdh
Jn+J2ijV9tkJnaM4E80X4wGzsDmGOTyLp8JONyBL6idRQeR4XWlefRXnJuH4rKMufBI1Pgn2NK4f
HsRQxFwB7hGq3xI+kJBLD/la9TqXZ3peBcTqKbReCeaylWrLMQi+28YEPhdGTxVAYYOwnxgY9uo/
3dNAsxlz9Ogz8MZ/2nNjCjS0csSNdHyJMB0FVl3Er600qLjg8eQXVS0n5qmFurfzAGm9sgZ4kY0i
vEBXH18aYyEGKakTn7W85X/MDLYawmcyFVYC0ymxbZDOl1xQAlMvmsDIClmjfRS9I/lvcEje8wC6
6mpo9ams4+RVV+xgP9ZBSTiek7J2zFYmGIuVOMnIZQmUb8DmAaPRPSZ27sqbGJOiQPgY9xwnwI42
npxrRaMGlpDoKFIwo1eWjyFhrSFq1GsTaSUWPAH66XzDK9GJGq97Js94q4mmsum8eRoPXELT6Q4p
7b1SG2S8+pwEJLKgz1LjhWwTmIlAsLMNIReAYP5SjOoDZQdgP8FEE9et/BLphbE23XHizPWIAEo8
sp3GrCZmtTPD4Sr/WVnQp5Qpja40eCYDXfplukU+i5JMfs59k1SLrqoEsnVn06EQtXWkccKT5AFu
Iln2XGGYPeNP2f0ivra4zVSk0TbvWv1npMNUMCGGPzY1Ua86DpKjJmdk7qLe2wTo/Z99S8sWthIl
r4Ep/U4sy/iM++ttHryfrxKOo++N0dWAr1rp6qD6sHDHEbPiPn4eJ+X8AFvEp7ZCbz2y0gfRFFb6
OIO1AbJ66iyapFhlRNKXopd7Y3Ro9Q6I6NSbY7LzVO/vc5GPm6JaUX0Q/ZaTJMvG4k8mvadO0z4N
LY4XuPq8NoatAL8ItJmoarlhrUzkuvFzqqtXdmI4Gkc99IlpsJa4KxIf7aPiJiWq+dmtuTcTf59m
Ezp6GhVnXHPQR/r1IDfGvpPqeKYbUnec9CkWcuV3c90c+6NoEwVQhP4YT8UY1uYCZ2OGTGd0CNkO
YFfpEXVVRrD03i3aRC9ycKCnUnMvVxgqNN2IR4XpWcc6s/r5gIPOT0JwO693x5d8xMcwc6tiDScz
ePP0EYvF2P4pQWhepOqoH4JWCS8p6Rtovar1Mw2HVwVLDY/Mxsx30w5cYxdc7oVVu8eKhc4eMmNh
o/3sRNtRMv2ZGBIH1vdgL0CDWJfTY4ThjTszCdXNCqOuuP5Fnd3Fqkj4egIjHVBI91Dm64DyCHZA
O8S/yhFlJcEcqKkB6fFRc0JwfnCCX7LZBCfBDpj66mnk/8d5Yhbd6Le2UgZneYQqIFUk4l0jch58
o3Me7Ar4iG1eRcsgE/RBJqdeiD7RZtr1qnfq8SxqsRFFm6pDuczHCz2dm251QbS2P4bTZJmr2qsR
zHegGuaDj9Uo3m8JGxOtNh/UbLSvsQXMhT7RUpmGtHThsy/irEK1MYzCpQYB5KiAyrbLMpyHYVS+
KFn6fSTaHC1qHoc+n4OhCH443ZdmZuWblZvp1oLgthTNrhfsHavRSfZyt8JBFSmDpAt+hKP8C8p+
e/WjJjsN2mDNxPgq1ZCKyKzu5GhycnVV/VO0G07usg4oTGRruM4cuziIdu6tNdqZSbMN0bp/C3WS
89PbkTopRps8L9eiyrsz/ry7rrOxJJjeBQoz+6Kxvt9dy1Jq3qnuqkJKJSy67LOwlDMR2extDDNj
YUa9fHRrp9gX+Nyvui6InscWiAJxmuwTNvg8qnv93Ghqsmh0zUXq0sMLczq6F0kjDWuzjQ6O2fy7
XYzVZf3F023/uW31vRKb6pvbF+iQpZF/LJQGerzsZks1ca1X5NzPbmArv0MtewAVl7xqHh+rKzNp
H2pjd0SdAuao7lfvYOW3Hmvv34qb/8ChWn+WSyld2TnBdy2o5VPnjcEkmun+iCRvKYYih4SxsZNX
Txns71WrN95Ohsp+Rj2qn6vKwEU86C1S3Lj3bPFYtbZa6GzYYERCLOh1TMt61o1D/MPIg488qdwP
IgmnDIGOz0IdlzK3fX/mtEdET7Jw1pjI38AYmUH9WOlZUn46vnzBU7z50Nrgc2x9YyOZTreSMeB8
dAHvZfkjchHZY1sWbEAHV1mJtnbUyzPEsU2addltBHKF3tyJdcIYGK0PWfDgp6FzzgMDFPN0BBO/
wsosC5Y4IWXJ0kdxjF/A2ZcqSWker+wbjSJ6uPXWLrwkjJCCZWQhXkS6u2Gef065tfGt3k4R8/tK
pizDPqhXsd1Ks1CKpbNrd+o+HgDKRV5W/mzDF/DH1kdcNu4c6W3lyA9mHnVkh+fl1NEMvxJ4yD9D
swuXXsk+wByAqOQyBkSQeq2PUc9hZDT+W95F7SqwQ3kr5Yb8YIc+zsnTiL41nzQ4mM9Bqnsb9EFt
wHtm+dwkyqMYgCRRMkPUD8hZVZVrVQpUvgLyRUAxgddVbxaY7I0UJ/mqxA/VaiL/Bf17dYs1SLe0
e9n4YQ7NIrDS4dUte31jq9hnivZS/qj7IH5vcDVfN8CP1ooTmD/iJDF+aDYRhT6WrXXRdPH7EH+I
vgiO84pttbbBuXR8HbRqIdoVg41qWCUqMa/efyGgjP0bL018x1oEUrDWzFial4aP4zd7ib04yqfq
vU106H75vw3pdEeHT9Hoi7/O7UHa71B1n1cdEn+iKENwykWQa/9qS5MuO/MmwjWZAkxS/gyOpw7U
+m1Up43ff7WrNZRb36uPf7W7XpYeGxD/bWQO8wrW8rzrutfUqMprMTEXbTR89n+aYL1XVzxab01k
2UqCSLBiJba1vj4oixxj+auXGdqy1nsET1rHWeWanh8ddnobWLH9Xq75PUmLu1vPdPJ9kvntpkLl
82i4KOrUUU4GQ8LMPkIL+eKHFZoAbuk9JkqLQmzIYjRU5RMwgOxcmpq8MpUWv8DUcNlY374Ledig
kcDO1DTTs2gTR27sGDuYQSdR05wQDyGgTsWxIiEVxDiw3NrCEneOPpHjhT8M8iNkcG9XjyUAVlcf
CvZ6/hwAdHcVvUZcFwsr0JK1qGqR3R3yIfvIykR+rPSyOSG2eIg9F9VeNQzI6BqTQQVVXVe6WZqH
7q036MY1ZoPuA9lT76lWm4UYZY+sX0qddbwMWxHgF1ozgzGSJ+yw9PJLvX4J9HIeDRpyzBaRwlFv
m6WoNnX0G278cLGTNrqm7D2NOgYk6ujaMjeLGt1LTkowbc7ImGzkzGrXlmlUD6VNFFiPg2MzqdJG
tREcWx7+ok8UXleXy0b1y6VpKmMMELq56IaJOx0Ikm0auMlZFIpeRAu5MPF117L01hbUYwJbyfNX
cmgCZ5wGizZxBIOz3MgNCc57G6aK7gK1FwUnoT4fl23ckxuZNHgSp0l2IaSmdUz9wnnI2bVNww3K
eXZUzf0K4h0PDPszLNwvtenll6SURmBJlX+us8reoI8eoLVo6qdOgb+ba3nxooR5QH6jaD/B8hqa
5nxpZfgUPqWlrPOEGsxbUScWCnVtci0iPPj+am+nzr/aiG1gw9nMYsP/wnSwUk8OeGYoGfK41AEW
HLNRU8BGhp848w6ougzDXhzdC9w1k7USNbCocTl3psJnHQLrcToMtfKpVckQ3/3ORbsqwdMXbbfB
f8aJ3vvgvlSKZSzr7kaCjbZWFJZYIyHpV1WRJLQDZTy5Ki949aPkZ2A61ZkHd/CqT1nwuHrxXKsn
NJw8ilPGolJ3pAy7uRiEe0wK8gu2B1FYnikDj42xg1lk9Jb2bIa6skiioTrHihpvFLlIwC9o5qEI
43jll73yYEESm3fQSd670XogyD4B+Vl+kbSauTDZA5dliK9r5Ry6Y/2gVzxBkkKRDwrCtLvUlrzN
WMjjOffTATvAwnvpOnbJ+Rv3nOSgGzkpgLDqMBWDsbIA3hofvIkm5TRQITERpC4KIHkhCIdmXAxo
CX73iDnEcDHmdo6oq5J9Hbr2faj05OpP0tdK32WHPi3OoimcmkAgGMewq9eiSRSdrjZnYgUzcc69
XRypkyb2rY0Rt6F/5kcabH2bUE6I0yVRdbb9NDuI8fIYSCvXGCuAWJqzNghs7cciLDBi7RxC8I1/
tCtNW4Fviy4YOk/GrOjnZYNRkzDWiumZm+PYq3kLu4F3pk8+WSi2IGKQTGohSllHK9EYKqld3A5t
D4Vml2jasJcHbHhUhf105jXVY9vFIMF1l2B1IidruekQRuxzfTskJf6RU2QyRJFxNToY3OWSCGWr
3pMuZ8nclKviLYQ4jk4oocUWYVLYnClL5WHtTpuoGcDCZdsVSI25mbW27AGfLwAfbSEFOzbg2J5P
Vctv3Bl8CekQxkn78mdYY4EutHsYM5mvfQ9zK9PFu5thDrOJdjGbOQ0D1/LvYaxCTHACY3yI6rpc
S7FNcj8a1MfANMurzx3crH2jmLsqpIAWRYJd6cTqo2Wm6ibzDJj802Abq5fHFGrPNFTPk2yugHXb
iKGKXMe7RgKuLaq6VWurwSnUTWeREkI2SH5MfJQ1DceIXnKPXU8zquZbHbIY5udXfkYjUhJ+rfzG
oIw1V4zQNrGKmU2YK5x55ZptRopGT5AuqygprpJU6fOqgWpehi0aTU1C6JAkwE9I5MfMb4hbhPbG
KzP7i/zcs9uHxXueGPnckgr9QQMlt6rRUT2aYaRtmyHRNniHtycxI1I/KaJcLqrZbe//LDNWpzy7
ptjxbcYiAb0zzai3Tj4fJpFCHVjUVuxx/msX9FcbGbFi5yeEtkcDr0oEzDO9T/GbGZJlgv4QKt2S
lifXoM6z56IpnrNOU0+D26bPvEscB9nuH0TniEvvPLS1cid6raYK0e802o3oJetRoO7kmivRSxjW
WFXEuvuqOYGhKcC/a/G7HcgHY/IgMS22J57rvKW6OcmNBs3JCSuAma3isj2vIYRFRTurNKv+HFeu
J+WfZRz3M11DEkvOu3eoHc7Blcrvom6qYRlnsYbn2v/o+KtqlhW7LciRon0MMrRDHC2dJaPuHPya
MDTi62xaQ4MdfhH0v1mRIcjcd18oH77EHZsAJ0EnGF5Rdw7j3thU8HLgutj5OSEhvEBm21yb+uDM
ebzxtU9FA8Fgbyo2OnK9houjaMSL1Vm6xYA1JY4LPL/GYBbonn7oqsp9cr1uulDUeiuqSeuUy7Ix
sLyYBuMSYK5HTUduY6r6jYOO8xDpt6ms3GlOvtQ8i1NHdsUPCB7NrWmoWTfdnKVPsIrZT8CL9MZo
kcdsPDNN6rXXJuH2Uy3YN/T+DEhyj/MD7oqhscijofuUc+UxJcv4023NaqZapvOCn9cwz/Etf5Qb
OVgiPL13EgudQAzXEB8es20PEgflE0XK5nXZ7lhq2ODZ6VUsPV5Lhh0vsshNH5OpGMgskGm4ihbZ
9Q6ONW5luo6+bzpHFUe7cZY20Kdl001wmWs6eSH6y4GIcNaiV1w17jEkLj8v9N6epb78FFmwr8yK
330g/bQy3bScC2UhIRwUTgTYOsMzt8iBtcpjtTfLWH2xdD6eHalnUZMJoYO8fopgvVwUNId3+LaV
Cy+1jPehzX5biZFcc6eSTshDk/Q2Oq4jfB6maOSVbHL1kfjNb4Pv7J2HSzOzI2ABodYEcxSbL9Hg
dacMEtMysG2QxI7lbkKlq7YlRo6Ji97kgHcOdjvyeOBq+aGM3CDxAcEGvW69lemAsETvLfjt8MNo
paRsIiWUNgQAP4YSYfNER4C8QA/9m8uCQmSq5tarPujuGquTdG0WeXP1zfwYu4OKKZfG1r9Mfsk1
yi4Enf2LFRbXTvLDbd8H5h4RbxQhp8KIz17+Myv82sPqDr5oFrRfnbqSNXndB4Xz5mdut6w1udzb
bCDOHm9xHjYssjQUHFZl5Orncmy8eUcsErZQEaIU7fjRrG4iC9qnfNaUZvypeBVKC3mWzlwrz/lH
DatMtl99tHY/bDtAWaWDcMYDJVybJcoormx0r44JXKvU/faXZwzr0itI3DXaU5vqDiw96eqZ6abW
EVsYLERHhkjFeVchupL49jpCk3yf9VW/MW1p545ZulQGZz/GVTuTCXoQiGn6VRto5ipzmzffSuuz
mtvBrEqH4ANdpottFNZnzsWDlLMz95BBXzlSXe+Qft058JtPDEjkGdRe/5QO4NIjYCC954dXUSBQ
puylCFX6qSmSJGTFEttYkttRjp01KEe5y996O78UZko0PiufoI/HZ4Sd5edMUl5QKbROaphXx8Eo
L10IlCdPwnAfOJ+h3KQHGdEJJ+yHrWehgAK8P9MP0sltYCr6ZvLegcpYg01HmmmqSoN5niJbD1ia
dqfGrCGuS4DadCkMFqXc+HvVwcewbmw06yfE4QRM9B2OWCL8jnIfjNSAfIFoFwVkLPD0YoioO371
g0V/ior28NzjLXQu4vC5VrLqRKCVK2nsyPB1Vfsi22k4g2SRrMug/W2TCbkmwLKPfW9BbdT9YM5q
IztwdBWdiMZ3V3wRgCuP0QdhfUZ0ijFsnSDKZ7d6oFo9DpdqDKgubbHwtouXQgubpWaR8BZVUzN5
/DgK+rLeCP/NyYd5V0MDJcqmpfvbocWude/qMP3mE6hiH3n6A6lgae53mBD6uPxWw6UYQuNsJ6Ba
u3qpO9pv9nXFTA7rj0432stYJ6SdMmQ+y+B9LLkOQ0md43ZffXX6Y2dbqPxEvnMoSDPNUKFqF30E
eaYJY8xSpMbdYBRHwInL+ZKg5HlJpyPS0JdEjQtInDSJzjaDKNV13CtFVVb15CQp5UcEqifD9+up
jOSWZxCyUKJqBd54HGyCZTznnsB8dg8JHuHQIMynPJOTWQBMgMR5/29vtXGqxpHGU9c3f/6XtZoY
ITocHg9bbeDV/zi4WShlD0H8Vbi5vesLtB/tBn8bWDfJJtBhWMHPhJlcok3GlntYablWnEe7tCBb
yg0xHO/i1EW2yViq71ObvJzP5b/hGUJyLkNKAcHD8Ywoc7Z0g0B+aMbIwmWok5/y+FqWLEBje0yu
bRuGm1Yvy23oOfV5CKbkixOX76qbHuWCKz2K+22jAGciyqXNTUtLLlpj6JvGHeUNWOloXmRqvFQM
q9gqJrMB7p4eGR2mpBbrUljLS1UuzU87Tx6VAZugKpNlbGukZWeE+Re7vJPPvfDda3mHnR9lSDQF
OGIP9cnmUlpHqt2te8MeLuhbegs0oNVXmQSlaibhV2oeyWQBHedivph9bb1bPjqnRatUDySYGhzX
6wysSwk2mjAWa67qklV6M08rK/oosh7/+DL+lP0SE4Q0iJ9NoIGrFumT/ThqqLQYYHl9p1PI6Q9H
tdbtJ9txFG7ZK6Jcxc/AN6B32jK2tnp38/FVvIgbpW0BxTcqEyB8E+6RIg6XRG6GU+KY+aw1jI9Q
yb0nqIgDjr11s0b01Hlmj45UZOr9QsYCAOH/Yu28luTGla39RIygN7flbVc72RuGZraG3ns+/fmA
ksSe/kdn7x3n1wUCyEyApeoqFpFYuVaeTc9TZg6U/dTqrs777hO8qCcZEdntTNUa+Tl9aIp9NzYH
1QnSI5wQ9lHj/OHC3zLh6K+1b1BPeJsIIv9tN5J0n/RouuSkfVdj5PmvlmmSDqrHk8CeDAYMwdUI
WnBs02sEUI+KmrrdSnHjgPdyY6N/eeTHRfnYxXO4cnuX428L6eOmc1GcscxXVRVcpH7BQ1HLD2kN
pMIw++HYdWSvZ1fLv3ip830AafpYebH5WBjhvyJxz+Vwa1WCo15TxwfDgqfaR0Skpv3YJ/lzoIvM
ddE1f9qQZ2VRp31nl/O9UiPnQwX101bTki/uVJcbzj29x0w0YJZhUuXs6ODbiq7A+dFom7kGsxT6
tfcoAz3PBpofc4i92EpltMn+cmMRq8iwlLzSo3tf+75YaiOu093GfiDZrATh1i3K/KoEDQIEcwrx
U2+kF1AXXx0Ak9fIsLZF2LxAQR2t9Vm/zI13NjPyuI7nateyTGBKn1D+ttp2PHhpox/RIZlupWii
Qz6RcgFlEB3KwIs2pt3pn+wJPv16HP+iGG4OB3bs0Fp9qMm3r5rWK7YDBEncLtNgPnGCsA5NxUIo
qjQO6gSILa1sjVxN4Bz8RMnXfOT5vmrp59DToYFxEYEx1HK6zBSrrjOD4+jYNsbNYCVk6NXJoaSu
6/pV0nYvkAVlB2lbGqrCfoY0rj5sB2cwVjyNXE2OCj65zUCyxTGjj4KNctNnlvGYeKG3CynO9jNr
z4nUfKHAKD8EFoo3g17B+BO116E2shcYFXiudlW4lnRzPEqblgF9gV0WOKjiPrIVcL5rOmmoWciR
uc+BwVMyahPfVEWZTqFZzCfw2Lw7PicYEUX9lw7sEQ+CyWel4dhhoAh320PAfMiq0X1SkfdUHb1n
02PYAMVdcqURe5ww6tZpkEUXMMP5MUJUe+UC89hUzqxvjNDzIXcZngOy4Z5lc4Q/x4p9bUEo+tSr
PSlFUDzxLC2qnZGNmG2emgLQux9shACu4xzykAcR1wdUvkiiJ+Yrnx8bjM4ahvf80e2ErnD3waEY
+ZHMZ3ZvKs6lNxUMYdtJRElHXDX+Q1v+KQcInapbDkyTjePU8yMMU97K0NqRUxZjfrzbVMve66lr
gn8lRDrYLZg3C4iksJRDnKxVK+cBWOnqy+g51aXr0h+9FKoFGLqhYYT0GpCyjLl3uRPxuUrVfpfy
S3itLdR9FdUq95nm+VRV0vAx8I5d65C/z+erVdv8AGTxU1spCV9/bos8wToowsLQjbAJJSS15TxJ
W+sWJBobaEtjV2eb1Pgc0pHVBfW3n9U83xTV9NBBB/SowmywNvwweAp51XtScymnhQOs+cH86AIm
uvClawZtA6+gyc+0b569Us/2bWx+6cM+uYb9v0iC1w9pN5U7z/Vhi4lQIGp8SDdlD05laHJkd2la
52GsxonUKfIjo63aCE048FUr6RcfVpSvFvIWK8tU2o/c77V1G/vBS+XWKLXFtX+zVT4UUQJpT5Sc
7Q5tXr2z+GkRQ9kMkHpQBekVY7GSLn0kb50PG2VI9UejeUayHAC+aqfI8/AG37mbVNJxR6rCOL6Y
KSph16uLVB8CbpJgSTZVqPFYENrdTgtU407gVLcdYqSjDr+QoHCScQO6VvBF25ekgEegjIN00zma
eWoj6vU9wFyvWmg3z2ynV+qYFa8wP26BSSpP4kHd7xrtk5F61aXOIv8+tMosW8fTEO8gcEFjJe9H
ZYt4qbJPgek+N2bxJ6UTYMTyYTjxXYtWAydVT1aRgJfz0nlveT6Aq1r5GKJt9TxM2drs6uY1mKb6
tcjcxxIy4YcyUOpXzxisdT9NHXdYhq6r+XuOKOKN3/oPVlEO176c/Ic8tv8FP2f8Kcji+hipYUnh
RpB8shNyk+Qho4P0JtRRg5HnqEx6fQXhqjxRXlTXVJ/5/ThI8+j0+SUNC5BNbDQBSM4h5A2cYFpG
k26oh7A/WGkCgbcOdzgVVfaHrCH3DdBM3bhiaE2qti8Lft6VxLE+ZFQpAQnV0q2cq3t9sIfhu9ve
53Ygh/m1N2D4JZgnvGZXzH4ATxpLJf0YQdpO/Zcc6ohUbmHmV3cyOB/ApJvQjt69apDkpG7Ccn+f
O47+BsIfdS+DDYopNnXo+ndvajfdxqHM/iCD1WgA9NSLY1h53TlU1mbbJntwowfL8fpbH0zOLovm
8uIm54IM3StqX72mDq+ikuY1q8ePnM951wJmgQMMD7DrG+Nw69r0SEm7d3YMBTYWaWu1b9VMZdbd
1BtD8mCCVPDVUo+gLs3NM6cjJ3dAbVrG53WUbtg/R8iXo27i5AOPeBHnxGqcIlvH2UWmjX/mpdV/
K8tQRybcsG7UpceHCN6oluOwx85KPnQqUmG2l+sncur9OvbG4FNN6nhnwHOwk16tQfajrVLURYS3
MIH0NUX/GESu8bH71lRZcNDDAtLygbRdnNn1plGqeg+amd8tN5ink4dMhbWNLednNxVdU8sqff0m
4E3XzLRyl4hqr8B69qch+Gjz36Noedoo0AB9NPi0PfkpQkRipFiDeYuD6VmO4jkvHirQeXIExsq6
GCj0rCJBrz7XkDy54wjfuVgVgU5jJ9i1NrGtGLfJV380pnJ0FEoOFzMP/OUp9QFTiqDFnppwLoZT
ZK/fOYogVleVn037JViGkI9gr2PDNf/rcn7PhtGqNe0DwgQ76runL+5s+5u59YbLpOXqVdVJd3U6
wMGYPXI4QTYRCUUh2VRCVkj2UsMSPBgIw84OikLSpv3qpYU4ZO6Rp33nkMHSC2svoh9iZTkNzd8A
HgWILLYzIOr7qg25ZWBPHEp1K5DMm2Sa81PRRD8aagPzE5nv/CR7i2OJWxzv4v6DkGV54GYQ3sv1
l3lyuMQsV/oPQt4ttcz97av87dWWV7CEvFu+CZSfL/+3V1qWWULeLbOE/Hfvx2+X+d+vJKfJ90Pr
J/Qdw+hZmpaXsQx/e4nfhiyOd2/5f7/U8t94t9Q/vdJ3If90tXe2/4+v9LdL/e+v1A3CmqdDo0C0
d+LRLhJfQ9n8L+M3rqQJmZVzRnifdR93ZlK8Hd8nvJn2j1eQRrnUfZV/F79cdXnV6oAKzXbxvF3p
3633767PZoat92DGPJ0vV7yv+v59eGv9v173fsW3/xN59XaaH61q6HfL/3Z5Ve9sy/D9C/3tFOl4
89KXJaQnFX/ydzbp+A9s/0HIf7+U69VQ59bGt0mxonOn9IIhEbDZOf3VSE8yTdVJNx6lWVpkr5ET
lljbr+OzdNccIB29FFk2YwieC6Mz10FjUVvVWspTEaUQqLXjK7tgiGzFKC0pgOzBtwi/nDNHpn3i
9P0v6Zd2H56o3VzDiCVtsmlG2DJsExBYC9n+BbroG6Qe6a1ylfQ4uB6CzwN1vq6d3BsYKtNrmcNA
KqKMJEFJTnojRwHOFqiXu0269cT83gOgInPWQS0jlyrDkTrnUle390AfVslNY0UuPMkW9SXFjMQO
O3twmIip7sIELVcXvhuL+vmhupkkDTi3j6nuEcMpcqpbpaXVTdM6Yx+YFdB1Obs3mungVyAb3sx2
Rg9gct59gVyQFeXExi6RJbLap2UtuXQ4GA1JzeB8Xy/Kqu4S5ym0vD8vKcPycRivOg8W9zBzZovm
6AdPrUeKmNELCoS6/V2sHnpkStTfCNd3KvVX8zTsLf5uZ0C5wSVshJa9bzFJGuX0xV2BE/EUzzxl
Qweqwi0rik5zmD4K51hWTngfeFrkgYYR9hI4LgRXJK/uM6RxmaY4c7Lm0KPdvplzj2ymejukWX5+
P3HWpvDYxcrTu7Xk0CrsK5lu66g1Flr1KUJrszoED1GXBQ+yB9grQLe1DvY+kFnOtfEuDhk3eHNy
naksFaHLzPtCRv/suklK3jQyT7KZSZ2dUEY2T7KHYNp0zJRsJZ3ZrzA59E0zyCk4YUZBcTRis8qq
91TgZaiNhRCPdZX+0CuK9iCtPWJyWzC1xlo67l4RLnvDrJLy1oOLjF0iOHGyd0oJpQd4jR+xizfR
whdEhnQStn9zGnNhHkzd/bbYbfCEOnxaecEpj6/upWe5mIeGIai6AQoT8ap/va77MKdUj1JDdytf
hOUEOu9IncGw5fon2VhFgWL9vV2sQ2JjLagJIVsoYjOQLQhfTyjfzemgvFnArEoSBumQKvcF75Pe
LFiPcL0qMDRsdJjRz6Zo4rjsznIoe0vzzkadHrSxbMTWi+O/WmCZdr+GPnq7Amq7nI1PPV4ytogo
IOvZY6iG+WNs5eyuYgQlpIN8W4IGNSK1QqsSXlr3RCnAnK/kGOzpD6Njha8ILag7aQc95p2WGUts
LYUt5TJy7hLzblgGI9UYXnuc1eSL0uWcZJQWTG5mnLxEANSOrkPSQOUT9qnqjYOMoIDLY8/thY+O
gLHnBdV1pZ3WQKocKPwFnKQXcJJuAtRTziWlcLIrja3wyN4SI6c0484ZkW9aQqX5n4aRhKgsK6Xq
/OD37fQ0e9aj2WbDa8WG+1Saer2d6jT/FpgWR0oArEidTZC8iSMoNfE/VxbA1aSCfi1uW3+ltNNR
go0lClk2beP6a8vysu1ik7DlnKq6bQZ+ay0dd3iy7/nx3nD56L8BPQdtnxxhXvzjHthRxd1EMOYi
cOWfvMrzTuxczXwlu7KBi90CQtCgaX+31pR6j5Vu7YwlErJTHxlOEcO5ETKxopHT3aqNAFiSFijt
ZoQxNIdQXZ2DFtmcqHmoS3ifZU825ZRRbZuboDr85ocj+dVLA0AOMDmbexmsGgZy0EkIJ2rrNLcx
Tz/GvudAPpwCOVXSCd2Qn7aYo6ybdISi9zt7NuYf019rJP0racvy0nplcoX7P7l2tbNpPFKfkHr9
MEnnXA0zeJJGK4+Q0F7U2Z2GlYxpBhDUnHuiDJ97CfWBYq2sb5toL7tpZ313I73Yv7HJS8V/lfCC
X2RfIWU6jkYG0Z3pnTLRjLYGI+Uylj10gtElsZvDe7vSe6d/so1W6J8URJ/QdBcx91WlVY7lHNn0
E6Una+mpqkk9cKrcW7b2aJph+bEl3xyqANntNDQ/kPVo7a78GAS5ioL6AK5fLT5qSMjfrMF+kTPi
0k2vdclDY2mSrbU7bjQmJdfnMA/9s+xlQ/l1Clx7J0fDVPnnoAGSzI/7z5D4V2+xDcBMERjxUZ8Q
3sVxnyzXkSu+u1xLtc4mbzPBif+3eUvwj7mRigqFE+3UMCr21WwGT4paw0JfeelnsndfrNHU/kJc
27NMjn7dIH5JnaT94vUJRzpxHz6Hscs904qVs93a6fndOh2kX+dwqOG74UN80dTGOQ5KSf4J2oFV
i3jOJUJeYrp2sALu+hjoJVgEu/4UJ4q3TWHrWjkkyjkwzZItvGPdpRMNh3Vvm8UmQzRV2ya1qxwX
u5ywDGWYtOWlYR/mxEOr7W9LWuX89grLfCPmOKLNskffsiiEShF3cGAl38thqpbZg5elDwBsk3Ld
5ahZBCFqW6HRwvM1osClGdG4glRr4OD8b02BXi96rxbc3ivpigcNHmvZLYMMFdiKtNobo18V9tYY
YlBuXtPtIi3RRMlB+CKbzoRAAq37JzkKKghwlohBhA1ERM78M4KnJvCPGvLeWpU3G44dg2stSZKq
NuWx3S/GrTRCnRleJ0mIlIogafx9zDJniWkE7ZJ0xLERHFSwejAIlcYHuEISXys/9A1KdD8HPz2V
Uim7nOooimHEfc8Iim0MlcNa3gaXu2IxwYwbCsdiu99HhcOcfBLp4rYqm2WpxbFMW5ZaggsEm8jX
Zjn39XZ+odZ/XLmcuJ/mBL0YPXMCzlopKUodv6vWDVwlYac/j8IJMYa77jSQ2TJ2VGzrHDVC77Yw
+opjlejs1np0k96o5C+SZ9CYy6HDyfyDGYxCSEh9qadtT31MA5IOyIKQO3cLY+N3dnjMEbq4ZA4s
XOyJymQjuxCLT83KLUB2UoZa79opH5tVZag/Qu/+ZarsDZHgYJjYq8ghWXaqmUZAeIlSPLtUGz/4
raG9Thx6ro3EMY+gprTXsHZc2O4DH8XpEqow1RzWtjh9tZB8PVpG9Wc1qy7bVWED0xgAAuvq4yzO
YWVjBpp5jNr2TznqxJmtjI0o3fnHWLHmMl325LpaodRHWLrS85gMFfXrPE9pvA83swYwI229RrVm
6/nefq4K5aGkTnc7tT1qc2NQrscm006zbNIGgFMh5ARX0vDGJfwFXB+nIOt/9GTIm2gjiT7nhVof
QO/UJ12FWPKX2qCUHJTDIirOHIuEZ2lqpSphk3F0Zqu5oOD/qU8og2ubyjll1IEeI1n4ZsaolWfL
doLzfQHpWVaZc+iuN79extQ3HJTPQbq2ovI7R6nlCydQ1YuipF856+8vphhpqjUegEwiZSUiykqv
Xoqo20B9Pj/KeK2aESIeKZGSTsWymye9JXUvpstJvp9qAI7Q+r5fwE2za5Zb1PYbZbkeSJWs7MQr
zjIYFMF81CcqheT1UYhQj5PLsSTE1U5vfOqa2rg6CvBYOXQCSJXnlqocOaw8p1mpZuJc80BRP/2Y
0/eacVUyeMb9yjM+LXN4iI0fdR21vxBOy8hJ/8jA4NwK0XCEqd1CPbO2o1AvXWzSkZkFOgkJKj9y
KBsZEprRywg68bSYZI+a0dEmObOsw9mhe/JzKH9/Xe4eqVNr7o8eWFfxEmQzOiYM6nm4H3ylPVvs
PUvYBvT2rI/1wR6C6eBqbQs9LaZUtw2qVuRYdqX1PkdOtxsOEYHiVs02nME/d23xDxMKlZrPJFIO
WscWQjZpH/igrsS4URX9bqTc5Yd7CXxnm8WMzu68H5Ol2zRSfa+By3+/tJV6boa259+WLSl9ORgT
/I3wgqSbBMWZz1rnDfzSmoh02kHxWXM/QIrsfITorL42MZKBzpjmn3N/KrduQHk5W2yInmt15RSq
tvEEMh8p6PxsCeSm7EnbDBAdWLHwyKb41ZNDaNJwe1YKLc8gfniL4ajyzHyBl7p71MKsf9Q1y98M
A4o3i81Wq+DalP5emgaKLmGZFZSuxuSOR2mUTQwxxN4G0CF4rrvHpbFf4tYvHkFnOmwVLYo4i6b2
ANxzwSq21WtmgWajxHQTQ695KDmt/tg1vENNbCE5LJSYqf+lutrv2rMphkMLgpUKYf8ivbYbfhsm
b3qQU0HA3rJarx6lzzXLfWfa6bP0RUq7AoGTvmqe5n0YkB+G4cWzldcIprxHAJvNufBBpIpRBrXB
vdd5KSIEWt8cpWO0gvrRq93uAJMWzyMieHF0oXJUNbND8IIwGQuOLdh1AcCUJVaujohclYThffbd
F9bAMRRD2ypB4O+8IYSHIA2Km2xUC2mouUVAVw4RNP7haMoGahpVDXZLcC68SE4MmzApoZ77tUoy
asUtCHVvO3QlAkG/HHKGNZC1ixUHMiZT2dkwbR+5jn3MNVRjBC+lKqT2kOVCK1jSWi7jxY1wIYSX
cjy1bXVoTIqXw2TeF5z/w/IU9I++ofN5Ez0jucZoAN44U/5hif1iEFkf/kAyQDj6sq2pYABMSrZ4
6yspdfqxB08gBLTHwWudx0k0VOWiAlyTHUu1yHkMM8t5tDTf2bdj4qwWm6kp2oUKp7M0yakyFhqb
VZvrIRhFVpNOLQii+2UW23IZr6fiuIeb5uyFTn+kMJvi9LScP9k8cm8ysyMfKYYubFSU7ZtPY680
L4np7ANVn8Ga9ME5BWG6juTQdJJt2gXNQXqjavwW++KoHnTOh4pPr4yCWwXiezaEiFawdNVo+Q5a
jmgvh3NcgaLUQu8qh1oN4lPJP+VG2D3wS5XeJ6HPAvMwTA1bGVUalrKqa/D8cpg7EHbqCG6bFR9b
uyxQWoAO6NiUTr7npmu8cNjAnRwigX9FNvTbEOL/AUfguHaQ+r69izXhCUCLhdg8ReWdx8cNxbve
plVn49yLRvZkEyFFdXaq0K/gQMejALda9UbSQrjJMKmbZ8Nr409D0nrxa5l37adS7b5rXbRznap6
KgdVf6UsHXhk3fCkGIXG6wjaYxNYg7+X3shkv49qiQEAg+AJ5e9z4gOTSkRwTQ7xkRLwk3TK+XH1
Z+qyG5KWsIy/BLUCw7WIVkqI/WeI5VXLUjcpX7Vn2VB8pVrh82D15TPFnDO5JBWyy9lP0rWbsl3N
TRNi1F/xbV/sjdCyHnRH/+5nCJKNg5behoI7JY+TsOODRrx1opGOMc/tYzBmH1q7+mkSE/LcLa+1
Ha/v8Z0dnOJwvnaSolSQz8ve0rT/YJsy69/FLdPimM9/obTjxkyDBKy0D+POZFIxLGpO9SbUYQyi
kb2+5JxkJcfv3GBBo0MY+Rdpv68gp7yLW2xvYkq4OnZ8H75raqXzkMGF31xpmSJ7719NbpIbGnms
gxmT1/nb6y1ryzgjVKxtxV0Fpm40AtaDC6s0n9qk3FmCW1qOoTaJAA8DaFxsw2igYfRmLCZ20ijn
LE3tOvGpLAflCeCg9dI3+Z9KYQ0XOSLlqu/Ym1mbns/NC8IhhygpxkveuRoqOVRqTHaso2+a6zdp
k02fW5BcunqxlcNSmcHuVv18JGfL57+rw4+goSMq1LQOrcAi35ne1F2TpPGoU4mCkyKYX1mUxDUA
oXCuAzDoQXiTPUvn16bQOtiR/+5AZYzssW99knZ7zmJoKESIlv7VDBwkyTWywg0hhxh1bnOKjYIs
taH3hWVsPXFg4P+ZIkxyztq0ODtj/BSZVraPf5mkvbLrsFy9745UtGPljb7Plv43Qb9Wk7bfL1n6
3s/V2zLYA3Jyt9rg5dcmjXqIFqg0KKkxWUV2H37PgXlSRPQXf5nPBtxYn2ataDe+5qa3ooBJEHI/
/TDZlXazeUbb2H1Xrind9zh8aOdLaALP3tUhpURO44ybN0bZlY0RAFDvW8MHrgVmG2y3Pl8W9wTF
fbfqfN4mdJO/LY4IeliU2NC8VLPimV9bbsfQkcoRlRLmuSnmL3Ikm6E0xYdmqLd6MxXP0qZGEMHU
s8uXG5OPaDZHtdFW+kxhgv5E38+K0a0XW5a17mrqAasvC43JH76Gdvl9VcrBTpTJxSu5hrTlHtyy
fjrGO2nj4ShaV3rUHuAZuRXlhMQHMkvPvWePV3gzr7EYUSZfPU+w8O8gTZs3cigbcvjfAcrHZCcJ
SxvLu/mceMtJ0tRSbb2H2aBf1xBDUyc8TiDJfKQZx1K/paDjzXKOHloxknY9tM0zzw4nOXLV2QSl
qE/V3kFyayWN96ZR9ZuvIxVmdDDNSVs4qMaDOcWrJqvjre0p1UNUWpzOQs17SB3NeOD/7QJ4drQP
vc0Bitqb4b+mUltnkKFQzN2bp9yMim9hReGqCysVZEeKsk3myrmYMJScvEY19w5JkceeesgNFCzq
J6uI/uCEq/7LifcoagQ77jP13qF67rHzdHtdVAE2u+u8VcGz+aVrvZP02koC43068RFHa9Q+qGAh
jykSNxtDr+0LZfPfoVQIKaDQkPQWpqVZbDYc7YdC7ag3J0LalXEqe7isf06jdvP/stw/XVXaxCtk
36VvA5DytTi+bEXTiZNX2VBstIkB/F4Wk4wI9EnbdbrKH1TESpucL4cUgj6Dd7eOcrSsS5VMDhfI
vqBc6tQBKxcyy9lr1acUizpfobL3bg0nbFOTV4dCV6OHfGip/rUM+4lsEMpTng+5EjqkK2QxrK+j
1b0MCZ9gZWzW1sAZJ7v8851f9Q3VquxOXqZv68qkVEYwq+qGRSN7opEhs2Bn7UTWOpqzv2a9nG7c
0aC5HsP+D4pVThVllZ8CyI321Jf3hyryY2Rs1D8sPmOH3HWg3ymc4uNIAdLec+dpK4fN2PZbhJry
vRz68xBvVMuIj3Lo6YL8CqGL88St8mMAkxXlRlBvVaqqXNF/BtecQ79Wqa7+YdTyH8Na5Fvl0Es8
Hyqy/odXDrPH0txOgfq9n2cP5ldbRXUoNcH6tnkCOnpgB2NrKJbwn9lkSq9e5Ug2WZgJIgv9ezwY
ebYdnaNuk+gnbWBQDqMa9554WKcwpho4BKLQTDpMpBzuXr5qJiVKIjqtLX1b6gPcs7/cXmUZ5Uau
eF+WytrVlPvKtkUqZt2nfXGykgydQORiNzP48z9UCxIG3fuqzIO1nbUwOnW1m78YifEHIp7ZvgwC
cDpdUFxl4/pjexncmxxMTVV1m8VpKIG2tmoklsauGg4QGn7084piQq/WV57uKA+tEAzhNCC45Sls
S5ZmvLGXVR6Yq8GFfDJqO/IGhMlZMND2x7lH6ZLji/hLp8NRaVvut3YI+KFLSnjie+oyuqHt4Ywo
vG/QBH3Tyr5+MY0pOfGopG2heB6+JTwep4b3zSRTx0ltqYKF1bVnc3a/y3nsA/j5puzkaaTikfOI
zuR3N7LulGTq+GJqtvaVilK0O4GIHOXWUTYZW6HQKfmZErtJ2UQVZZ9qWyEQnjsuTMPl7FxLz97I
TagbC7m2PFhrfqvemiRWb0Xjf6mjQDvKkWykM0781UBt3HWxG7puXrrSmCukKtXG+2jPxny1/Wha
9SqigjMkc1tPH929HGaK9QFV5zVqrGhiCNoaU4tD3jU9vMheModZs5LdIHCTZrW4VLdl01JrIMOZ
8ibwRxfZv5XZ2h5sjvN4iUUTkIXJN7UxfHYKu9tLB+pbPtInUfHJNnMqDss6bPhbD6CHZDcUtDux
ELUQPziXeyOYfO7je1DHkZuG1heEWAIzLVHRDXxuGtvP0EFjFF5qhVQxeq6zfmiFdk8DXJ5f9dg4
tJmuf1B7/4cX6rv4NA0ow/Gc4K6opQv+mJ1kX8em+RcM+8cm7kjyQdLA9tE/2o1TPMpEfqpX80oN
8vAsh4EWhttKhZrMTZwPzTijj5TMX23fLXdpO5J89Jz6s7AXlT59pWQWWlY+whzvrCsQUqdCHaPP
pptAZuw1r90EC2QW9d+l2c2GcF8a48rKDjZ7tBPM3TA1i5759+GkjIOQL8R9797DQ+BWSIdDnvtr
zrt17tEa8gL5alkz8JwnhzqIfZ07w0UJigHBe6SsrEG7dWiZm4j5YpPeRB2Hi2yKOn9VxsDZJ01s
+1dpgxoEDI1e1is5A5BJRHparFrlc3LQOP8pEX9F65uapDIddsmvYi7+gM68kl4rir8Ujdod5lbT
qWoQM6Kw5SSotCOq9H4FyiowKH1sAGbf2MYmCdSWPQ80JQ8hdcshxl6pE3tXwmcG27WuqZsgaP8q
S1L5SlqhE0jdC5UVP8Xe+b8i+94NPxxSAP5uEwwZ7xxu7lD8uiwjo6VK/F04/u/r/9Myi+0uH/9r
Rm7BrMJ3l1cTiVcTCXloGb28VivUnwMzN1aa0lQbcgzFIwpj+aMjeuALKGCyb9IimzlERa4ebOdN
qJe2E/uhw33KrxXGasq4jfndVs6US5uu2j9M5LKkycz6EMULyySNHIXxbo6twFtp/K5eS3fYanIo
52VlWnCcqZo7NaBsnDK/vrtEIEKXVyavTr2vww1/7veLw2u7/tyQdLy/DFMVImDKBiFn5ykj7dR5
JEp1q3Kf0sYzr+BeTtKnClMxOBB1GBNPR2IoHW3ZDdta87yNHvMcvmYH568a/EIN2rnH8Ee92ZD3
XOQq3BW6J+RrFj/Yv/YIq8vVcZODG3XWQ2sVKb+vGUegWqMC0YHZ4CGeTetB9tygNo5B277c4+SU
YEj/lfv5fMj4Z5D4ZobDV+LQNka0ssWqMm5ZSuBCJ6csTvdLanBlRFRlbQZx2jj0XUAJXlke5BCt
c4SALUqR5NDNoPqouxcEA9wz+hLOvXk3lA5p67042pVTGMM8CPbPiId0hb5N/YTGXP0UxZx5maVO
xdcw1bzNNNSZvLXJYH4F2006wNYhhzJOzm1jnj1MEsz3ue/Wa5qw3ZcNtdgaqudns+h/NF7nnAce
GiiBh2mJYqqfDiFZXiGEAB2nFTdFvYO7HM4JaAYrrQo2coU3XbmsjJYeHwYRvmhII80q4lGIbyKJ
WWZowrexd6FkmiTbYKGWXg6ZurmPqUJ1L/eoyQtgsLDDP954LDmpEPNhPWf7TZ0gj+Epzytm7Svn
mapCnq9orKRUkGHm1A9CH107JWMZXSLqXGGfN05xlu4CcpyH2KGsai4r68SZrX0IzOFZMQaqrGFF
Xhlz3+7YQE1fE7II1J9On/UATgQ+Ie2uTvu7Pbfr+W4fMv2NXcbPwEnu8WbaKVdUFaFkGaFPGqrq
oRbqumnC9rgtp+g0C+3dwUFaQENAb9cIsV2DjcuBb1S4kd4AataLbyf8QIm5VT7Zj6oSHToRi/SB
e3ID/yMUpvNTY/fGqqlh7YELbgVjt/HN0DrkMYI+gs7cpMRVb/RVGnvJQx+V6QuKS7cKNvEvwKzy
nR00CgRrXvnFo5KZ/FFJsR8a7Rz4o5qYXSnRrK9QVyMgVCECNLj13RTYIQRFnOTXV61WyKVlwLNl
sIyRDjmUTelQx+4HKPIEoeB8WQJlTxGUzsXw57K8NMtFFtsQRl8750s6FvOuNppA21WzTdGiwnZt
gxBpteY+2vAYJVxWnFSXsTO4i2denO5IIGWr/2cWWKr4ZHjG5r6IXO8eZCb9J00x6kNsxNHD0tgF
KOphWi8W6JGiB3gs0UqYI+uVlGRwlLYlRPaa0p3XvqYpm8WhTS7TyJoGe6vPqDsUF7sbZbeoQXbA
3rQxUvPtqzAcUnFd2X1z62Q4Bf7UnzzV+dFImxxKxzJ8ExJXSrp6M/61jDL75tpHVmstvcvk367l
iAsrbRke0Gw+Qu0x76PRCVe1oNBqYfaHCsAtN6XiGec89KDeklRbCaRR14TznfVkRSR7/XpSUblk
jlrwR5lm/SxDoB+IYFZCgCkISuswpv9D2Hk1yY1jbfqvTPT1MpbefLGzF+ldZWZZVemGoZKh9yRo
fv0+RHarpN6OmRuKOACYpTQkcM5rHIfVY6289b22hzmHGrcaDhS/Zu3yOV5N1XcjQakjikP9XLbm
oQm7Ta+IQ9xYxXuYuQ1PSUN5jmKzWg2N0l9t1Yq2DtoaRxfriWWXjiXWdjri9237JWuc+NkoFeda
QCTOkXt79qnHPBXBQXbJA9IPQJrVBt9ARrOuuG8ac4Hn7tcKr+CnBHNbnCuUpWxZmBk9OQM/Mjfp
ViNr7ZVjLGwlSh6DsBOPyZDFKzfz222a2eJRLYr4jjvgi+yUhyHwP7usFk+yhRyHs21MuJuxSlpo
ycXc+WKeE/55salJuy2J4Luxayn4TQVrmFnER6CQDeZkbqJ8snZafVulqAFFkdLzEP7LiUca42hp
g7CzBb70o6Nqyi/YvDhILJMFULKQKtOQXCXSCpThpWqz5CpBWHNfM7dkXxDHl0ZN1cXYsupwrLak
XJioC7D65YNTmMUDa2nIEvmUb2VTdhgFPOE4ds4y1FiiPumt83QbP08KlNkuNWDTk44iTpe92b7H
XtAd5RAqGe6lnezlxwRNbZcqN8lTo5mLxGERnJSRsJAKTv29lymXuA4UNksAP89Ylolz1jfU/9UU
0oqPlOfWcOAs4FFUb31fM3gT/WZZWSElsvlhmuoJ2sYxtj9zSx5kZzGP+Bj2n2OjwIVvaCD3Jsq6
sF3UCdlTu8iNrMc4c4/DEFYXPEqqJS6t2df/PiLjGsPv1+i0Ck8Sowh2VZK2j82ovPr8jadibtV5
F+6mftCWimI2j0YxtI9J+qqbafIgIxYeIzgZWv1G9kWj55zNAZ2koGnv01gH1lyZZ/amOHNnQrz3
PLJDS4lfW8czNo1nRPsiUe1zx83A7l3/WPOYq6HrcjpMnrJ2SwCQuL67yGFOmC1Nrf48Ir10a+rC
1p874Tu/ND965eB/mpuT+9uheZtNenuSB09F+YCHboGU418xeaZ2KF6QCvapguQzwHPMsNVVUZZc
3YLdjCaNO2eX2cZ0mErUsaUoe4cDEs8k50lok7IbRQdUP9ejN7Uyloh+hu8AJ4GDRe6z7sRYJJZg
cBKBsKsRna1e0c8JCjKQm/iZnLKgXN867bh19nagfgqhNFDq8V+KhluEZ0/dVmBgsyq8yXiqQrM5
Uv4QC9nUEQe/Rk2CSU+tdEvD+KTpZfco+2oEFhKlCs+ypZVjuXTPU8St/IoGjnscEyVZAgDAXmS0
xztRTcYSu6Xw3TGcDSsl65NoS1RFdBSy7FEJX8rZEGweIGcmszFJPaDoJGeytI7ep8ra5KNjfer7
vtyKZB0GSH9PIIbrb1GFz+HYasqLLfr32qqTi2yp+kvTteozkLrunuLaXZoWOH93PpVMPQ2Wsqnn
fbYFCmyvwem9ZvDj91Vt5xMoe2XalaCu9ZTUkDofrHBAc+rn2ZChlMFmoN/IDnnQytS+jXMQ/Dgi
Grb8mJ82FFGwP+oaFCD8cOPkuGgNbsfOuB6Ts9epOnfMVHtAqblfJmXj8qZPwaJxahM5LmNYlm5Q
HO2uqtzbaeaXxVFzLVLQTokio/K1M1DnJuFWYDU0AAMfeUoVRo8tTtf2j7o/e4ZnZvw19f0lqcfu
RxaLq4kY1ds08oMxjaq8tl5S7kRvkyPUMv1sxJW6CjUK9mh2f5GTRndfokL03bH6bBGqef2cC4zW
a8cXizrAAZz6oEBRlN9cM5r1rk3s7omcxOw1BrZd9tZFGFDkMb/KTqcIvEfeGNklD9idv+Df7d3J
lmE37tJwexBn86WRLv7Ha8nOSpnc368VYXhiGpp3Z86T5bVi/SlIM3Ml027C6lLcjaL2z3zdL20x
KO4y61Acaua1dauj/TGhB7NDK8J6SrXY2VQiT9btvNYWcY30rcIdWMxNdTCmM1lr6r60FK3UH4fk
Xk6UF3Osco+DR88zj34MgirYWpl3lNdSjeGfXyl4LoOIR48R+LdDoLcW0NEwiTadaLqF7PFE9We3
bN7GqFmj7cF57D8mxyU7iwD9oIU2GtxGazBuR93G2wwYK7XAlPvrHPJn2XM11MYIWyZOb6OzCHCt
osWHCYk81dXeLDUEZtx2/qYPivGzMaE99Ve4q1DalWHV+cfwb6PlRfI5p/fbaBkO4/ibV6BtPKiu
2LFzsrYJavRP5hh8FXY9fkUk5EFBgOjF1GMLcpWlwtys2f5007SQI5BZ3PTCg83phyWA9u6TEWvD
0qACf8dqEuVVVWmLO9nuwI33sy6U139laY1tV2H+yIPyjK+M+9brNW5HFVlth3zqtkZn5+A0nXIS
wtPXU9E3Twib9+jKNcPXojbmG4/5g8TQFtXhRZd705MA2II+iQrGa37XrBq4xz/E8VC7a81SfQpc
tGB7y/pzfIRR1Mf4j/g8XszjfYfx8vryDf19/MfrBlznb+Pl3/P7+H+4vvz76/nvd8ZiPVBAeTI8
63todP3XDhXoKUnxh3EXMOkiBP+tfEfKQP+Kf/q3ITadAyK3ggWnZe1QD4o3vuuPn9FrQ4qtVj45
OprH1RzHvHj8jCLP0vwZzyHa3eLz+Mk1xY7sSbvIMFw5NmZS14s0U+xj1RsOBh5CX8keeZAdH015
VjcGU/7WXcTdoQsH9Mbmq8ppo9ZbZMpC9RFbZ3SZskR/K0Xz7FJV/YHebqY46I11U78b8KhZDsiw
bNLSq5H244CfVn2STXkmD0pPuTww2wYlFB5JChStcmrv5CEpvfYumg+y6VuDtUTipV19xGqzI48t
24EyxRvDDKaFnCenyI6xRFUWTmeNvL+jvonJwOqtDp4L14pOone0W3yMkTgZUhs7TRVHEvYG5ln0
yL8kaXaonA4X9RQ019bLMe5Gu105keiFN+dARZ6MWf8unx6HiO2NV7DdcsZH3EGmRxfvAiilAvPF
OQbtZsTYlQVHZEPzs/Ur5LbxsR08JHCBZaB87NXVMhhcGAWpfpa9djTzrECJrTUjnB47hLjm3TCL
yXZpqIb3GofjJw1dwh9pcnVQMgwWtg0+Ypp5gsjqr7uUdYteADsQavdZh+HWb3GeC89IQM1bTKPH
yhclrmGnOiHIAA1hN7UqD7I1kBq5yLPq0ohquJ0rPGNXlp7yng0AgeDwwxrKAqjnFczEuzovh2Jb
i5ElM4J6S4qTw50FbStHCwqlH0O8+02xHMrRRO+2VNaBmkWHROunh8aKkZxFWG43qJa3dtuw2bgD
jrGaEgwvbTILPrZ5uNfjbngZ3VhbsAHM8WGgd6oSnigY4JlZNOBSUvHE+HnABPLPJvuj+KB4FXr0
aAGdoUGJ58bplqxFqJrEGreNJMATZ27Cs0f0TuSreDD4LxnOrK5ZgCUmBb+2y0Z/LZXZQ7xJvAsF
t/pogi7BG0oR8CXDcMPF20XVwo7IXVe/lwcW9xdD1ZAyDNAuu8WRHTCV8tqA3L4vUogpkT4hu/3X
FDOqevKG4etHaEKkc6caJLQ/LkOdFGMbnoy3qQ3ClMt06vKV5mOEXAPGuUsm3fiEFH8VqO2nwtKD
s4uY50KG1UTHQcO0XzVULan3uxss2MFNJSQUV4o+w5XVfF8ntaesurhmj1Tk5mYSWnZxkyC/HTKs
TjCGRgLbBopyLkBWblUDHzar6cZLFggb9o3mfEaieVOaQfG96NvXotaGF9NR+7Wix80Jh7f+VLRF
ter1rn0SVeavKJFHu0aLphfyC8BoghryRa+NL6HbfVbAmkATpKUGFuubrH8089Z8UsFO8fFOLznO
PNdw8h7koGr+ysB50BZOhNKynndbRR2STWWi3wf3ZXg2hHdSeO5+sV10MI0BcE4U4ToJJRNduqFv
v1QjFLrCSd37AWWxY6+BAxhBan+pSL4ZnlN+Qnk/3QVOEG2b1mrf5pKRHIBLLxq4Yy4OtdD1Rz2q
XjryrtuAXMCunoVfW0/TnmbE0SapneiA6S8kSMSslph96e+D8qPSlfEbgFLufvDFH0LPiXZGGRk7
t/HV+zZA2xvhsekb+CEEtJSvdeCm4G4a/Ro42FY3wsFyFqhDXjTx0ZsVpOXBHyf1BPYn24wztOIj
djtzEZl2W75Qtx5rHhhqvMWOYRJ0fl6H98bGCBV7tarMh0MwOaQW/34q2/Kgm+ZwUKGR/P+D1FZR
KTsH/XCw4oqrAGAMwQghlaACMjMiTZyDOrLuy3oQ19j7EpsGtuppFuanYPQfZJ/jtdZ9WAp1V+dg
UnsoBfEysUJzLQpbo4Y1twNUZpfcmgtk3xjumWg8lu42q1D5G0td2001JWnI7A7rYI2KTzOB/8bA
UnTXpomA/av9WbYQvO2upe2SYc4TfS1j8jDrKeBVoJ0xMuFSMtb6+mumKe3hNsJ61bPgQIZiQktU
wN0qwFrgHTPjHyvduad6H19S1cNkJnTvM6Ny7vPMag94akcL2QycQb/gpkgKT7jTl0brD4MO0kXx
kmnXKqa5YdGhvgFARP5U2TeDck/mSdwPTpUcXEv3FoEf/DDLZF7yzR7W1qNdsTZpqZstBhSUn/Uk
TleNXzW8fooRACjBO6dhweI4UNbVrHaPXag2VGwLcfFnuwIkYsfHrgMlOJpK9hoE2DY7DkJ1to26
ADzv+9Jvkndc/IKFyEyMPXok1RK30TGDiIFmOCJ7Qi4WL6wudu47En/rcQB+CG1c27RVAxsD4MHO
znXjKFj07gPB2+iq8z1CtdudOfXJHfRvbkX2kFywWuSxyC7gfpzNTKqgnB6xN1NJj2DINjiuhfbK
oL3in5DAOORH7SBk24ZO9c1Ux32ZzyL8vgVjuJuwOMjCcWELzXmebOxxo65mUx3UMKT1ZOU1Qf0K
AglnCKNAfNhw6tcyXbAXCl5H1S5OSImkSzkqdeB8G6mL7cg8CcmXlZvmyKLqjThbjV/zm7ZrrFAr
5cUNPUiRHtmJQhePVqAs1fEUWmeRlhGeNUN+0LFQ+mqU+TdLteI3VQO+GMUuvrKaTd01TSeAsjZS
F1lQn6Vdj45ov2O7VWks1L4RF3emkUkmrWTcgsUUyOGLB3em48pQnwSos6RCP3huWj5OcBcPmEyL
RVUnYjeAidtgj6RekjaK0K/QzrIFUhZgynxAubDdJugT84QMzHhdGb2+UMrMfkCORV+Mg+1/Fl11
wQXCDRY8au1Z0JZXvYvyBOZIlUeb3Ch4UvZGogCOSvF01WMHYkbr3JGmMqZVAOGKdWJ3ujUr4eub
1kKQyaUszccQxxs30VT1oCYNPlvIjC5S3a/u5CGbizc17/xwCyb5DvUa8yQ71cxEfYQc2bqyMPNI
XVAhrRnE59TINraC9P0IDoyfcWFeY+EZ17AQ1RmCIaquf4Wa+axFYdIfRuf4ER8SxVzajSg3WpQE
6ERj2Lm7XY47Itid0bpdSl4Yy9Hu1NT9D62Z0NYfwuJ7dm56t/2uJFa3MN1qfHTryeN/avYHdrbe
qm+Ld1YANi4alJCFmodUwqDYyeZHx61J8Srxmvzub/HB7NRVjK72Sg77OBQFKQwzv8qI6WaluxpG
rVvqppevB/+g6oF4kIfQ5a31daHuZROlcg3FX5R4hkY8KHwLH5C5zLeB6+IuP8+SMdQ0Ya9rsXeQ
4/oW4ksy+ZvbhHlYoYf5ppn8cSVn9bUpHupafcGStDjJ0ODiNSua+Cwngd0rcBsJdyUVirPWk4gb
NZwrjbonGYssP3dP/U0JsmBj2kZwIK2sPWgT8q5yxOA072S31MdGdet9bTX9xm/xClaLeN8UpWVg
8qL756qF79951glVEiRc8RJYWeYsUoU14QoZ2HpP3tJ9tXm4RKVjvoSRFp96MGjL0rfdVyNsuBWq
dcwuu7BeLB/7k8wNl20BYl7T3GTfZIZ2Ap8WbeM47i9F25Zr1EbVB7L19tJsmvilqiINfZkMXXp7
/KxgCPG1EfG+TAyDZ5s7biN/8uGVcOhCbs5ePursbsjG2z7C+un45lupu2wnbzpWiXCeo9Reh+VE
HP2VrTahm2rlxvCW62SlBbKuPpkIXMgNSiDz9LEAFhaWQ3npyqm+98P+i5xeurq9yixk2XWq10mU
3ZFsNvaeB9S8KwdxNhwnX4e47T5ZlWZBYc2jL42Ne7Tc8tT9PhK9/QORg2fLToq3qCiqpdpo+kM+
jMFGXrFn63G7ooNu61nJesynBrt4qobBAtqvRV+sUNzpic4miivmoCq+aVS8xq+z94yhh+6bHRl8
Hr1tnIwsNB/DHhhGnzpvvQGURUF9YG+iIv2oBim7SAQKplLNMfTKbyi6IDe7I3eObilRdKBau+WY
v/tuFWFA5bvLWqv1XeDR7EWKWFLf45pMvgYMdWtuIwWLcNk7JOzQQiDZS9lrVJDaHaiFePtZR8XT
3RWaxcF7Gq55+GvvVae1mHZl6smKmvQyKmY+U9WGpxlhVhb6vm7s8Zm9fnkI9DhcS2DZ7/Fojksg
2u/xkvXCP8XleGUoayqSmbVT0zjYZJ4WYkFvxM+hMJRtl6B/4Phx8tzrSnmwdcwvZW+hpQr7jpEn
0tzreTpu6kN6N2lzEadt3iXcw1REeuh7ZAo+0B8yRr2TcvxP9IcymOlBxiRARHY0FnWBBnCoYyB0
7OHQdudOBmVkJdbfKpc7e6PbWJ6Uby2O1y/1LKBPEhCFs3lo+t1KNl0BqlFmCsyxM8/yTJ/PEPS/
DMqUHmToI17kdrvtf86SHRTE/5zqt9Yvs/Rw+lZPjbnTNS2+dFnirAroPiurRGVdxuQhgNqw00sP
VytIPJemFh0LXLh/8LzMpZgSwf/w5xTcwbZe1bnH2zh5Ld+HNNnOxJVfgorq2ytnAu/QWU2krIRZ
1LsaodtF6jUhhpvzKyS8gry2vM5t9vwKZimcVeZr5J2Mzru3Jw2mnTbU3zzje1nEw7tV5saStyG7
UFq2DiEGYRsdu91LqCUWHmmNs1Yyj52lJvIXWxWwcyq92w1zM7dqpJcTtz7IXsQcBFCmsD+NapS/
WF322Yt7+wynO38xY7by/KoObcjXRk151WZSyzcwfMgbhWZ8jhUve4Q5dJFxyy0KEBqQhiccld6c
vlyNnp2/YPtuHss++nO6nyExFqGifjbs9B+nB4Ba3uypuE1HhN08Bo6nL53MAI1hRP4y8cj2JMbI
XsDt4k9N9+ohavTc1o1yDVIK6Zkbf+qM0D2Q4mnxtCmTTwO71o3qNKCl+EwWnmI3W330cZgz6vA8
tLizD+hD75oRiyQlGMWqDUvrZYrsH2WKO0WV3kNNZok9kzDgayxiuzi7hjmcpNOu9OOdQ3zfseOw
/rLo/RmqKzwL+yz2gbDW3b5Oq4cYdWp1Cyeg/aWJd0y3xyrqoerU4hwmNQxD38tWhmmigDgfsqz7
nCKXsh9FhXHg2MbZRUNxfBk7TreRTTlOnTuyUaeIWBv57QL1UK88IwWFJ4zxafDJIsRG84oDYUWF
fLRWoJHmhAKC22hyp3cDD7UXq00XiZW0r6Zhqwd/cJWlnBUEerfMLGyiZa/6OiLv90qiJTplKU5q
cLxbVu9xthobvzw0kWqvSGuGG5HyBEdjQNjwGNmBOebttECouwGQewI/RJZEUP1PwibbG7NMzoq1
t7to+5rnOxplS7KP8bPbJiCz8Er9njUg9Xz7WwwMgbSxMz0aOTa0w2AGR9OCz4ZURLRWHDj3Vl3g
VzSRbqaajj6i9d5zF6Y0GCBtiW3CdvBLZw932z43kVetvDHVX2vdusgXMqNwl8CFxBqOB2mpTkAN
Cj++yDO7qb4pSuhQCPwtXtWth4E97uIZqc/doLDhFKolTsJu+pM86/L4zzMHz52jGgEVZ8BH+G9D
cUfvb72dmHVV7JLEZELZLOnCbOdhZXUrm/V8QHeVHr/KznKGixTRYkzd9EkWvxzF/MJSKb+TXfgH
5Csdf4ut7GQJkt6uVUWecsgGyslhogdXTOysFUZNQJsi2Owy5s9n5N3XiqpTLsal8BavfL3ZCaq3
CzniY0IaIS3lOUMFSvOvi0QZf4obIfIzv4yMy1mJcM2Vl2BHLjt+uTovaF6iWC3v2Up0z03u3kWj
AAkyt1wte1bUyDvLltMU3/xs1uQYM/Hs4OiO12Q5nay5WYJnXlSm2wOdYKaKaM1SDzxx6JpJPCci
HJcZPnl7OZeMN9aSsTnt5NxB5YY99qG5vf0NGgojvsA1Qc51KXJtOkNNN7K3T3wL6OPsr1dhwVln
NhaKoi9ffDveTarufLZNxV6lgB8gD4XlE/zB6y2OKscqYT9/Uoe8fXBN/YuMy+tEY4M6p9dOVzuH
ey3ayf08dKbG3batL2GUeGdbt2zSEBoagm02rJoBW8nKDfsrLMz+qsz0/JrH5KR6QM5+xi3dClcU
Li1WaIyQHYGlYVaRo8Ayh4JSVTyEXcdLjlnJUcYyM4kX3DGtVbVvY8DfGqv4deXp4z6hsPnUF9N9
W/f4BLXkAkenEU+2AxkRh4BTP7duoRA1kxrNWdmK4avhZZ72R9kc/ThfB2k4bvwEDKLbdfYml8wd
NfS7RTmfYh6/MWsRzksYYt3M7tHA9ZarNg4B4cw4XG1Ktpk3HfLSUd5abqlWxoqcrfUOkVG+XSAi
39rM22GiVjzzkGiOKMTODrvE0Qj6OuJ6o2qPVp8X4Wq8hlWlHSOW2UcDnozbkSHXuWkvrH6oH3Il
93bhGA/bIU7Hp0wfvpL6t7/GNvcR9BI+FaWZblyQFweS6dEVCVzkZOzE/urmD7Y6dO+tjsWv49vp
2dMABTQNqFfFycwj2gjNwmfdw22Opjz4SW8e58QMcP85+MupJ6NGV2Ub6sNoPs79raUlS2/earK8
X2JI4J/IX5vuqnfUaBUpirPqstY54+DdseeJ+bWEZbUThuGAr6EjsBoAo8IaIClys97JIBUt99Zt
hSFkE88WiwGlrlWnoXeiGvb0gHeutZ2NpbDwGtuMu/HwHXOXGpuGeHoIPDaciKycZUtOoHqoroZ5
q6oqZZexsO2WVdrUVznE5xm2nwrNXhioAT9Y8yHQEd8I8sTby6YhgvQcqjsYz1co96T16xcL9YVg
AXH+QeVPfguDJMEuKSoeVbgrazXDYqBElWXv+FO4Z7cUnFMvwg+J3MtjGFTKgh9++1lU6Z9X1KmB
/HXFBt2srTfl6hqrUH1nagmaFnXtvyLE/L22jfoawiTA7tF7keHRUEmvZJO3dedRpWNsLT3Sntht
T5i+6xafNXGBPu5qAMt9wJmqec2zlfw3Sk/9YBtseaHTOUUJFzsdfm3ibqksKELZy2ycMFrqzfoU
KxBON+N8KmYrIHlotMrBO4QxJQIo7UIGP8YYKPdurTJTl1FO2lE6A2v6uMtbClUxv8mFBUbzeXRS
nTrQBA84KIJ1X7fuS2vP36DiE8Zi3jnoox+3FqDNXcNqbxWaXfFprLKWW6uf7wNfiVau74uNUoG7
1j2cujLBk8rvxZavbPGaI3rSzYlbEwrMKikT7D8Ror23AidZYG02felAkvIEy9J7PUlSyqcBbMWf
Uo3yTAou3lQZbz1stFnl+puPcSLus2VkZ8Yyx5uv7/L+Os6HtHLJowfl9y5DA0S2ZNwIIlik1cha
FP3l2zAvratLab3KUR/hdmSBY+lFtvvoqEoSWLEDgFFeTb5eowoNvKuRJ1/KPlib3BrOaTPgc9WN
0UMOlmep26BQxxoAQx8W1WdNa18wvYy+5wbVUL3jrutp27zTSraAZnDQ3QZTKcX6boyh8epVY0gG
Jxue9D4ZVnlZmVeBBMxGb+LmrtNhlOi9ORM6e7H6wMuLcOiWbulB0aNgRoWlD5s72d3AB8UZpv/e
sEHcVqSDkeIpEmziivups/HR0YBx5UpJ7j3RMX/DaJJPO2oPHXi8V5h5cnhMnmWfiCZc1k1f7LhL
IbvYxOYqnG+48tC2cRne2olV5/XCaGCS//Gv//1//8/X4X+C78WVVEpQ5P/Ku+xaRHnb/PsP2/3j
X+UtvP/27z9MR2O1SX3YM1RPdyzNVOn/+uUhAnT47z+0/+WyMu59HG3fU43VzZBzf5IHy0VaUVea
fVDUw51iGWa/0gptuNOK+Nx4ebv/GCvjaqk/80Uld+/6fC5WpUI8G5wnPFHSHQXkdCWbnWbpxxrz
Hd5yekEm+BfDj0+y1Te+8wTtHbzRrddgZYnk5UV2FPoAtaoq0DVzEeoyRbruWqN8DdzI3btT2q5k
E63BfFm7WXwazLJ87VYgqrPXxKAYlE5aupSD1ESIlUcqdG/m0XPu5uepHeqrZvrlzgsKsdCMAvq4
DOaVC10t9E+yRUq1vtaaMq7zxktWbpXV18IRX/7z5yLf979/Li4yn65rarrrOPrvn8tYooZCarZ9
b1HOAVNX3JdjLe57pXiWpvBGDqYonyx7Iy3mY6G+yFHsJlI20+wIAi3/Xs6cGXmwhNbh6ZN8B5pX
3/ORE4+T7vBzlDVnSn6G1MA2UeVVu2UZxMNLim7F5FMukC2wwZBRopewTbuHfHIh8zImUPzmHFsm
WZHrf3kzjL9/SQ1DVzXT01TD1ODhmb+/GUPtZ23QO9aXwffXxqyGrc0H9k8dizfOLCSKfBAGfwUr
dwhXNUWOX2JydEeN/5gUiglnfJ4t2/IsHBAHVqeMFOJkIBDVdhtyGCkLATs512Ga3g5iyGNUz2UA
cqyqIqfAKNkOag9seCCOco6M34ZQCH5GlSRAF6HR1EVh5bASDOxK//P7ZDt/f5/Yq7m67hmupmuu
oc4/9l9+zDrg0EmwpX6f6qbdaGaXbUzW0HvSvelz3BcX14zVL7mbUYjqrIi8fxhfQi9VFrKjdM1n
NIj9R2jZ8UFk3rhOhgo7wrp9xKQVa88pDR9EG6f7WzOcSyyyzqKSuN52SoxBT5h2cFV/9shazIju
fdJj6fZRmZFnumI4dx9z5ayPi/4ymPnydeWIj7g/APtFYpH7ApCXY5mPwdGBkV/c2qGB3Sfv1lb2
2vOQj3EICYa3GZ6c8dGdxlluL3tDD/7L3VbX59vp7z9rz3A0w9KdOcngGvbvn1Cjag2675DghRJV
mz5TPVyW0ElyPYinpGPYv2Mhd479WpzK1kPMQBTtq9Po0dFIRX4fWXF+r6W4pKa9Z+5l7HYQMGSC
sMS4dR4nY4gAZ+R4RLeVzW608/u+1F2SzWm7GeWL+35J8buoxBrqjI9cCHTuxDTydjHUCvrVRsJp
BfOAVLLbLBNHK09eWsIX+uW0RZh5F0/+1VcbWAFxzjvep9aOe5h9moYq2Q69EV2KONXXwGv7+5g7
xwrDyuQpEKTyyGb4L0rZQ8UbJuUtDcN3RQWkr+juCV3u6QnO2kNtau1uAkBGOrhLrjo54as8g1P0
jQugYPkzVLSIQcZt9mJ60+DeJpRVAIM1Az/7Mb8V0C990pWRwl2rmIXxJruoki+knyBwO4hRBWrl
LE2rxw9Zt6BHz2eJMyFpL0+bKfJuQdkEkG8e2h9WQo08WIJpT+a0abr22hCotzwEyc50R2VPEThB
6VtpjKXmhlglIDZwwirAP6VKK47k5REKoCXjdlCz1/jlFPD3GtX66fAxpvBY3K5k29bt99gMmq1f
tPtILcPnUO3KlUWN4lRMpnv2qKMvjbko0GWz8WZqvfIoLjZUWc09xuXUkf2Oum5tjzc6g2QwDH6A
laEL5XUmPIzCIx/dAMuSnYCU40tfo4tg+VO5NOtsXIxqjE3YPNhoPcrRefTZMZz2NHm9egZV+uch
zzHqISfgbNnPT/qiEZl6jjXgi8jbb+Q4W/uujm14cdrEvRtzLOwH3w4/ez3smGS02JaJxro6A3p3
XmFEn2tRQNDy3RQckak8Uo47m8L3n8ldiYUXH6iljWfFr9VgLfDYpPwL3M6ryouhwK9AuheL8Wyq
jjKWg3lFE1QrL2R0nvsSjY2anXqwZitMAgwM7G5EzDlYlxaLWyUHPyLnySnyzAtjCEcp/5uPa00u
wvkpP5Z1Gqa8sTEYvLU5+eHKYVux1lqdFQ7q+mfYIMXR8mv70ji6fRljUIf/+ckhlxO/3ZcM2zE8
17JdT9NNVy4Tf3lyWFWMu7Fil18UM86XDlmhbVGVeIsCZHoTFgp26Nq9FK7bHckno18wx90YpUS1
tKZLOin+NbDMb31pj/jUsn9hOdEcLH1QP8VVuZDx0DeiHdnQciObWo5FKAiOJ7J2xskMh/p22Uor
WZC3anaerDDbpLrWY7yQRhvdDf4fZ+e1IzeSretXGfQ959AbYM++YHpf3uiGKEkleu/59OdjpGZK
qh50H5xGgwhHpiqZDEas9RubOSW2nnvkjeIZFPupPfUXetHmX/wxtlc9xkC7BN3F51DOrwDjCK3S
aztu5u1zQjxZAH0/jc9oF4BhJ5QidBwOYWXn93Necllkob4WVWls8gus1G1MvKtAeFmF4R10+S5q
8+Ieg2wyLE39Po6Ssvrru2X/6T3PO8QiEWZwvwyVNMbvb5GqrDWbLGbw1gUtTtBK/jyZtXcbpaV1
7vOqdxuj7V+HNgA/4DsmbGVbeUQjZ40ldv9qdEOysVs13Bh62qzqAKSLBr7koMwHm8zaQVRFSbQF
hkquxrL2kRpnN7zHkXSRWXCVeCHfIBaIXezAQ9OXcnH0lLE/FphlPDajcQmqaLogSpQ/OqrxTr6j
OYlaMAcpmyKoD6KatmG/qByr31XzmaXPVs2fNGsjekNw4ystreq176jpPpghZ2Ag22M384nMWTu+
XTR1Xx9B7QG1FC2i72NU2avIiNvsFrIapak26r8zmZlzfi9VTfJjxDbvmJ+LbRzVBFMSmRBGLDNU
i7t5aN34W8uDnFk7o3WykHKbXEPPrVNe6ecqN8ZdOXeIXtGuNKb1Nzde3NhfH1OVGKWhyJYm62zW
lM8LvB4p6q53fO3LqPrVMjcLELWG1F8PMT941Eicp7yKzDVbiuhklrZ5m04I71oILIoaefDkYnQ6
cFC2wLOpVLfKPT10sxpczdgjZSYOaEVlZ9tiTvMbXWKRhee4jeoUoZbh3LHU2/31j1r/vMhXDU3m
56zJMGE1TVM+LY1i3ShtTYmUL5biPdeQmk8Ns8wvh6FHnQ++o8ICZbLcFHHpE6iRfqlnnnNTpmq+
jtneY6SEBqmR5d6+tENzLwOh2XbJNJ28bqjWBdbMN9DPerfXxuZQhAqxeL2ot4CuQQkl08r2Um+n
g9/bi1IhR921lP2n9N96P9o+xpFYi/9mqv7Tw68ajqnaim5rhjNv3j9thliYTOzZx+pLlKbvWXYh
PO+dhigyz+GM5RH4HENN4yWKR8byo02U4tZWjwoGW9cTSjRqXFGMphlErJXjWlxADBYdKNnM0Q/v
MJK0Hn9CvTsUBspgDNBasfvTFf4tivJQz1JNY7LqiYGCO4AwqgLogRum1hdL6JjMbVbYKqfrEFBf
16o2D/HRXHHRmh2Rga2zm6pOH1Tb0PfCbAgn4uzGl41mayCiCwGLqjiIsXkaX8em4P1t1yiDdutL
w7qP1Bq6r90qbjuUJ5Dy9pdATrCntwHjESGx2MQaL3rjO1/M3moWMBdQF1F6+6ZKEGNV5w7EhggH
50F2AVnjX4rJQ3Rz7shG1i6NN2IGbgT5qR3kOTxERzQVzzqAyL9+TCzxHPw2B5jshh2ArZZlA0LU
PkcGkKxMFLRsv5gDyPGyDgl+4S6wiqTeeip1r18adW1ug7kq9WC4Za3JTqKXVzfuvUSFx8IwHjKW
TqJ5NMFO8XL7ihqo9dQq4D/sXJcXotNRsWHxeFQ4zL12fhv0/QPuROXZKA3rZPihumhRVv4KzB1G
lTa+THUB6g/XlF0W+sVDJVXPYkAnZbVrtmNzi9xjfAj8KVkl3iC9NaErBuRq5iwLJxgPXpE5+MR7
vPrnS+On98D61nxgFaNtB03CjUwQL+3UJOzn99xfZI42shLVt+N8gP7zs63K9OpWHJBK+bVNDP44
V4q6+jruo02NUEpiTfHbtT5fv7RABbFNUsme31uWfA7ghLwmGvZCcTlku7yWrJc+Qje+tl67Bg5d
0skVak2e+WqV2IFDWWRh2oErwWAEkTPaoVdCTagz86bLBjSvE6ihjlPuuoLEH0IhCY+J5mMXDd0/
gj5Xjf2BhUcfPDl5c2+rYF/UvH5yIAicJr2x74GzaaveQdwtxI34fvSrDps7fI8ipCsWLFxAmA/t
RYwdJhy8kkryYK0y1ldIhlX5lLii93rIm4XuRNNtwoboaAyKtlH/I5Qi9E4+yZ98iKxgpD1tsGK+
+WgSJ3w6/1P10+VaGH3L0lBNV5wrZFY+rpdiObaXCyyNcqtZdX2u3RiF0pDg4GO1uTTMbaJXLhz1
WvrrcTma4WtHJsfmzRh3U8DdRdHPvUetNfVrB7Fp5egIhLzotefRolQMPuAUxsXkiCYNEsTEWgwU
tRzdikPuNYgZeGG6mNE017bG0Kedlc1w4XlcOx/kpoXfEquXj1Mjq5XO6tQu+mhUV6gbPeq2M95a
8lQvlL6rN6IqDkOmtG7f2emua4rpVrQpKfBgCdKTqIn2YnR2uV2Mp4+m1ojQz2+jm0wzmhsje/cU
UsV1gqMRodbxBVuvd/KN/o0jKfrdoATnZrSGF6M0NdA0qDfhkPLrqD5mpoFaeR7TAlw+jMFFNGpp
uUj8s4e02Z0jS8N97UfsokkZbvxuGu7VctSOM//QdrqsJD6JBxQ4F5CCjO1yyYaMwstJie9V3hHo
8o+3bAOLe3lI25Wp9OpKVEcnDm+zsVyI2nXEWCoL3VelDYxlQmc+e2SEvaxqrXm6dgjVjtVfn22x
ibS2hm729U50iEPSA/tcO4Y2a1n1lStGi57Gkk9BUpR3ioN4dtkY/Sm2bOXstQCSAJGWXxMEyFJk
HZ/zNM02GXqKW0POi0esv27FgC+h6lv7wKqlEDU6eB1Oo58G2x6IqYzDBQpseoYM4F5HKKxkDlKs
Hz9GiGF+keGiZjYgk3XZZrFc2eyOA6zJB2OYv7OkOig+IvJBSjUxG2+XZb22Qq2hRFmTQIU1eOlX
DQGdMjaH7xgVASzGUvOum3zkcdLG3HqRPDL32tZ1SMIz55jWN5OksmBX3GRZOu54H6coVjy3ML0w
6RsQAKzznwdnrn60FanObZyJlmsQbo4bkMt9wapvIZQD0spCd08GiBmVuXUJZF7LQjFgGpM7Ky3V
Y9HzLU9Fj+Izqo1fJnumLCnScE5lQlU6ZiKqziYV5PeiaJTyC7wh0EeBk8OladtXqLlmkpVfJkD+
G6+eio2oJuq+GDzgYcNYbqdRr9fiZCQhFzk8t+dekpB38uJxJdqDOtw2kWI8FpPc7ZNeN5biMkpl
neWEMJiX9UgHtOhOJoapwxb0hlcdG2O3tIRB0TTeYuT+RbQrPtht8N3C2GB4iYdDMA9XG0neOhj2
rcSoQjYuem2S8gUBfdLMQkKxsx9eR6NBAqB0Y/zWFn1sG4+m3Fru0NTTS+PXMW5P4fhmRD689Ur9
rkXZljSJDwhT+pHDjYwIVFxKduyBS5p73edp9R776a00dNrt5IcZjGljuMmAzS8gTHjrOFZnbV+p
9baj2uSs9YagXnlR4lboJ14cQ8o8V1NgCFZ8pes481HJj17VQHbYYZWVdPJ6RToNFjpgsVoeRNNH
uyjJvdfzR7Hg/NShB5q0mviwTTWYOHRN8cVOQmR7dMl7HDMtAdHsSDdOXvi37HBsV4PCQSaWNtPv
s7OhBrekKI+RrPUHbVD0i9z4xgW/kHiWZVuJJnFIAdpg0zK0e1KRRGZblgyOrASPfQzgFuhLDIqk
DR9R6rAucVcyX9FpevFw72vveRmGj4WsVkt7TPE8cobmNMyHQo2Qd8iqrexlzUm2LQ5zSXSKYaWu
FQsDEt9KtH0aVyYDtpfmA6Qd5Vip8nTonbTEQKeOHqaBNLgP+OI9xDej0b33zghC10N6inyrP618
EGPXkyDwlesoUVwDqPTBUhGOVWCkdQhWat1W0pubaxVVef041qjDuNZKh2/32GQYGFQFj0lkpNVj
CVFwhTFYsLF9s3zMNOQsmdUt3GKoqqWOkaidI3o5V0PLsrYBWtILUbXbrtyzwIyuVRQVnQO8RPBH
8+B0MuWTWvjfE/XBiyf5DSj4twiI5utQl57rV4b1kFRqvcxtM7iF/Zevo36QT4NUDgSvR3mfjNyk
xCyQWMHPZ2HKansDwzbeyvy3M5WxOUPKM5Z+NSpssrvvihL0P3g0pCpJfkSs7NwYa4SnMhyDVVUA
Ef5hZ2q6jM2EJ0COTOfYl+oWm0UegEI3n7Iy0/aFN443c61sCr4pP8geQQEnrqRoEyKmcvpo+TqQ
aF+q9qLXUTI0F9G1BxJPr9oNPSp3zrQWVbLG0aYnoLeaxix9RI9Kd9NWio9OXgcXVVV+MBl2z2GQ
5tsCns3KRJjy2c8dhbBfIaPKQq/TBUc1aPK7JmMGMXyEbeZmq9SrA2xmMaF2zw16t6tiqOWN6OXH
gsp9UiXgs7hk3y8rYEpPOjJ6F6vXf/lcSIHpSpyjtcNaxZ7RlLv6DsexHGhyiWVXbIZnH6nFpV2l
9TNy6c8wk/h9Rv2CjLfz1Z48gFrzSQbck80QGFiFzycFNkgtDVvj5ylIrieZdr+wq8L+6vcpAhVW
VN/58yelavDrJwGCq5+zyn82JV96T8vul0+C1budJNNlLjVAic7JeJGiF4cqbdZ/s8mbYx25SNZf
s/Kkh1RdNgmcAUD6c5ynzbwikGT4FFYUaAh/tvFBrTL1KVWj18mP6gvCf+pToMUgWOvqYShZ+vSj
txSD4GJjawzU+npK0Iz7SAdVJKozYHKDCp3GjeMS9iD1S7RJtK24IhKRoCyKmOTT3DuG0SXGguZG
YVe+J/oTnvPcy7ZBgs8CqzWEP4wpPPpOkrtBxJYyDwfYpemAM1ZiPogR/vCM5lt3L/oDbEf47OYs
aqHCqygd5WQ/OsGTXTsmgikau3HZ3HiVJs1AQvsItxR60FytpSzaxnEUgTei6iTlgLymY21FVW9M
mKFFox4Ce7xnIn5SbTO7s+Iuu4vZcoDEJELfFTwLCz/i4Q2z9CB6QYy0p7++g4r2p3AWGT7HkQ1i
NSYsIeNTOCuymE3K2u7Z4Q3jhgDhpJGVnJgYvRRxrAYz7ejUGrJ+MKuMHxV/K0Q7jwSqORo3XvZV
le3orqjy+K7ExHpnx0ZDeiyCWO6gJSojTLyp5VBajXnRvcgdL+Y21ZqLX9uorRTTLpHU7mXq+mk7
GcA4A8ThXkoN5Y2JENjZ1HHIAR9+PR16SLOzax6dfr5a0cKQdWyzPPXYkzyNwLPF6XUx5fuC7DAG
XAwrZzhFpqfVMQV9+mz//EzHqeOD7WT6QozyDQT9FGbHg7gGmkgk68alZEfDYiASeKOiMHdTYL7g
M72dP5ocA0yMNiDaJtrEwcOKZ62jrns9FTln5aiX5rOMie7Rx19xm2spem9z6aPtv5X+epwVOT+v
5/yn9OkqcegYG6DT5BDl27qTvE0UhOGCDdo079KmWyUNkrXRdvnyo81X2mnZtYq2EqeJjk5Xy4We
Wt3mo80ybATTRrVcG/30HRw48pi1YvDk+fLO0AhjTUaPUnUd2nfov+cLMwvaV7UzHsCPBYBwpBUN
EJhkuzxrZVd/+evf958S2ZrGHgFAhgkLnbCt6P8lYZSZbHJCtQleEaoJ471pbWste4Dg1bybdrsx
xlr5Ivu2sQhUS7uUaOrvqmAyN5D982OO+r2bAxx0QVjxI58PErL+SzMGCSqqat2c//qfrH3OmmiW
Y1gawU1Ts3VbNz4FzkxF9sOArNSXaRyWkTPVQB846EmB57NlNVu2ybHby97PNnmwsPjGz85VU717
tbL6ALUPuLkCxYo0AuSpNO1fffD6bmqk8qlHM+xeGtOLmcr9a1Fxg1QsZbZpsIQ2XfiZehqbitDm
oOOvnSe85E3HVrBNpEeUxEEMJAPf41sV5n8DQdDsTxMTf7htmYgom5YOngaEyu/JI1j0IAyy2X7A
ZMI0kjI/kp/xZyNvitZ8SFU/P3oFnHMC2LtP7aIqRnyMFW2JkaPVmuh4/c0X+TTuo/pxbu5A3IHV
FKEJq/d3GuLmh8BwXiEOEAOp9RGDBss31rZe0zsPgQm6GGDO34gm0FrDjpl0QpuWTnGRXsbGqbZD
fYsc3XAnF2WPmMaNEeVcUur4bfpVi2rLfIK4iOSVgQsswD+Ii8AwG88x1nGi06jbeOUVvS4SJYeE
GCFLTtLz8XwQpabWcxeZ5Xb1qSNL0Wp3xUCTR2WhKgjJVm1hIacXT4tAC7sHKzHHM1/IXZt2qHvN
h3J4hTEV31/7TUKjLJLro+gDnKFmWXPMEzxvzLJBy9UPFDwbNPmYKOXPkmgTh3ju/TRYtIneutGt
neGjTtNPfnGQnZbgw5jcGkpREBf/90F0TjaC9+tcH4uDqH90yxGSxiQNBpK0Dn670iSttfnNq8wH
GVxGpLTp2Z7fw8BD4tPUZJf++hoGJL/GrLUl/z73zm4+SHBmZBJBC4iLdGUq3xrtWvSJUWE6VTtU
V0cWKvO7/L99qtKNu9DTf35qlA7ywh4MoAjpNKGgi0FjguTeaw2SBVZa4VwgbtoXUe3VUXpVe6L4
GgIMx25Qs0uaNW/4C2tnVOX1syiZns4OEJcMsyx0tokT4BLREbHPx0aiLlei+nEQZ1Toun40ySQf
3FaJkUlpeukEwAUxNjWz14FsSifR9nEITD9Y+EWY7Ikexwc0vHAAnEviUEvemLuiSNYqWaONeona
IDlGfoYCll1kK5vbsKyiolqlyGygKoEeNEGuAeJb+8Mvc/Qz+i67rxvi1v2oyqtrtW7bWwfbIFXT
vXxhZBWhl7Lo8KNjcOD07TmLpiPBn+Tkk8ND9tSwXa/RtedhUM1Va9TTRlRzzAFdfRrjSxnU/lPF
ikVxEv05mcYOwvJvZ5ndTQpJhuVmExEXUOuvPM37EdDas2fm1Sbv2f7keVCgaBneiQEovY2uFXjm
zRA63cEociSEB6f4Chp0voBdSPYyAxB0QFhIvWlHfXJFBxCoWyIlzWPn+QXqMgjKxhno9dBW92KA
UaJJLRF06Wz8VItFnHp699A7bFo9NNrYOVfrmYTzNiwRTgQ8FENgY8msbb1Q1Z/0GsjR3B3ZMWhu
k/1K2lfmyg6MYT+Di+F9IT0nBdKhFIpzg7zMLMSzBDHDL+JdUBcpvFynOQy5/5OwoQ7dd/IJxS0e
aOO5KkvSU0AwX2t9WilhI13QWxjvRoe4UgGGdBtn6nCnorJ42+pH0SdaKsUqQN0E5kJUiV3c6rpu
7vFUDHZ1qGnrWFbylzGr1+K7MIe2WwTNVJ/TpCSFNxrG9etFiHmZZXn2qmg81LjyyLshGMp7A8Mn
cWamxEigFQachBoAjqT7zsoZxuALXI3rjVA9RPZ6G41ODa+Oi5yU2cKsEEaQOiQvMx1t07qEJwe5
tXSuhVEUcBK6Fv7TNcr/P2P+/BFcJ6vbal4WfHyE5KvG37yW1T+/lXGm0mTAm7qlmc7nt7Jh+I2T
mu3wqOuTfYmT9oJ9R/mqtPhjdmi0bEQ1Q7bDrFQCZhWZwUXfEoIc+6WX+1IX8/VYxSJDEA+SoBQB
if93SdIth1XGGG1E6dpbmn+TmkSm5Pdt67yyIi1pWhjkAiHSPu952DvUZQGG+kGveoQ3Ud2VK03Z
WjpinKL00eb8lzYxzskvuIa6o5SSlUIzJtmFBKf33VQSeUwcb9+pxW7MpkjbKINnrceWN8+1jjvN
Gj1jNFGG5LVrm2Sp1ZW1Lx0ERY36PrKkhFWZme3CIEyZnqlGY/cd90XlBiqTBukv/C5GEQFIV5qN
k5moVt6DBaTluQAuuO5quzLPyZCVaM2FxbPasv6ogwb/x7kaFvnS17zqwU8n/ZbnjzXfDNAZLZyX
cgfHzYCdnh17ySZAyenSk+U9Wt6wFrUxbp2LKFWtLaMyhp9ebCE/7YpGyUxfUdDydh+DxflEqdby
fOp1rDg3aXkbi8ZuwHU89DVYspribfxQLlmr9MUzIWALJECR7MVfEjnOHZlLneBt2D12TUaEl7/I
xK9gAad8QHErs4zXIg3fgmhKv4VT9KpXuc6yf/D4gdogGzGHfJgHhLwnHkOjZKrrHcDW83LpWhRr
KHWMubPK2NYLXeMf8bGwqpS28BYfSykUSvFcgB23mVo9XdvhVO5Yj9sPpIlvNS3U3grDi1FM9LWz
pgXF2S9rXkJzRxtM54IH69GRM39nhVW3LnsmnDr6JvpJPQerKcGSXm/k2ZvB61cay/9zkrCu6BWn
eFOd6BmWV4esn2rsSeRKS9HOt76IsAd+mbVUN31r1RurcKSXAPEaMSDBP2ql9lq1R189eshCAjTz
BWVfrxb2ONkn2MPapS46UjJzR+uR8EXJSrpVvdo7TGlaLs3UcG6iHoYLuqRPdZXXyJcV/qPB3qDw
lfG5s6ziOFY6+kljNj5D8wjXTahlIPLpDQuEVSWsn86it4LzZOnZMypLw7nCNoEtCaPicJo2oy8h
htSG03MTtfFCxv7mIE6yHH/VIt32INW9dGNlOMmKD4b3srOcoFuKkzBdTJaNZ5s7JM3qUxWhzTKN
E8COet41hZH2+FHFJ+pntSy86kBo6deq6A0rQg7i3GZ2VwpLn5BuSu7R0Un8G4G3D/3O+Fnk1dfN
/tSlt1egcUurP/WJMyTPWGmxKYMJ2cWZ5xkv5VBXSHYgOAcAk5B9TIKmU81dks/SdF4h4ytlRYdi
9Iz7eLLvru2JYxJ1AyFrN4N3y2r6XbTXLEkWaY0gAKSl5CZtisYNZqiJNGLXkga2fjGnsj+D/8QP
IkJWt2sB1iDOu7Kyxtpfi/jVWHtR90jGbLDdRCOHlyxiOPopG5GxrEuseq5tZWmeQnmS9r+Aa+Y2
X7kdgWp7TBYsX0G5dVH4ter9OyvywveuLzc4FeeBW6RfUwzCI7doL+yMjcDN4whFC396r0fvYlZ2
/xX3ne9TlSuv6qQPqIIhcDcQ9nZRiUdm17MsJAUTdhAQ2BzeQ7KHnmZnE+Sai2KQKNVag1eUbacL
0SZVUGZcKeAaqbgGGYRwg37nD9H9cZ7dYz0WBFO+6rx0cB1kzuGaxv5KMkv9zB5Xhs2qKLvMidoT
uC1k4oygvpcC1sr2VHVfUIq7eD5oRVda+lnXXdlN4UxqEswmwWLy/VQ5BBPIn5n/1IxYU5hamrtd
NVgA0DgQ7IP+UOBZ5/gRCxHIrCqXv0FBrdv7Qf2izP5s4uDMTOLWT08YxEsH0SSGmgGikB46p8uP
sVaA86BiBNskqoylqo7+RU2bCfcqc8SZLtFPTSR3K9XJswd8sVS4t5r/VRuAwNSsod0uLpYxsj7f
8iGeFfgU/dEJET8UV6p85eeV8tmgVTMldWNKlXEitJUbYXCy50rCMvSU9lOCsFtfhuvakmZfBHqs
RI/gIeLPuQAJSdQkarYU0uMwlyKlTI9+UTXbHAfCayn4T9un3tyv+5UMlR90gLx3iI3CKpmLgSnL
e8ngIKriYGh2Zq6ug1A2NFSMNhhqx6ayyJUivOmQ3kxsLXkG8qPubb2tl6oJ1Rm9DJTBAqID0NXS
GzvR8GGdO9BDK5a909r70g+cpyppF4mpD3ikAP3P+m5ciyq4rx1OcsYD3j4R6WIIYAnq2y1+rnzV
rL7zsPa+YNoeLtJ8FiiTtGqdJWF2RJYXLDOyu5ty8rtbxZnGRRDAXpcTkg/aHGHy51hT04f6zs6q
548mUbLLXl+Gs5uhjOGPEqf2EUdym00/vDmU5oyFOldFmzhMBSsXF84hFpE24nwoBt1WBMAWCvkw
hHQLpBREfZrrQ+2DYhJ13uL/rvtp9azLGZpfmfwigx9OKzn7wQYR0c7MYL8E0CCIdfMOrLC5Duwi
PJhW6p9ae044SU312OYZ6hco+763X5Mkzn9kKhjSqlLtR4lpD+BA0pz8vlL3uZXGm6Rsyzt2nUh8
pGXytcNwU5yldMXFH5mtAO55C6bWzV9H/lTjd9oNWULdsVSZsLBjGJrMz+n3mBcxyqCz5cL7ZuSz
/MGk+YeUWB/cjh9q7ddf03havRgtMtcRBuuLODyNKtZ4Sg2tWDKU8NKqww4nJCz/Sk9jRZafw6iq
d62z1Kwi3KRFHtwF2V0SN5dc8/W9LBnanmgBhi55kSzCrgUBo0M2YNekL3N5RPVrSGSmDi4HgxaN
z3X7rOiSvmxG9NuI2zUbaBWEk7UKqkgTYGuh7M0ZfGPJsIIQlH5RFcS1Mu0legc5q91M+SNmdA5I
HxSMVfKbOEfZ2VFWPGWTVu2j5EwYFfkkMOHaG1uyqekCYqV0sKJ7gh6oeqt9fTFGnLi8DppNiIr0
QZItUu4opLoZPq3rFGTqsvfwp7KDZOEZSr6GwiWvey/R1pPxrdXVbNcRallZxMcXBkKmayLgw8Kq
CtbeRrvzpjDZwsUFKzOBG4qN3EWiF0InHmpSyD+5zsnxxAYazmnpDnI43feIRkcS7o1jwDsfei+a
ImpsrcAxSSuAd8V61GzVjYOe1H3clEsZQTacH9CSkXr1Lc6R7OvMrFxlvpe5klSmy9RXi7sINCCQ
AvWEiLV6auA4xUrY4sgQLFC4GfYAjp0DDoYIn9cQpMgZBvcxpMlFMqiEHPF1A4RYVjt0+JboYZLM
j5rdhI49Yg2Faw5EDKKp/ZbKpXYEPvPVD7SNFbBmMss8ylyvG8s90XC/8dNjqulPQ2Rqe7+RrWVs
IN/LqsVfRIrT4B1p1uRYHtjVpUfI/OmxZJIeA0RfWxgZVeQV94FePBhGk+6NkFS1px8IX1+QxTJf
mHt3gY25O77jdpCdcs2Mnisp2ShW32NqFdaLnHTkrQ6Yrqt0Nwks0A9FgAEcDnowZSO367rm1Jr7
CRjEalbzXGPqe2oTezoFOQAVySIrDjXrWHi4zMowstbWoBv7ooye8tTrT95IUDZGM8NWKm/bjuqt
zX7UZUq2d8iWIgqtDvdKVLVncVAtlBOHMsOCL6gAXZWydtDGGqicZh0LsrGXHiTKcjQD5PstbGgB
2y56b3Ib+eSXtvEE/dC1g+BQEsXeS6k07Eane03hj590dQAbrXEbNQCuC1XDWJgdPeBG8JPLrkIg
wZtsdTOwkl2mqrUIJe2b3JcrNVR5vYzDcJKz9KaBk4c7PfhaSPLIY4xas4yzFiP0NFgRsHA2iW/l
S0SUl+bgv5mq1v3NtKb8vt1mVjMUwzKgexI1wALmMxIYJbLMcion+w7sSH3OR/BUeMdYnQQhp7Ek
Nl2QltGQWhVeBLW+M4of+GZYm4A3Gj4pMfbpcbyPybK3YTfCGubZ/puZ9/dENv9ESycaAFxZUclE
WPonpooiq0mVlkX0PuAMhaQ3noO9nN+WiZLjWTv2W9XCRaUgDrQo2DuuE6V2tR6klZARLiZUOaIR
UXEtWWuKWa9JuLBtCZv0NpczZyVPgbqe5rk2i/tw4ZiJttJTAw+gPHhuRvn6jf+f3+jytaDPf8vh
UxMFbz5V//chT/n/f+Zz/jPm9zP+9xR+YyuW/2j+ctTmPT+/pe/150G/XZlP//mvW741b79VVlkT
NuNt+16Nd+91mzT/pv3PI/9fO//xLq7yMBbv//rj7XsaZsuwbqrwW/PHz64ZkKCZJJt/ufPzJ/zs
nv+Ef/3x/F43/3gKK+BdIUz360V/OfP9rW7+9YdkWf+0oHkotiPbJA5BOPzxD4QS5i5b/Se24LqC
JotOytyZu7K8agJECuR/EhmD9WJbDqk7wkt//KPGtoUuzfqnQh5ali1CZjphJ+ePf38LP8UPrrfv
v4shqManR8qAVGFCodbB1ivwzflJ/b5Q8Ee9T1jtBbteMlAtURFR7cp6ofYEya1mBr9oQNYLuLZl
2741LSDaUTrGvdKeO1CDurmDpBK5mb8J2ylaQFbzABmmklv3syW99RZG3gWOQLbKeT+4tQ+2KWYb
vEmgJbjod51Ckw3nZC7BI6naCNPcd6RFq1akofrpuX8zdaNYTW2JgA0eI23RLy2i1r3cqQuwAuWa
jO2qa7QlFs67CnmHnY7a8rIbkRFQs/7N8lmsIw61jkxhEj1bwiXTsZ9Gd7JiZ+njkoXLMQowDjBc
xWYFyKQHB2/nIIS1wUr0JOVKudSjzkR94x6RrnDJZNqtZb07JbI23aClKa3S0dRXZY3ced1ElasQ
7yEOXTirQUOP3lCClHVKXrpELuVVEoJ0LHgDxK1hr41wWXUDXKSsRLmqfYNNors6z8IlchDvSdDl
XBYRGiIsQ82xOFX9gO54aEm8V2PLBduJn0TCMsAvSS+WbbjuwzZaw+2KluDD1oiUDA9aZ99hcTfL
kea7gffmUjXqEzJbrrJNC/WhaLr+KAfSA0z71djUT2bQ3xrEbtAXXZemMiPu3awql3n4PKkoL0KW
L2Xp0JNMMmdhm9Z5lK3iDW6S2xXjbE5TrZt4rJZSY+/mXi3xM6C2FlI+9Zc+cubciu8vIHDxBlX0
cxNC5EO3GmgpL25twFgsVLKeXbOCcJu5x6Q8cUeN7WduJAdb7k6QoV7CvI6P04j0pzqwOAs0+PHY
Qf9f9s5kuXEky6K/0j+AMszDFiA4iqRmKbSBSQolZjgcM/D1faDIqsjOauu23veGxkHURAD+/L17
z0WOrESkW9OU8HJT22UDpSkNzn4TafAoMwSsBFTkftmudjAOcCyEUALwPlunPi3kK7KNpqtOneM0
HHAoQCR4ig3IqTGQOsBrDGm7omRO4k6fXRk/qnoJt9hsegyW+VlvyHiNVOO+1nS6BtadXnhXkVPf
yPHNjAsnbLTsVdZJc21wpUwp+SEKIzk/R5pqpZMb9tj/QqX18F4CQ5qUPLkh2c4vEXNux0rb5Sol
WVzJI7zkBVGytzPmft6gU07C2CCmDylaWPb9i14UJQgekYUslhuuBJxmUx2oitMCBopuogbUAEG9
G0dCGzMoXdpmp7Urf9I0yCsrRViUjsuMhWKwxSUzL2uw88qvrp1LZ5by7KTDdui68Sl5NCkz0+be
LRGVC7OyfKyxPzGmU04L/Scij0sUzVuvoqTXzLbc9cjnWMHr3sfLPTJ/75LXETkQYuy9N60QzqVF
OxIhixwCTpvXLLuXVoF9Bk7lgFY4NDTr4jSEgbO4Bc38UmnT16wMrPqDdZH2dOiBy24dTQbCcmeQ
uJrYJNNwO89JselBUwSDS35b0zM9GwlrLTyJHja+41K99dToDig4xsElbLyE71BcaAkiuMtBNOm1
Tg/CdIDQogAGum1AH2BTRa9IJffmHXu6FWjt+zQxh3SocklzeFeX9QOKlyTQdHOLM3/nDLDSmqyN
94pbDYEVN589mbYb4rvMXQHWXVJwEORO1p1qRPeT9KKnpCyOsnggSEqEXVq9z1hfN8JI4iMOGv4Y
kXzVtRriJDeu6UjjpDCcKzlSw3FKxmdqK1yl5io3w0mD3mMY3QPFk3s3EC2T1+yTpmGB5eU18QY6
TE2/MLHCse6orqwvO/sjVexnAiGh789et7Fy/Qu4kQ/eYfRJgiOUz1IfnbJsEex8xqkxXgxL5IEo
wIcMJSNwnQQCz/mg77EK4txk45HSlHSETmQukuCaKxOG690kBkxBhRnf2RTvfXPuUJsENDf4dJu0
3EUWqgDwoch/PMU3pXqTOyRV5MZpqnuoQl4KuMR8wmyRkaFQyw0OrXkBoxnRYnaJHAkNuFIwYRS/
TDV1m9A8VAGPnWUZP0laba68jsO4m+raDZSsijcDq2TURPpd6anYMms4fHU5HltLGTaaFVoWm01A
xHjkpzCmMcj/ZgJHjSTatzVUvnP10BQNMZG01XZLjgHPc4Z9+Qd54a+Zi3kSKcldOyPz0PbTwu4N
cSPRBxezsG2ucFxeuroHsIX3uukMF7tjQ6Zx3OwQvJdB5MlkkxbxSVqRestAZA3m5NgBXYNpKohy
YNWOEmuXITEOQ8OyNpby1shbF1O1GZS4zGzTqV6JvkxOdgItlS3roe+qGndUJ25Suz63+4rO2hXL
n58l9nBxzJ4VEsMU8qmHtFUMWOtKfqsgn7hVirE8KBnmPPymVuaEWtc/LI58skzvMUcH7Mf5SyIq
HAru+OJpHJbaBCak7ueDQEeIrsDYlbRJ2b94UF3qBTv9geuq3M5Ke2Q0cnXHZLjLXUi1xMZJp7l4
jPJ9saBEcR2+biXAA264WwwFX0yP1tacl5+MlApSRKS75VR7Q7l033cgKtqY4x+NTlDWHJjUHOM+
JdwxWGYD7LSvU6SFHL9Xa4STJehFMnFMNmIEC2DWX8Iy+62cxJfsZ9TUcnY3Wkq68MC4PCWCZStA
abT5XB3BYP0oJ+ORuVW+HUzzPqYASYsM4oXn9WGC4cTrydRTS5UBQwfmvlxBeRW+fGXGGpRDzLaH
szO8pnq6j0B+bEqJNKOM99ZUlle1ccMEC82bdBxipjQFceCA6kcsILVFRLZuqb8lUbobF48FPguQ
ME4vdrOOcGT5qEEcsBAq840D+yhQiOEN0ZJQdpW+t8mOJ3OQD1Ro2rCdoIcry/gKWOJTJFq1a9x8
Z5BIYROUxgnEf0xVDM3H4vk0kGXupCBSMKDrW/JNtI3tYHqILZS+BXWXbRfvgBA6HyyG78gYBp0U
dKSU4b6cO6hMAyGWkraq6CJIzfIwx153w/iBzawzPEnPiNnVcuVidpOfRWbwXZylPovJZNvqu3r9
oUaSuVml+Mx1u80E5va4zN2hTJO7VKvRpdbWez2kTaiRIpcqTPJIXbGX+HWuvZVu+GY3ymOOBGJj
0M33cU8JkieUdk+oxpmGKC5dsFFFilOI5DkLK5b2R1miUDThmVA+uIeG8iloRgf+fEsiLbJQUqpf
8vVAbcCzOXzOB6qV4sYlps6CbblLMbpvy1bGhA+O5MzGlmBgSBdXzhPHV3OOI6fYLs5HltejP41F
vSNYvsj1DwWXSsAAeQwUXf1oY/2Ndp99wFZ1RY2X0uxhM1wuNWOza4WUI6jGpQ6VubqPpLxq9KZ8
q8/us+UiRXKHBKgMOzulpCwASlWem6Ira0q/Zg/pMM4TrXk3V42+AXEUzDQxtk2r3otpqC4dtY+T
UKJ7LuvYCLvO0teLO2HLu2XdNfQo20ctmERz5xjWjVt2Z1wNpi+Gqd8Xis3yEjESNxUS40mLJhp6
GpQ9V6Q+XEjB/UGCygslL7Udg6bAGMCmVXV721e03vHTeIEpkkNtMtmDAuz61cAABXTQ4LcGuekJ
wepQyZgR8Z7Ym6adOfRPk6MNlOVN5acuVp2lK+fToBA8ba7BAZMRI8YDWBhlen8slD+4xmTU5OC4
reHgSO0YGf1zo8KLyRyKVBOVeuwagcnf7I+LIL+gppk2GMNm8pzJby3yJF2uq44GELQm3HLbzq4B
p9whvQWFLYV1L99kDba/wqy1X6KFdU2Jk9AuJeDzaHw2U1IZnepMlFHmC0zLr1GdfQ4u1WiWT1ds
r1+9gbEtMyHSytK6Vdls3FiMQJsUJ24Z4wiKbO0Qry9x/EFKaA/2mH60xnBSXY7RnBNgkxT6B1or
pbT4UYpIt8koX2Zr/tJlfk8oUL1WrBX2c/2mPZuKtcP5ca40k9+pbU2ISShMWgVQkZp8xDlkCSqR
t7JtDq49s+7dMlA9tn2NsgiU+jA/w48FF1otDHpOdJTfOmXsdnGlST8l3qoc4p0VmbGfMIJUYQou
cTEEy71dE31FL8p1Y/7DTUhkLJEmsFGa+D1S+oPX4N03tW3M9sYxRyIQCt2PtH7jDeIoCvdIGuwh
LbEI6eAqEfZsbIzmdpR8eBq+piVc2L0NE41ewBKa7T2ZDnicFpWP9xjN3ifV5w+6UywOkRoo9Q9d
O3tmvmnsAl7YSDJmwd6gugWT+Fw60e0S65Ah6+dUGcKa+JHFbW9Nj/5iVzj3FqOpIllwt2vEBybE
2MMxCFz8ZW2MVYFvlRXlXW12m4GmqlbmMzR6HTO/Ml0tO8EW2NxmCzzGRhCcOAbW0B2riCu0EoUI
WU8oBi7CahMk9wCfuS5M/Dc5HG25nWKd7pP2bMhmX5ga9M3c+sgHpp/ivCgu8dxE0HmmcUZqd53p
pepREbb2j74WoZLT73WjACfnpibddqnr9Oa1SatsqxnqI978fZ9xVdYOkaAdu2TmdWrMNynqR7XV
6W1GFwSpOjIEt3bCeMrfLM+i3pMWICfvhvpXD/IE5BXwt89J2tuZEgdRdVBrELvkxFJAIWBPvlzn
wll1cfQ+LNvk07OmO/QQgRZlbPt059Zy7Y1RD48p7n65TvjWj6ZKq8Dyym3Z7D20BaJkO6rLh2xV
pWl05pyJNCydkVetlMdJ6MfOM/YJ/jQwNvgD+nF1Nr6MrEjr/1wZ3UfkIzsvTh6j+jyM9buj7tJK
n+mN27YvCFxcZu+218fneKBN2A4hc4KaS1BAG+SJsuKZ7kVBGcXumWnybW4P2xjLL3BI03q4r+2k
OVWK1odTx3y0J1c9Z8hwMEbqKTouZyVX1ZvUghsglvbQDVw0aP7jmWAfJUpQzHxMhWof4sHz6cHX
bJRXbpY77Fj7gScapFPG6nUCpuOzcGU+Qr2zPSoPqdC3pP80eyVCTtO1DZ1kDnxRdGsmYUTm93Sz
4AJm0SjDRsgvYfMLRPMQGJxD+OGKayudFw9B8F6wi0jskflsv7o3Mq/3F2W5FFnk50q01/ua7aua
vDeUdXje/KiAz67CszLiekfnijIObYyVZP3WudjuuZGUBVmis5lPztSOH85gfCjjoW0o47KR1cLu
vIz2u32ZZ4N0R7ZoxGKmeMDEB84+91Ca9RDQ4BsDrRy3idfe1uuwpVPEi21np8mpUYC26kejjPOj
ml6lC0DHiyoR4Gx7NGP3zNJ3O9B/x8Pl7JxZebQH5dob47Pe0oJBZ9OxU/a2SqpfQbezLorlTcul
ZDCWmNvOnTnb+j3HJZkRKibw0gOgVeXIIVz3ksYafho92bpE3DdwIo5KjjIMRQ7K1ZF2E8edxWxv
l9T6myEERXT9aQ5dFEyNvSHt0DpAqQkz3VCZD4l3EeG+H7HmLs5NDg/jgpGgQ9KTHyIvCxMGzqeC
jucGhBAxdzt1TECmDPaCgsVA4p/HxIbWJ4Cd3g7IJPt2bfxZZm0dIEGDQ780+7bmsqHR6gzLfLwx
xkELJ4e4bosth5geMmZGlFtRgBD5DQJkBjoJfk3RbEZTmQ+WVosgtrrTnNBg6/roNTZt8reUFIOv
uq28tt0sqxBPa8aLSLWU/SjNyXQRNTuKP0pQSUHvSHaS1vBqdzn7hfEBDVQZxA3uylRkXMU9diXg
44yT1ywERNbKHSbJasNXE0qus/Ej/2A3GV2+h4/O7m6x9qypDoN63C3D0LJLoDjzMhbb0emKAyOu
PeFeR8iZjS9L3KJmpNBHob1RavNwP/U/hTFOm5FhPCv3SLfKOMvedA9aDPPHM9tQ6Exfauw+XU2j
kiH7ZcyaW2cSO1jSiESnYQqlss01+WlFtAJxXP1cJtsJcjZ0+P61TyeyvkoHiSU8DcXvXdQ+Q60+
NF67VyH4bsw+vu3U+M5IlUvEBN6PPKcMzFlS4o01tSCUYA2rhZ/H2W1dmJ8p0taNmw03qYgJqsHO
rDPv0nsD5bUjs0CgSkZNoRwqTKpLFS6DwzcuWpgzxQU8nONXWXdXCOOxVwTNgVl5qxTd2JSOeuwG
x2A3ZqMCVzFFG1QmSr1NVVsGNrayVjVIXSoHAux2TdQRdh/Tj43tsPayMjTzITB1ow2qks5oFetH
QseTsfF+Kqr+REgCW90sRsFkDcuOhuo+Gsp95LDvUNICXXVDmhzM1xX1ioVbK2VYORS/U+8GyeAF
i47bHQtC63eN/GwUE8oCh/K6Zbrzilk/IvnQj3Fb68ckK6ytrbW3xtRp+xS1vAIv+6gK2zlCWf7z
XhM3hKwiA+a6oShHThR2hOx1NpZL7/P7BnuVfZyZWh71mQhJ//vJzktnZnqc6i3XzGMfpz30Br09
ZIaOebjXLjRkrK2QZXsk5yvZ0JrRCY+pxRGtI7jQGLzO6ukSx7mauGvE5OrQhWGzkWl7c8YqTTtZ
Hutl2I9lOe+MqqqPxmBys94bO4oadz4UkEnxyyeHXtyVGqq2sGWcHuE9KPzvn56AgzjWZrSxK+EV
G3ryJGqtP/f7l/m+R0tc8LH/l+eoQjdINvV9a/EhDni/fJTo0WZsFjfQE/o+tKH1YwU+7tdNUrFt
ZbLyYmhldZwsi14XQtQ5+L7ruKmT+7JNK8a9UXlMO9afSrduZKryQmtap0Gk2Y4zrz52aULMez1E
PnNyM9Aq/onfNz1nTTjq6vvvp3RgmVS59Y7UHlpqv1+oZ+PPd30/l82ltsEqySn1rxdGwQDDkBRz
TOlwqDTtjq2kOP6+IdI4hoiyPpmmXSgbVBuZx1mAi5QQbL1XdgBRjlULUaGLiWB0S/ngFFF5FjH1
MCNS9oU0sAmVPZVOhb0SAlqhDmjn4R9t1AFse9MRnIuImaSOg9BWeyVqVVGxWck8ReHCk6PKjtO7
smLhH+devS+i5oLhvAow5bLx1BdQ8eOY3jgZmdQlIrTA1nNynAf7a9HR5NfVcGBPYN3AOt9Bki/D
mq4UXl49lh0ylXYd4drQ3d3HkdNwoyl0Fee0fJqzdtyZ8+g7HJSnzDQ+MRoMfKJ0IPI5e9Sior5R
6pwGvZOEXKOPczytiwB4TEsHgSKi/tYkxunEBDXUxAwXraq2i4tRXkxGtu9oDQW1Ex8XA7kjlzkR
LEOPPqlXURzl6r5S5/4oouGHVMondWr1EM2JsMWxH0tiRDUjSCzSZ4qoZ7sE9oSLpME8aKdkPTeC
Ik6PP9j7Fre1oqVbOyrIHAXOXcEZb6r6JzGI11a9xKa+lwZbFWPege+9QxH7nGvQxzCHfJFv/tCw
qS7AnRTFXBwMLDCDYkaBWeAhMPSnHCafb1l4zNyDbfaERySp5cfD9NjOzjHLHwe9ot9ijESUmvek
Lx1GL7uo6byppXimGc9+v5ontpLV02xyxYUgEQw9ssLSA39fn2pXY1RCmJ1jIxdN0uxnRSrNQAef
Qdz8GklSEiJQGYpaPlim82IqTHDIaENkob6iFpjpQTU/x8Z47fgLrYzGSNdz0en19kcy08MW+kOD
36snyYhGpeObc/uy/nWBSbvhnNv2QhbDGk0a33oKxbkgZ5DW7hG/Av+mSxa77NwgAKjWYx1R/yyc
HkVNnCLy1idoDShpFnaJaf+zHTvKK/a5dMBZK/VDrZoKCMtHPZui0FLLjuuZe9Blukv1JuTayCoP
/dwf0/IL7kHBxASva0UQOPLKIIkbVksLbT5RHr6hzY+17n3asbWcsBHXZ62HCJPPbXdVZnv0vRHQ
tOiw0ypJQ8dhZ/W06V2EJYGRu8Meab59W9HFxEhd+iqzjEJUpHs0GNurhT+hYrK3/usYFBnvEvDK
YChvl1KwS9UjhhBOb70qkF7jzn7QwJsypTTPOiM4nMlKEOn0vCONhm8kz42NTGH9PBqo+tsmabzV
eXLWZvdlaNR3rpXGphLGjwFgMHtZ/mYJkovIqc+8mWtfKcJYb+JdNxbwfXEC2GZOA2G2KWyMa1yt
/NNRwv+iLwyF3CKlnZ637QgIFF32MVcus5D2LrXbP5ycRuiy5D7EjIG+IHqV1FtI6GQQofIpbowp
9klPeFtql48Hwb80Pei68j7qjZ9jOTRQo+i5irby6w6xnsmd9aU0dUDA5O1PHQ6ncM1nO+UkjdKB
01E8N4529eZh3Fr5MIaNCRBJPrPJ8vDEgY+OC5MgyRG6qgevus3ZUpal9chEHWVsTPPXGx12boZC
t1GGRkaATtoOlM5pupE/1H6RG6uMWFVTPhK3QV4mXhDMXUyiEje0EbJkeSFm/qCb47XT4m1KUHJg
6FALsQoeSIvTkHMlj1liya1rN2uZyvDOVcxdjMeFI0hy4czW2p3dlqfv5tamMaL3bN/3dLNflcQg
x89lMT/lKxWlsd9IXAlaqzJYS9H41e699OwP12Fyw2FTGf2XTsxPLW8dXYTQfgSxLxyL6wuZBRWx
ktHresBjcQ771AsVMz4YpnKcWkFzojfvcqL7lDl7b4d479liy6+GtNamFwcE+RaBOTVuYesba56e
ElE3QZYr92Ve3NTDhxKT+usOSMss9TDLDKhrExu+qTE8tNzQaPGUWH0c6rVb+NJBhm0ApcVXSp/q
znbsW6Po7qp+ZXjaG1EY1++fO3cIv9H/QBbpim3jiPukVYWvo0rQFkpuMuw5Om0n8imQqIgAJfVm
8YRiGbNBERMNX81fCuI0AWyOlWfdI1o02Sxdhll/j4x4Tbt0BOiN6uxV0b2t5RtjRttTmu9Y+xHI
WdYnjprbERlc28inTGa7tklOVqVcDPKqUuI7ugnqKN0ko6NRFMMvRKpmvLfFfFRm5w0U9R9u8aEK
sAnMzh5x7YUtujC1cjQiXJi6N+qei+tIU5gO6wTEY2zeaOOyWXQztpHdruJCq1TyPYvLe8QU18az
gqImD6sbomIzlM4SUoPcJGp8VD3zEV7DC1rPwC75A6gtDymBMCSrOW8kcUjiyAqfGFS/ZgzjK7RP
qclDpq/HzLJDxoHvuBjLsC/qp2yYjjgXYVl+qjE1jp4H3dgCHhtuWGhx5A1X9NK+ljCyMUmbFrSJ
tYW+pFtrZSA1pu2NwjZ+ZiZWZ/quUQmhnoVO5lgazqoJnEFdp1fRCajcpkKd0DtzwS6RWYpqBY6s
f2T98NLmnRroaXo1kgYHTJbejV31E7AYo3ezf3ULGbYkbcrZfCslwYsFZQEQI2kPP0yHzDrghHfU
GtWW/aPDApBOAXD696QztnhGF592qd9XzYfF5xm5ExmQK2tKIFwttHwPpyPOlO4uEyrAkY2uEmDK
rM+4FhFkCVaaCr3tsAQWp5IwNqnDJ1r30xTCHuBIsBrJnLJ+paG/QZikMvDqmEtq+XsnUQRELBSM
xYyt3cmzWjIvNvnHICfIIEaOzG/1+Eer2Ft1lqcK8w8ZyayUSEjQBje3lqLCvEoO2WS+j0MOkXp+
dGftnaZZsRL1dgpMb9bL6nM9v3HgyaDt7IAWGyxovVuCybQfTdU5DMnA1cdmCjca843lMGlzG5z3
NtI3LqUwSh1CP/GZswHVlU8h+S6W8lxx1VRb2ft2Sd1iNfhkm2KNmm5CFRTRIaFl/F3uO91PxL6e
38WEigHeW5fmazVEFCqSSyYgRC3vPhWT3wKrxEfbkDgA9GXxSg6fKrQR8oCGsTxkHdoh53175Si1
9CnXq34bi9xiY3Wr5ll66pmUkHdLybIwkYGvXoro0UvtVzVhLhBH03nOo+dOHU52CxtLk+0pIj+Y
n1J/zRL0p64vd5iFd06Kmact89NqxaarwCikg3fhABjd9M47yZaLnyMpdaZMo5GUhXY+7atSC00m
/IEmsGEktEF8pgfjTijWi1zS8SDbki6dxnzSSV+kvlx7ishdBLvC9/T8jhIIjcLsvCK82TeELgSU
W00QqQTMCoMZdz+HmopKuOgvM83VoZcTlwz7baJdES6C6wofrrmtlOReypiMmwiq0wjUUMRXLMWv
+pJp4TiRN64gTGo9g06oE+80wun47/dHMlO6I9ObwGHiuipa65ZdhWitixYNzs5wpycOhYbF5Fa3
xvGA7OdOcbKnkdBS+tYstSnYDV+Se5+Br9wgD8MiNhHQ3lf85VyisMHgvJnp+7TY6Jnd9JRfMqfI
cxQEU7bXb8eskvuaJJI1tzpmQ4g4mfH8yLhU60x0/bl9680IQ3CInAv6VjtmzqR7avm9VRsfYCmz
G9U6eGSisMm+67XlNCWxcWBk1qmg++OupLJhwSozHKlWDBTGrIEtg6PzMS2glaKbR84ZdWSi+o03
PXW0hUa9uu/EeCOxXwXM8J87OP0bw3r16k+7c9qN0qYwb/T0vkyX+8qgTdcws5zxNdxH+Z0r4tNC
T8QhQ4ICUZzsvhi3QOn/IDWKkVI62lyWJy8Q+nAgFPEPHa8teaTzzszUJ1N5K3L7SzWXYMTAQKIM
yhljSG8WDQaah9mX8t0IU3Bw+lI8mxaHdYUNXKHZli1ohN2i2ip2YgPgivdj210GDQu3SUxJmHRw
cxMtDelHu76eSzJUDJVr4lxtCL2CPqCiADRICO/ndR6YBHMRBQvqYXsy3b2onJ07PdOeoUdoK87W
7YaPSmcsU9bRwzg5r5o+PdOOeOorxMloYZodWOzLVPX0ouefUPVe8AxQ0jRMbWKwTUGJZ5jLxGGp
1X6Xuz2ZGyRib1hDOUyL9jazTdxdgvhM2EjbrrIO0qNXH7vZ+wItQe/L17FA/hT1b23ibauuYS5f
R5KCajwzED/PE5MDVcY2WSOhY1RfdjW4uNGYevT9lG1Gtp/xUu7bxSFOwUVztgwakSSOtrcX/WrF
JoUWrU7L2CYtSv9RR/E7aR/jXHVBXmho97M9a1+8E9pT75llwJgY8UlRVltDSUh+KW8z8vmozoY7
r9IfBudnS3ir5xGTTrX+QbTPKxbcqG7Kc2HBISTQhiKbrQqeo2IXRcuNofZsc/W2RZduHhl37/PU
DjtvoZcOHZ5dn0LfLxzZiDVTaIvyKU17P1npWbUJTxxM7ETwbhD11R+yykXo9bFGxKj9Yc4TTJAy
s8Mh1e4TUyVIa6y4NM/2a//hCp1UVsk0iRZj75AVZMFAmbKOLVdVb5OILW0+PrmWPCe6ne5c1/a7
pZo3FrC8qJU7r1webF0hhIPzl4KvyMJOrxF4w1zc4nvSQ1QyO73rmKxVe83ASMp862GJI7xl8dVq
6KwT1/huu3p6GPTh2ioW03lM/5sCpATuvWneLKa186rBuVesObBtFXMGtoCE9gpyyiroRdMH6WQi
Vyz2DHPAyMwjRFNlr9dDj2OS30zPBhR6AzPcuA4Ndfr5rT7+f6H2L6H2p+g5r5B9x6mo/iq31k3z
+x/1S9D+bzLtpyrtvn7+x0P33n21//a+P0Xatv0Pz1ENHAWmp6/ksn9qtIl6+AfqbFqFq+ngW2z9
T4m2o/3DoH1h2OzCNJ13tL/02Zr7D9wJluaRKsKU3tGd/4s+29D4a/7KxcMgSvqXZ2uGjuAbT8/f
7AQF5pCKOaP1JQ1xtirVeJokeYx1QrqkNtj60wiSEAFHQ/9gfVV1Fe3Xq8DvjF+vYjn789X/7r3f
3+r7i/+792reexoTjso0Up6+b9yCNhAdpX8+xskgT85687fnaAGyM/71pNLe2EQ57L8tM79vitpr
bn4/TNGNn0TOltUzXuK6KG8AR8SBsj6UM/mb4wgDTscI+6JTBBLUNF7jaWHPkJDo02Tb74QUi5Zi
1WneyxBPW8vDtM5C6iwmy98C1H8Gvvh9D3EAY8kottEErK98P84jzTgOCNrzGe+aCbeN/r6RxRt3
XLQTpQfph5rpaqfvx4ndXxURqR91nmb7OTOrm2xJBLF73CTRhM1fraHC/dcXvh9+39CDEDekXSpA
4te7axTfmN98v1ZMkxLG2GURi87IrIzFvWTEzW/jOnIvyXpvmWCpsH8TdD130IrbZ0+Vym1XCEbg
SsKevR7EZVhvIubwl8ih6LFqGnJodeMeWUIJXoOYKK5MXXfR4m65xLViPmj4PkMdOsy2mRqLgNR6
PCP4epKQvzZqQrz1PVTCFi1p4NhWe9+rRXfP3zHsqxQi3Pdz3zfrueJ7aQaMYP06lrv4/n960/c3
KqxhbzRCHCgt2WICWJhPIzLIv9x8P4ddc/r7c0wlnv78zF3jMmcDca1jcW0MxMtRhA6lNTHVNqad
PMCI0KgDW9BoOmISmXfGSSNe81g7XLxdJhgXC4NaWBE/ca9P6HYsRNgveeGgRJoA7tTozDdkNBbM
9ltsX+u94l/3UKClv577fc/B2LTPigQjQdEgnXIq1hVyp9ACr49HYnt3MZPdPdmwPcrnlWbQjsmD
M2How30t9/GkuvfIAhravmX2M8ER0MmkfCOPQUMVqqRnq9OBtRm5uYk6Mk5Fb9INxqWGAk+lJOWg
F+jrmemSZsFg12nEZV5v0DpaPiIZFt31BdbFROO84RUloUvpyvrT6aezjIq3XxkBtSfZN/GwwmWO
NNrBl28QRcTpyR/0r4ffOQTtcgDuWp4AMxrSNxHkn9hVMifuctGFBn7HX0/+ej1rtQ/UrMnegW4Q
ikShIY/qyt1ZyqdC/jU0cdBUJeWtC3VyeR5ImPNVmcbEgrurSUCz6pnmYT7felQ5v24qdG6Tl/71
mZhNv5ANtCaTL50K8Iym/t12T+8EchRfnxugH2O8n7J+gqjSIP6W6z47YtzODVe9CO4S15Hvh+X3
xeT3Yz7AKzPPlGGilt10g1aek8Z00Dxay2scgdRvSeNJMHyaC5wneEd4xi2yQWmRl+fUI23s+0uH
arnJzFK8/GUp/NMN9NcoVE37G4PH9shANT342p6NeEH/e7IKU820T+zE/QIkC3bGy6kLdS+tjwqh
REemKDz+vvv3x3//0r88/re7f39vOy95oIBNDk1jUZ96GSPoh+lepmn2JMYAWihCZkEV9Zsb9o0h
i5QyvyHI79fzpN9Aiv3+EuIdEawrTRR+f93vt/3rHb+f/wUu+37H//4zZNWcwT5WD7O76tUGMd4x
CWhuCGLLNpbd1e9xjh0FHeBz6SGzMSGRbePGrd+HU5fG+XtbihY+iXBhqufts6KUh5LIyHHpHqZ4
qW4Vu7Puy6Q/x7PTv84WYITFxkekOZTsFSg4HxdIci0tzAFN7GiB1qAW8RqYLkME46ZU1elmqGgr
lTm92vX5liTQUC2XCLm0Vb0sPePx9fney2AHdXTOmFMnb1p3xdnpvIIvUfZDjzLr++l4MA+k8KZP
sed2p85c2EmNcfpm6Nnmfzn63BU/+RfmL8J2ou8M3UTHQIXDocjrfyFqAjRy/5Oy81puG+na9RWh
CjmciklMokRatqwTlMMMcs64+v/ppiza+qZm9j5BobsXGrRMAt1rvaGxVRsFIgThkNrh1RWryfxq
QpFYAOJmzVD6xrmbqUIExfSqCiESJWibw9xMxjkMlC8TP9i1NhQwY9GfOaAKmByysn47k324Uzwm
ORuaD/0yduzssSGJybW34diuHmuj5i/+D9PJPrWJN2XYPTn4Xq3GroM41WbWIamhnmYFWOEWU3hH
/Lgt33qsEBb9IkP10HwL7Wf2yu+h2BE6PwvFeIzLTPtiI2y30sBbL+sQryDyqqYyl/kjW9ctP0ky
GibyDOJMTc0kuAu68O3sz9GPccoYrUe44ddrb6OF22g7vaa+LZ07lGlWD7eDV2pACex6e+uSZ7fY
hMraQTZtqziQ3fDvo2Qic3kLuV0r+6wiP+lDOuIkx6W36T5eBsfirCT6sByLBGRFOn3i5QnSEk71
iz3BPolaFFuCsj3OyNKQ3UvauyhCdF5kSSF0efUZAH6NokH+rIFWO+kh2I/31oyxGPvYCkVxxAM1
0RJjsqXzprpF/j9dN4s7vM9yu1/AHWTrfex2PzF2a71/MisHeJqUbLFjaFdHt4SSP1p6ASzGDI6y
T57dDokcoFC1sLXxLe6fgkMchf9LBu1PzrPJ3skQ2yQdGQrdg/T84YcMWaNw+Pa6P5Ug1SyQ9Roy
6XJLUWgbtuDKJ9lIkvvBKpVPZYTEOpYL1Br25DqDo23XqHW8N0tfZT0RD/511Iuc+skLJoocyr01
43BhmCQ0m1LVESDjzBB98kz23UaL0lc2tzh5NkTDWcvR8B4Qc1o4pj6uWyEwlMzB20EOFJ03sp34
1SdDZh7PCzmAGywQ7Fpcp4lOOY2MloFeMnl3//60dP6kvsu/sYGOhWfY0HTFxvLPh+UYRooeIgL+
kzrfpZ1r9wnsVnxsEr9fyKcmy64fXW64Tywvo2P13u/S37z39+SNwQTqk1im/RidyPstXvYbgfMj
9b9FtXe+evpIex9JT5c/1OuZsPzBaYfKV4SXIExZtUO9mQeHHJYH+UuXZzKQFYh5Z988hK6Tu5qf
LyrhvqTgUX2pUlCree/l+0psPLKCTGyoGlRRRVPN3fSp1URamhYqdtbFQMESHk9W7CPrdW7ThetP
1j6t2uY06HhktSTef1T8F8W+Pb5mbEWQsPwVYVs/fQv+JCpejmFgaqbZfPFu7dL4jxXX//hVwx1j
c2i6iB5ars6e/s//xcDqIwUhc+OnlaME30SRdujeD3YT8VeU7bY1WR2Wwcpoo2Z366pyfl5phGLD
HFnmgxIl5kPSgCY3QmD2U2c+6OIg+6PYxIZ3gtb1YUCOjh5pwBr6ZNt5Srst5shJH9Sij5eRnr1U
Y6RtgVY0pwYM7skQZ6K/MIHnX2OT2ExOJjr9vYm08qwX3qPjRPt6KI1nI5ncRzFWqe5vY4hJ68g9
Dp+KIp0AMyrVFjpLvJdn8TC9naXvZ7fR21kAcWaf6HBU//0X5v7PU8yCdeRawLwtoGKW8eEXBq0F
K3B00n5A0Fpq2JEWdxTu2bOobFxQvM/2sgmzDlMQXD6Xxcwq+U4OfwiM3dBxFtdwGTSKOWTkLVxO
KZtySre0TqluZOsobqeHyDRKfIl8SjOYsYqemWLaA0bVdDslLjPBoI53KT9BndL/r3HyWDDDnTTZ
zFo0PVyH32bR2FdTFs5wlcHjsoaYxR6yqw9aDDpvKU/loVFSIGIYB4hBdTDROLkF38ImMRKqrrcH
/hFReWnx0qTreup3EQ9Wx/DXfpMWxybPpzWEFuiyZCNgGNMnD5YTRJgdiLY7oHSiTvXWDtvwre8W
GHrt2wyyzystb/fvXwBNepHzTcM/42pCoRqu49qmbbkqdoOe+UE0KURLN40ntf6ZtPncmCsHQHYd
TgqSYRUwkbFH0Z3WtQvTTuR0cyjXgeF6IJtl+308TqJpNzjUYnJXOVJEtPrN5BW/TSMH5FyRraOC
VAztHSn6GMbArHy1KBABi9CCOzJkU4uwPRCIR5SrqtfBL4NF2ubqRQ1nSsOF4h+rUo23epRXEGhC
45iwalppgIMv1GuxWWjC4FXMGCZoKTGj6QfJ2aUEvjGVEoIRWKQfpqpuqnGYXqI+81ez4gw7PC38
RxmR1vYAAB+4A0q6PLTE82k0O/XgyIcW1TTAwSAU17eRWyCwZdTYgj6HXWY0T96IbnM1hhez8sKL
PnT6Enm+BlQbfe8RLS7qSwRPz3gM1k8WRphr3fejZSOasi9KnWxdeSz+sWkh5RC8t3O26k8yUPYp
HqXMWXgkyoHbXJnMXFDxuNMA4O9MLMYpqOcPXTCSEBFnjp4VSGriV6HBvvvQLyPkoLhSht4uwpGU
LIq48n1aGSH7ZZgejddpZdeHy/+ctsGd6z++7f9jP6taKIiw/WL/zxfUcD9825Fniy2vbJXvSZOs
WnIX+K7UbrXUim7EdZY3y+1d4vbe+OC+yo4I4BlgHPGemTKjWiYzpR8ZL/vk2RzNeOb+4IskZr3N
9ef815tGsfO3wwMsGbPmKRMHCi2halaP15WfWP6xBb/1BC60ljI+mKjajzxynhJ82S6e0gdLlOnB
RIHCu+QzvAy7gsokR0dttC7iAowImusFZFy5AJZJ2jT5Rq5QFS9Bpsxyi3vZDLKqw/5XK+5VkUwP
/V+jMvN+G5WZdzmqiuAP12qJmj9DHMqoQI5/+5OePd58XJWg/zmXibaVXXKwc9N+G+v135nwg02R
eYC7pgPmvssKAAqxAQldrGow70wWk47ndDWp3d5pkEmxGj94BYm0qH2wRPPsLwN0zjf+2IWAvOrw
0ldGeNESUGIBitmyCwpswSKrDJeDFfOI6yhXQvHN16ESoUagFd4JjJ17csQZ6rJgdOw5hYPxa2BE
UOlYKbOA4rmnW7+cBO54/9sAuUKwkWhPpA/I1c/7vkZ9xUpYk8dl8agq9g9poDj1RY5kgzVtbGGg
6HfFye7c4ZyE4X/8DhzvzywEsjeGapqqaWmoS7G8FhWY37IQ3eC7EGrm8fsI/NlA/XqUJPjROrJO
eyrA7eFj35p/GwiD7udY7S+kbZv7xMmGhWzKQ19+svO5OsuGHvG9MR0HwqiIhxRtHYPYepKtzs/7
Sx/5fydp1e112IEP5FbfRPbxTl8Vw6DsZQ7rTWTf9cJ12Kcgod7jDCm/73X+qvKspZLu5CIsgzmw
ScpUXcp1V/Fn05u8bNk6iJQ4unU00uIik/vyUCbZY9DX5YNs+ZMzrhCMsFfXakBc27f4QpuMRc8C
dWfGo7GUZ5k9up+qqT5Ib3nZb06JufNQyP3UuuXHfgP1ns0URzWaw9iq/8dKTrNEVez3F7mmIdoM
SgP3EMSUyW/++X/qVnrTgoEsvjfTgAS+79fbNuse4nECungVQBV6qPIMrbxma9fNA3uNxoISSbBo
ZoMfw8I3zikk0KOHmcZ96XnhDuZpdnTi2UbFNhsvLI28uzqKsm9ONu6TrgRqV6cQW/tE/+lMoDNz
1XrQyQkeSeLnZLjcibqSwNbMULfu7HSCZQjxwHPmTQdjE79HPYn+0qlsAi0Os8UsVlW3g1BVPbji
cOtDkRJaKMhYpMm0lcfbvT0Xvb3N/fo+00fjixGHWBghOIa3iWJ8aW334OteeQaPPZzj1t/zCEw+
l84JtjzGaeIgz+TBnesJTBN+RkWTIm4uRhGpp0KkB+rmuqWj8PQJPpK/uW0C5b7x1pQ7QbknfI+V
XTLCVsqVDyN125TBBFz612FGSQi+b4ZZaKvfG/D7AA68j17bTkjBysZ1w4oH8zSDeAYdVB0N0ZJd
ADaqPXYdR9niGfPW3xfI+k2xOqCF86tPhlDDedW6qdkM5Hjr77GBetXQjvbWyG22X+UUfM2M3FiQ
u5z2xZTlXzTkU2V/4fvFdgpx7CIzF341ioZclK15JzPL7SfNbJ9hx4VfcayhWukhIp4ruAUW+hQC
GfKrUYNfPg72JTeK6Lkt1jLxhJ+CbMj8kRm6oRiRjVSEBf1vYUG0rmIvXP37agHJ0P/5SfFsdHTb
cXUHjy9b/OR+e0yOxoDqaT4b37OQ34tjYqcqD4o7x8gQpC0E6l99ZthO2GeQCL/G5GmKMAulx/cI
GfuhKeMtdcrvkFXq107VXkJlxsqt90iMisNkqQvTZCVy67Ij4NxTpef3QN/MaxgSUMnaVhGylX2I
mGrARTyUwjx3XJRjk20RGfE+VTZKXLZRUtEVzXI2a3Sm0KKRzRizzL0m9KNks3Mt7dSr5lG2EgSa
PyGNLxvykNk9VrCxA5I/+hGrWb7PBIqmM4EXyxKY9ND+0KeKNWnyZ9ytT7GoXF9rbR+u6wx32lsC
JzQrwVcQtsnnpscBS9NDXikTomr2rAJgsRL1qzoHW1Xr7J9/hiYObx9ThFpV3y+jcRw2bh0CiUcW
68EVh0olnQvPFgxMGj7YFsY0qFwzINuDOyL+pJpbpdZTFUIFMR52mg8oA7cLI5xyFEjer6sU3dmk
LjiAKgzTkzG3r7PjqZ9jQZ81sVJZyGZdDubGSUJ4gmK00VN4ye7gI2kgglN43Xra13vZxK34xbHC
7mQHtfY5xM8Wh4a/Oh/0qGkZ1gWV0uhY2tqLfIvJLmpze7Y30ckpPOcQJObZnBAtuZPrcQ3CEgod
ZARvC/XbqlyO6hVpwQ/LdcVXEVTTInfnzT5Pn7ab4l2F7HE4qii46y4l96nZG+IQZGVDwZCzGZ4t
Tzv059675JkMkxGyKQ8qgMC972vNhqo7LIKgA9HkO8aqKKLoxS6KCRWEaT4myOl99qZT6PTRC8bA
iOr7eb6QTQCA5tKx1WwrmwVaMj0E3XNcx1/9xv6WaJOzDGx/3Hkh6K42TPc1BI9X2R+Jft1U/7Hf
Iae+QzIUgpkoh462l6xkU9ZEZTVUDtzKpre+boYTNqtbBS7n0VfDYs3LT6XoTfN28N6bvmrh4FWZ
0UaOBmx9YSyI4brS4+Mcbf2yQofAiyu0Asx8hf25e0SdFw4UFJSv7BvnRRTa/h5jTf+57Hx+7LiO
mAlcilhP23Uzq+XXSjePEW/2i2uG3vXyWYR9uByX0aXsZ6lkroBZH6LKVX6DPxgFsn1x5hg7CX9g
JaCdmlnj/wEwBADAdmHNrBLdLkhOTvccYe/h3pGDyh9Dio2I0yj1qo8pYMk+y9aoYDjPKAP9EZZb
L8kgPLnCUvGezOkM8DMtFpqHmmyiY5CARXd4Ub3KF4OVwD74vX369zeEJt3kfl906SSs0KO0Vc2w
bEQYPuQ2HcSjqj7vy9cSsyBEvRp7r/YRxqEGKn41DCZxbvsW/EqnBIMfYvtsyaFrgBy6HmoL4YEh
wjC5CatNn+XptZyAXk61cfluruSWyy/sEjR0gx6CgEIhAP02GqPR9OTxU5X4BYlnkGdd0z3XThdt
b/03KMTwa1DGS0zELcxTh2egr+cCx1fUagCLx+PK6bMZTWrk9bBXUchw1NOLN8zAKsnxPiTecA1T
YDsds1FB1l2IvLK6UNcISSOgIJqy77YS+pBtvwV/WE59aN5m5j2Fo/H7zHJ5hXXSoUVZ7YTB8oOs
S2bR8IQq1PDFrK1qZcZpe/CUxEMXGCdfobr80hhQOxvKNJ1MEOeINp993qV3WtlWJ9Ni7Qv/dcdb
G4P7Bu3wZqqp+oimDNOBMh1Krc/vCl9gO0nSP96+y8GUPfdYru6uX2bEy8Z7I2OPK0PkoRVf/NAu
nrsBotit/xYr57z+aBSruM4XFxNg8BmcO5vU5EwmWluOjeWtpMni1Wkxi17nDC6UbPmD5j76yYts
yGtCx9e3RiskeIRP4z/NM+aJ+h9LLEugBv/YteiACT2yMoCMEH39n11LMiZN5sOFem1DPduRhQ6P
KfIvR4BK2SJh87G0YGw1S9n5T8NyoC2tr0jslHu50Ww9yE9Bf5aNpK4xDvDdcCObythpeGuP5+sm
N0nUv6rCCQ49Vkv3kwYM1h9Ha8A5sguWRoXNz1BP9n0Vd19wkh1XBbbiy3aevZNlDjA1u9n44uZm
vJN9tsgPxJNCnchHUFG0sI3vBNYObNPQlzwBC/Si7nLfM59cwSMTO+NMJ/OgChFLuVtG9CJ8olS9
gHMwXGREbaaU4XJUTGWzcmx3N4hEj2xqhqS0RMMmNef8UJrAklktPdjlRA4dx2lEl0IMUIJOaReh
28EQk0ONor56pWveT14wLwJI8ffFlPfLABnSc+g0qJOT3DkHyYRYkziLRV8B2eKInTbLdifRPN6R
EaX0NHyUBiVGqFNAqagSyn42fY+yNUdIcoSxt3ftxHmclf6rfHQ0+JCse4RkNshWBPuujW1sj/yn
Nh2bo4SstXqON5qHSpQtHunyoGR4siROc5StW4SEvMmr3ueQEVEwTtgcgey5PRflw07XmvDY+j8/
dMum0+vhkVSVbNwemfL5KMf87uftYSnPKvPYNy7GUeJlVbpxcjCouO7YNwKGia3hiMsaYBk3Hcn3
hRF/VCv+jIolEqdtVXyrsvbRS03/b7v93ufonmMPXqIhPOs/m1Z7hfiWfw0SRPpy8t07TOORukWY
HxuD2DnGTuscUbkptniwPblJDkUlFH1yIHcvNiK+rOYVsQEfA2SLe9Rcb6m5MU/Xhdcf+RY8uUFo
/ng/SYP42hP/OhFDreaclLBPcPVO3aMSNghaDTWpxc5Ct0p2eprgyVStX67zwYmeoMGiFo/HGQSx
Vk0X6A4ES0VNvLVcHPD0qZ9ilB8Vd1MBYjvcnn8Of401670MyLlYL/TNuQ1dZeVowCyHKEk/Ef+C
IH73HRJ1dtdr5PrRW2x2jlpCSa8pITgQuGVE0WnRsq3r5IhULGI5Pg4BSeXoWwV1zBWy1da+ZOe6
r8VBNm+HulI3g5GG21tXZyfDxkBnfP6s1ejNUN5ZkXwLH3SqkY8jVdZHFzlItlSYHOPNpMC+Rzxk
HVb2m8GxKQKjMYR0owYUMqFIuhFUeaM3vE2MGuoOUYf8gO+Etu60mi8P7n0wWX3nC9K9P8bZyv8q
E+PO8WDP383BdK9U9fg9UcBSoJ7iL2HEYfcCk/lSwJ3wdN1+Shu3uhRxF61gKyZrOWhErXPyFW8t
B2VXoMHAaUlIbmVTUdNhbwlsPxLtbUmeJn1OYyM9zmhzLEsLPO66atRshX9ntg9TSomqaVMxlKey
Ux4SMXw9U3XMIcqcUuMtRjZ53Nob1xyVHdJWOoRCs452kO9fxmL0Tn6VeSc8J0jU6pGCBVo5reTA
gF0KXuEB4tbZjAqMH/FYccfpRdcpnIzOl7LX/X0wlqikkOKpMvxvPs85Iq2dpcdneQiUZwg0/qNC
0vncWvm416b69TZu1Ca8kHLUl7JPR/fWLcaYhQJmoeMmnSLqgkH5rbVgIHm2jojooDoPmjbhEyPw
lf8QUQaqth5K88Vge3YOyH8abDKeZSu2gt9aYoyVBiVnEVlo2GO8t8TYZNvJX3gVg/kucBLpwMxd
f2/wn/MNkkMwQ98RzHnT7+FvrvmRZg9TqymfLQSz63ruP/lK059RXtumaaF8Rtd4PFRGipOZiIpL
fDjiKkQmV4yis9Usw6YEXVwCBJGYZr1IU0zlocKJu8kDtlEFujXx2yeIAyPbtLDNsI1wjcM46+cO
Mi5+41OUrhBXGinouc1ZHiiXPYxlYSGM3JwsCapAaBHFtqgleS8Wf9fOdLKKTY8mHz5EMa8wW2Fv
pif5Y2n0OVBYZTjF4Vb23LpvoaFmZY9yIM20UYSqjuJt+hJuxH1UqDrMS6O5A12a/tUALtMK/y8n
cyMqBG37bKERtUIofj6Mpabt8WeACsgiUUHCEwCKgQyvZ8/9sxo49Q5hxN/6TSQ5jsVcfM+CzDjz
8lmoqeF9kpmWAl6VFw3lWbZiH0pY7/vXvIxOEhS5iqrYycE+aL0lZWecP0SGJzKE8nfkIE8pZrOn
eto5OjYNlus3615DIhvjCUqFfm0dVJPKCroANrKTbfid394TnMDg2TR4gZV6ZqxV5HmOk6hwsZuG
yK1EP50UxVEewd3FnwNl04XTdA9Cpj+n2AnfyZAY4TwwauprOiAZPPch4DU9+y+rDPMfFpOO6jia
i5kgPgMfdf0NcJ0BLnvpawSr3e6r7hGb0uactHqyKxvEA8HQtGfZVzqNxkM/7WBuEiIHZgPzij+v
GhXtfiq8VrlYKJnm88IdvSy5M7vbCaX17MlQA31FNoqKsGO0zV4e/AzpgsJSv82K0iAG50AK0x0d
ORZxkCGyaeYt18nT28W/XSPnGaf663/sXmVtv/it9q87vIdg/wiXBlBWH/9eDSqd4ZAZA5byOXJ/
AURVQ6wnsLxyjvKsDFNe65HanmtM8rayLxKLiqGyGKAO0KCtjAOX7OySyD1mOu4tSe+wBSoCNqO2
dvpw1kNtvPaN72f//3GDjtS+JZTYRJ3SAhB8F5ok1uS2WDYDM072sjApm4k5xr815egt+HZtWyAB
9iH41gwa5EDCVPEX6qg5B7coipM7JfeZKOTLA/l6Y5Hh5LIhARte0tnLT7aDAirM9+91MiFxBRLq
CZ6Gfl8mbCJxDUzYF6CuGo+9/TPBMYL/7Z92gppDlqLVi/BZs7BLFDjcMc1fgolHvhKOGqxRmvno
fMIUNn/KdYpxIMfQVTCylygtmvtQQYr42oxnBEcHfzoOMdqiMDbjbM5heeZwYU1XfLOZC6ZBtCxc
tdnJ0clUFl6Y1wBG1ZHtBJ9ATqZmyOHKT3BtImxdYFL11Hl5dW6QbckCpNMtK0ZHG3jkEnM9i5JG
6T9GscDIJlX0nR/H18gtjIuBt/jWjrRw3SCR+uo63xU0C79/uNDvtP8ApmmGafz5xLDAbrqOjmGm
LkFq2Nn+meFX1SovnChEkqGjdNeNmb7IhkjZqYMVvEQZTmu4pT27Tg3sy2TdKvuDuHPWpHY0lAvz
8MVTC2ErZNkPQEem5wxtfxmGZH6+x4luvDZ5EHRIsQ/q1najeNGOaLDP6vC9yLr476x88CyzRuYF
wIvT+e7XLEM6UKcYfzZ9UnTYS1WHNu2dndZUw6atzfmxQCBiqU+a/kXMg7Jh9Pc8v82jK6wohZpQ
WcJxCtF67Yu4f/CN+egG6GnppkYf0gEdcI+gQ9L0uR46/E1ElOyWzamr5nuzV7/JftklB+Vh6itS
ia1lL653kJ2NmLLRRlS9McHcyL7fbuY67YZccbP/rS/j6XNoVfRihgpJD3mJvJWVd+pGeAv93idj
FKvGxclK++U/fep66MkYA3jaIA1WbQMVGbp0dPJ1bGowjmByLwusJKxDXOr9vko0v7yrOqXfy3YB
0XzRBtC5XQPvOhLFBWjNZFoMSD/fO3abXZwudI6ziXumGdISXR1qFndNC2s+8qzsoo6BuVfM7O9b
xGCp0ITRg4eexOtJXKnbmbNtYcrcyTk8MREM3MfO7qyjjDDTKrmvWFSyiGJQ9sFzWjUIFDxe75R5
0zqbppkMKxFeVG39eAaKX28iPGBZd9GrN26+0jzNWV1nKPzqyQDLdZvU0WZ++ZFZYhvK5zfn0n9A
VH/nWlREFi0SZAuv9Kd7Cu3yohaX0MPYZl9kuOxCuh8AutuLzC/39Hmu7RSNl55sykMVQHJEAucg
rwrcQLmvS/5P5KeSfYae73JHdR9kfGRG9QbwIV4JYspp9JHybKKDCwHhVFeiCIiQvCkOxjySmdYM
D7FuK8zhxrAaj5zsSYbAQzd4U4lMuI66jx6b7cbDzMdq0m8wqdL1OJtwWRS9xOLBv9dgJ3wzax9b
r7bQ92h1jmel779rlZ98C/IBLBp0ywc38JKT7s9s7sRAbo9/95WjPEV+gfR1gze1vEFvZXvQRC9T
gYm7kyLC7PDuWMmbpP6novSMr2M7ppu0HLxNA/jsBRTcAlSev9bTJl6TBzPPSrsf4mpGmmWMWSEX
VrxFs169KBN/snLIqeOMkYq0HA8xXwvyJzmqoRq5tCMFiQoRHCqeecAO5/U6Vc13uAJC9uCi+XbR
1Sla+zo+rLIJE0g9Id90f41thVBihWwQ8Ebjh5zNKR1l45mDteAlrF2QXTbPGRVEcadrD1X+RVah
rSf7XKXNd2Tm1TtDhBjpLMT/2d8arMbGqPn1mUuzW8b+HG7k5+gK1QT/nr995sF2T2iA5dfPLL4O
sPcs2CNiytSq5tPsOPeyJe8iP7epD8P1c/3bZ5YXjQ2+0B8+c5DUKtyKIjy1+bhGZ9/adLW3LRPA
5CulK+0dcv0F2gridEqhFi26Fspy5Fj3gLQYcZWi4EuDjse1rbQUL2LLBWA3B1wuLhzUNl/7kfsl
MUKkLmWfmjdteJCn1162ryoaE6S7lQQtOl4ARnKJm4rUQF2Ny1qN0wvAyPRSZV9cvk9PMqBzdGOl
ukW9ks1STfQzF8tAeUmW4twwhEO+ln0NkEry1wsYIago9+j0iNtch8I2WdpdlSFX0KcXFU3aE3aS
m1sEtgwd/8yuuJcXUPDyyOWRcFpUZUmtlpnkpXUwOqhujM1W9uWjOhwmM/46V3O3dY0KLUTVjTdm
O1o7NcmzYzDWzSIYl35OPiIp6mfkjzJU9srpr3Bep7nT/D2l849BzfTPbjE4y7j28wfoYO4WbKuz
QTYmeBp93EFJfmWvLI33ubiINMiGJ4L+DecQsKjtnJ3lncepsHZxDAoCOvamRIZsk+izs2/j8C9j
QAMrREDovrdd68hSJlib2GavlNy3lhOihAvVd/FIbVaViUBSGg3aNzdQH4qsRO5+VB9Dd+SPHOP9
gW1F8VPpgh+YONkv9ojXhTlM/gVNZ4Vsc6KeXGN+u3eQ6+Xuw32jLnCffAtfC5wnh89dRGJDxxH0
z/sNVYRYVdGUa28qtbXNxm1dtyS7/RS5orzXHJTJeu2b0qHH0+vNV6/JnXVYT+O9MHv8jKfbDilN
Zq09DePlojsaY6+d0EhGPkheKXBrYTVdfE8rdw5ytCt5QZZv4H65+DCE6VpDAmsrIGifZs9+lOPg
FnPcPTDODkkPPjjC8OZ6oRc8zZrpfOJn125HNUzWFVq7r1hDXC9EpXuldzN7XxTnLtgCv1w/SDaj
50LB4pSgSnHUnQpXYfHRowGRqajLP89uON3rLmnFrO26r6SPEDonQDFqF16Glgl6a3X2XGhn8laN
hS53w6rhMQiG7mD3uBXJAcVq1h5PzS8d+9KNW9bTJkSA/EuBeLEMQGWyWs6hmx6wQIqfbAWRJvkp
WfKTKGLZd7YVt9v7GqIi8oo6xnkaAPPXdraDzTiX9b09uNNn7BO28sokMyxWqhk65LPinZCR0u/w
uCf/kOXP1TQI74Yqu0exvb2yGSSlwWpbhAFDO7u/0Ry0wLkoo6tvxdu0VmLrXIoDmmD+Ei8Pckvi
5RqBcjiX7o8Q6uD1hVqi0bOh1ItjmIiXUX0aXiaWk0fZssfO22Fxw2sYgcsNy1xt5yA66aRl+Jya
ioJISLlHFSn4MjoFf5wksxHwi4Ivda2Nm06l3CJHcXhJl4o59SRtGO0H8++0dNUH2RIz6oMbPOdi
xn5GkkEEWRX3RVAHoTo8ZsJkZSLsfKAShd2y1bM67atRvx+c7qSLgdp3lQpBl/dhZSyxwa5t8KvC
g1maNfuW/ut0wtJ60c7jz0B7HUykavwO/yir8IwE6EHYQslpjE0FChPab5Bu9B5mfmMV2Xmu1RBo
vHp6C84VwBXCK+va1nPMePSqaregNZisyS+BrcZ4q3jpebCsYG+FGDFjgZngmoeWrI6Y9up6I8rh
P7qy1UgHAvKJugjMYoELbBooqFIqHlkx0awG3+JbkJQH2RwN/T6Cv3M28cgBQkzBYcqTLwHSY0ej
VBEJddUEE27XRX7OfxuNU+xV1dyftnIUCcBvOI3UJ3mpEqxmQx1x4K7KR4AjuO9w2wxN3Z38UJmY
HyrPP38oOZrViEaLD6UoCT7JSVJRqRBMK8HBkrk+2UQhDhcBdjLX/J/sc0PBy3LbdO7uZGSg+DAr
RJBzZWK9T3QNknNGIsjKMlGuCFaYMy+6zIsvgZXNz8DAViS7u7NsqUPBEi2ynmTL1YwtjO7k2gIO
hx5/MTzKMZ9CZDoV7km2wA1egIsW15ZvGF86FHQf5FgeZN+10IoenHmen1UfvHGT4s1xvYVwu+K3
4R/kqJYhQYnUHxZA4sMBEx7vIi1193I05z1P4tus99dR2/L5TaXODryF+ozxUAp/+tjierSFE1Z8
mm0nRjdDRbdININUbY9u7b844Pz4FlfYZ0++epaDasutCqPxUFxWik9j0hfrPB4bwS4rPg2+kR3g
KMP8l9e2SEu56ScZSvUCHTsvYOEuQsNu6FcGfM+1HPUacpfgYtN6aB5SAy3XNEEuGipx82BVBYoV
WJM3D3Ho4ksTR/762lmFEL0QtdYe4wwGNyqvSOnKOdClustIgcCw3FJ0mTdY7eQXzRuyhyoKH1RF
U4pFnc5s2DTD2cpRC8fUvT+Rx/VR277IPhLYrxbF2YPsirzBv5cbIQq8TDBpGInoRcPTl9lHrcRR
O5y7pWzKK3R0JZJePcseLWStN1kppF5xg3BKhseun67hMmIYHb52pZXcy6Ybtv0xLvrz7Iyvud+3
B9ndktK54wva44bLfYOmMnc+bxgc4GjKA17sn4w2TY/yTkjJNvcUBtvFLUK1luOQLfmipI+DOaqo
M3X9iidNhdZX4SzlhT2lhfOAr6D41zZU5JYTiKe1nAUiu35K0nijA3q7yHArn/OFjjzc28d3A5M9
kPUFfkFApQg/AVjiC1nrkkWxBHgbAAwXSfZfdTJ5loxw9nUUL2Tr2jX0yp1XYlAUVt1bTa1JIgPk
EmYaY0CBuBydFZ55WCoKKNGtcug37lmNcv8NdJE1EB1GlNOucYbXDahaOt3KC8toOSSBdtQs/Oyt
JMyWyZiGP/ytZArdxrFA/ddxeT2v5ozNX1qskaR0llVUmBS3zflOgltvTUnHvjUlwLUQwa2NbJYu
CNm3UXlt07l4+YC22bojNqSNof1d/R9l57VkJ9Km6ysiAm9OWSxvypeqdEJILQnvEs/Vz0OWuku7
9z8ze58QpGNZyMzve01szG82Ttg7BZnbvVWzDGPVdp1F7j12rEJlrzB1XuZRAxVWjN4OKCNjdO1l
6JPuAZWo5iE38tc4z+a3GkHpnVPDBOuZOt9iviwih37sqBWAMTIpzZpJyRWBTznblixLSAN9dknW
DEo2xU0wxZgzzGMFDtbxyvtQ0dOjRV7v+lHXlKjJ2VMHQMMTcX+sJ6EicDuhRGjjtIGcPgSUxVT3
WES6QRcOxotszRxkUGqkIXPQfzj1EKfDOgidRk2v1GuceVtNdPO9sR7mIpnvQRR+n3WRnWRJ1ru9
/nuorJMH1VYmEOOJQ3opw011gpM7A3l4tjJ8FNCcaXfjWjQVzTlipJBsZGtlpmQhhQn1jUZZVQMv
9QxVe5ClsI4H30Pd+ZziW/TH1cj4JZGwH2T6AfO2Xi+BKK0JiRF5K4SXOyyI/8lZ2BHa33CZCQj9
U+dl1070Oqny4vY50J4nlMHX68jD50CjtMi7MwgtRnQ9wuX3K8kBaVGGh0p33fxWMmGXIwksNI6d
g6KUmDSFo/1/nbHCh1oRvi5qR/SISBpRClN9tGEpj81gXWSpnxRsKTXjmyzJg2Nq8yZVS2NvFKP2
OAxu9DgQT10Hy8uESaesd3cSwPjBSWi9Yhdb1gWiSPxoxztLycsLGeRXXX6kdNbtwIxtd6uuH1se
UiHOuWEo2N9QBSuiuEyj9ipLAr2ji6jcZZ9DgLlgo6p9HECq/z6zEq/fd1nzLnvkWvO7XhbRAN5Y
Zp1eYT13vtTgWgDU+16uOLexwfgWIWE8CpZx/lqZoem7KgngGCnUu2HSfo9IU+/XgsnDEFr5ceiS
7tHQFvPBzPbhorePRdl3jw6Pdnj/hFFkB1k3Tg0MM7P+PaiFRf7goNLoXG1r2tiZnlysrjRv8jB6
E+ToJY12g0AbWNbFboaOzLy2mKsLDVqsF9lPtipj+zyUIb82Pp7X0sObwLLd82gjheRpqxK2bJDl
tRXR0r9cKxoe4hjKVemN+tPnWaTMMbY21CkRrSbWOn+0fvabKutCou17vEJWCc5O/sjPf/O0RH9s
au9B1gsI84TN2voAiKR5j9kmFVNtvw49Cx7ydGy51/rP4SXS09Czney+08nbLHDzvrCRwDlrPRNr
nTyTdbJV9hsHEf+7FaGi32MrEYqNN8b6XlmM6Ao2E9BaLKbTDAZBVn3Wy7PK7qJr75rt3rOy5dnM
w6tSN9OP9SQDPi1P4uZ3jSMMFwudaFCeQn6JPu2xNhLafR6yh0BKc1UAWk9bb8FOw53xiFh/bHs9
yAZj0cEc/T3C5ZPe7KKA8I7cnji4DpgcvZq6/eg22jM/pYJxYlQGspi3VnexCNv4sthOGds0VgqR
SHQMBhUdVfs0fZCNnoKCeMOdd1Y6Q3uWF8aTmMDqWoxtLuyVxNpDIrzP+gI93oKuV8f6dJMsR0l+
VIEADSjK5zXaXabxRU1TvAMy9JU1Lze/YIFItBaULWYVjfFF1O37bBn5fUT88/k/DFK0WUW2X7ev
2G4qgDpR1V8gBA6cKGaQyJNxCZix7INt2NauUPRyPxdhQXwcTIUsGq3JzmqdfGWx67BJX1Alfpjn
3ATrhlm7BH2qKpYZQ28VKBrMwxdNu5amOb/JXnFN8kzU3vSGAQYR9LWXMSiylxz8n3oZSqMFpYb7
j9Cy4YsJ8Xq9AmKmv19WFv/1svRq87HaNQreorOug+P455Aa+4qYChCxv6sLjXnch/MGyMOqL7IB
mkR5a/uqv6iId76VBfcy88xL0uX2oZgba5eZqvU2AKXMW5F8Tx0QVEjQuJfUcfS7aTAdH52+5Ps6
MhRp9oIaxe+RGulrOVJ2gDL+e2SjF8bHyEpz4+9NTkq06rCeTZtvK0zFCuNfQPmIvtSD/WK1HlZQ
w5gAeleys1AmvFQtNFWItJDbcgaEQNjwyVFowr/38ZJ86QjGB6U1wt4ww/qkWcTvQgdkWNpCqojw
VPyewJUjdp/8ykKQAUrdvi2J1wQppoB3Ve8MR1dU7yz6i6CZcGSGWzBsom52v7LgPCRzn/zSLO2S
pUJ/R7p6ZZJYCZiXUD+4bmYfKkMjSZQQC8SQZXo37erqecytmhK+90wIvWZ5t7DRqufBScJNPWf5
QfOq6hlDR+3AbLFsajOun8d5VO86wHbcstWz7GFN7iFasFaRVTZuVpvUdVe3T/ovEap6TYEdoGwl
iI/U4eQ8yJeSVW48Bcjm9Q+y1MWG52cJ+vfy2gmWuyhep1Ygi3aEEOcQ1V9l36kqxK1ILNV3oTyA
rUqKZ0JXtyEvq69GAtzMhMR7Eq6LncRS7tpWq77OIdpm/Iv5U2DI9Far32V3RXOT/eSysJdFV9s5
uIC9o9TdHBCUBKCyXnQe8qAz0+JLKQr9iHouevXrRQfFwvfEw1eu7FBpNsxjLarsMatMZ5OYJQsI
Zxhw4B5CpsKGuZpo8mPdVfldPA9bovJjtoFH0x/cYVRIkK7l/8fBH5daX+0/XkCLhs5Pu+pIwIOQ
KAK8qT54L6lWttdeqy1f1pdAAoM6Go2PbqKc/ujWufmf3WwWS0ekiMR1TgzWGz5JxB9J1nl+62j9
pe8W8wsIfCIDbfKqql58Z9uYHy/rQ5T1wbD30hKFg7VoN5jlZAQK8BChGBovQ2R3rzGotttURIi+
rRcbbMt3IH9ndTr4djH3f7UYHKp6SXCC5f85RQ/2q2k46apTqOLC6CDYmXXKGT/u/iyIye2MpFYA
dGr4xPRZ+tUa+psuxy+Z6/djIn7UJeA/pNfHl8kQybYOPeQH6hn/jyQBRRRiHFPMSh/UWRy+kiD6
ieB4/CtSD5aOhxfZKP3Fzd3pzVnvPaWujPs0bbS9Ydr9qYsXzImH0tomiJk+q+uDgjTm9F2xMadt
iImZkTccMgOn51mBF9+1urGK67qHuiEIIYuzwRMQZYn0o6jooXHQvTb7KI4Rd2lRKjnK2qn5kqsT
2XIMwphfKXZWOlG0q4/ODunqQ4Pn60cr9h7dAXFSvtO1c1w5rPPyuPtorW2yJ4h1Yn2+visjnDBq
MwFPySsXFg58vauC815bPa9ODpGGS7ZszVcOdDRo6kfrgofknhQ7CLD1hYRDIiRpDOOjFX64tUdl
y/ooxolq7NUO33V5ZeY2bb/0rfsxtpzGZa9boffRqmH4jnZnY/r53B5bt+4OQLBetG5Co7UZivYq
D/y8v89SA4W4Zbr8u4fsFseIm5HIy/ey2NatuiljKw+qKfTuClN3r97SbfKhDu9gXADWiklu7poo
Xj4qZT95iKr0u5NY2lGW5AhbCQn9YmSZruM/u6Y5sSjQi2xf1pf5PHS6+qyX+XiSw2V9uyTK2Y2R
T4LHD8BpHRCmpRc0IkRRdb2whheRA8CnuhVW1J4/XyysuuTcKNU9Xhx/vv6YMamC2k+3su/nizl6
dgSKWV8+6/sIw1U7VF7lK39eOynx6yEwpn1cw3kKHa0mpp31HwclMftL7MWo7NaoJPxdneex1fmy
rNd4lPx9apFKq5h4EdBQikAFFnL5OJVduzpXcMltvY+W/+FyXZ5A2YtILawvOa/XsaOeXZEsm7OC
yVDpodmSuqzNsgUekeYdm4h/uSzaFk6JLgS5KwSS6FVAdpT1Grq0xwYvlEAf5+VNaztEtjBdv8Z1
b74URANkfYad73GJ4et/XBztanIkCVYUxCeCCIb9RR7qLvUuYj3IYteB2lNDZHtk3dg0JKnJ8cM2
R0yUyNTfWPssb4PeM5Yzk7BJbGxtsENnwKqcqL8tAfgSey9bNKjtsvcnJv/zUl6o/R4mB3yMFZF1
Qtpjylkbtft51pULkIbcNRG0Xw+zmZTXcT3IM1mXkDAKIkdFZOD/bIiZkv8YlipoEag4If6rXl5E
DiVNHu4Ey+WPV/xPLybHasIDJ6qukTlCvzkAs526kvelLtKnctKHnFJuu97RjtStkOpKn31GI1I3
qqeMe711sBeCiPOkYK91dOoi349xlL8mYfZgQKH6a2nDlL9F92cPL+7+lx6h0nTBvHRofnp6cfH6
juBVF5UXHRNY00jN42eVk6c2CN9/unyOEHrWHxBovrrrRWT9R2dnVh2MhBp1Y/V9dz/XzNCAL4k1
EjvxSPcJ51AhA+U3s9Xdf1TWJWx7HQqnrKvWhlZA/mWPrQbyMh8NmgMuFe7y9lNHa1JmdZPju7f5
rPsQ4JLlf6t0/VvZ64922b9tUUz91+X+fSFZ/p81vaT4l5T44q5jYpdD3LLBWm+HNBQgHjIuk4+W
AcIQs1aQ2aka9dzgcawaMUXZ0oet3mMDJSDP8yvvZKUtbIOwyGykQSYSvzZGQLvgUn3k3Jyj62WE
S0aRPejum2yTNQ0+0kg3eOXms862EtNPsEwAkWKJxxiswGP1KLvLAyBplu2q63y8hqwz8VffZE7c
HvTKHQ9aoYKBKQpYD8mYX1tiH4e4n780YaWN/HddjrJF9oFl3m1abTACbe0tGxwoKLtqMGaS0rl+
qnBga5/DAgdXq1FhDLjREyrQ0zuO5mzTrKIjD716yeXQC+eynU/4vdh7Fo7RPYKZAiEzU3vN2Dr7
Ixy/H0aKfItnjZGfI5/qTIYHZsnELCtP+mclJIk3GCK/jY6aH9U8S4/Kuu5Sq6baGtM8PdctmjCJ
DQhTc7Pjx5XQkCS4EnY/hp7bDxuOG85LQWV09dmwdPK4GE/h2/dPWZ7JQ5u01cFsjZvZRNHV/udA
aC26wqFQLkXi6nvVbd9l42f9v/ouUxOv2Lb/eI3PoTFOgqeu0Lfy2p/18uyzbqnd5JK4T581n10/
6+SbyZarrrgQ69Y3K3tB+Uv2jV06JB+s9urGXoUTWGTsJrdotwjlVcFSPHhOZz0pVec+16V+Xztz
dqeSSH1uMdTxF6fLz8NYeM9L2LcBcReH74BWsx3tncHyHyoSRW+evSN8uXwjr5QOQrt6cfxNNlqw
yB5DbhfW3BeRWfWxmCPoNpk8YgoIqyYbwDLIsjwt+BOdQLR2Z2uavJcixGEtn0Z03ynpvfZUlOp4
91GKTQJb7nT/UbKdQ7FU6oMseVic6XZuPpaG80XFOG9bjN1yJw/Qg5GQDzHWlsWyMX83CBCVSB67
7rZTrd72c9miidjH9ZKt4T9XaLIU6FkU70uEHy+f9f2IHU9pgL7ESrIMwB+a2w5NnPsO0M29WTk4
EpiOjmx1DbRkPRhERa5FQaIqZDfCqpS63oj2hlgQdl9Lsm+amLov7CQ72H063Pd9YKfKdMEkdAwK
IlvfU0zKNPu76Ls+ULMCQValdm7zQFpNNjQWTyajVd8xHTNIIHc/vQIeG9aX1akIB4wc/jhNLSC4
pHXbZZNGOqrjml1v2aCEx1UyooNLcW9bon5GAakiY1Yi5VOa9XPBAmcvWrsLZGvhTNZVjMUrwei8
2/Rw79w+aZHKJzs7JvHiW86IWlHkFfsKm5fCL/tSPbWI9n0csnL8s/hdWexiU2pKdCYqFOFlzlm4
VPEfRdnwr7p87Ve7JZ7Rcoi2dFueLdZBkIea4piMx1ygFRer4jxESfqgWThpxk3bfG8H+9mbVOM5
6ycTfSkz3OU4D39B9ZywQC2+N0uB9ecwdzf0RYzrRLZzA7etvJuSWG2xgozmbQnK694ex/CotQg9
m60e3uvrgV1TcxsNM2hSwv1bMLAs0tvxJhtlN6bon4Sv05O8hjygJAsIPNqRpgKXFpvLq1iaXWQa
sHfqetz2JNKPk4O5aDKACA9X+Y/USJMbvtXRBjEym0gExc+GeC0WJgaMmjEDvfhnhIK+yFUBuOk0
JUIeZYttWRSO7HqEgzVHXX8Z++/2Wo3iq33s1+AgWYIG96MyOmhqoVzcblQuNRI9lxbk9XaM0CuR
DbJOtloa21wYdvQBDttsPJRLFKhxd14HQtx1zOS7OuePbdMgUwy0C88mBMbzplTeUF7dyA6ozWRB
32TmRY4MS6A6Uc8EoajlY6Gp5Hc/sDZeZ8HrRNv8LrUt/Y6I5LiLCkzmP+vkmUjxeFvDGbsZD9Js
m7EzGjCV4o/JWHmwRK7fvOpZFoyKB4RfAPo7TpXzwxFzj+dijtqriaNy8DmqWcdHRo1V+hw6e9kg
30oI9gFTuyjxpRwUIioALNv4da677G6oEZ0koU/AWSzz3mlaZyu7uSEpArwEmHfX1v/vUYjfNi99
3/qKoQ/3Jn4W97ARhnskeI4emaTLZ32flCSKl8VlO0g32ZDlKnKTUFPlIFnP550PczeuIS7HuCPb
TYR9dO0vqqW+FXll/kq9PdLxzk8lamOgIW796uCAGAwe+DojirtjW+K1CzLLuLPq9vdovtE30MO/
jKj/yeWiK0p26ejjVx5dnaaIr7GFB1gS5rhsr3WfDd0w3eFroa6qgYCBW/cqZX+kpg8cl32kwgqS
JVm/Vsle3hKH+4/Er15WAP5WkY561sMHpXgEJBw/yQP0GSVIEefdySJwUSICYTPvmxSOImz2S6t1
8x2GwcNzT9YdE+p+OcrGBIue3RKjrCNbVSefzgW+ciQtGCqKPn6cwXHJRlkF0wKorTnfyZIVEmMI
20vI9qbEcGgsTlJtYABQGqDLTyxilSr4VCVArY+vTJantU/bwLdfQrP0VcedjgLK/JProhypK7q7
Y8m7PCkqsl0uBnnzWpJVqq6/lk2VX2X/lr/sHpEeZp21hwuM6GGITQL4XMyDTCH0AKSYvoknPbnZ
SOWMxcTTp84fZtVm9WgmV/JSasAbGh8WC4cPxE95bj5MYqgBV+JJOmNwH07K8Abc+i1CQv4+O9k8
bB4cFIXyeSbbmhfO3iS6vnNxjtqZVQ5IoFYA6dvKJiY9eSAde1QckTx4IQ937AnGry6BbrNTMVzE
DwGTa3O6yTPFAm7U1Lq2021+1hRxuY0w4A/npPWJPzFLE4olcsaUPKphtRnb0AzcSieKm61I8oMz
PczeuiLyEIGLeH2/BKp7MnSxbF70JDy7aZqfuP9hh4rsr1Wg7LFWjeiIjOa7N0Tf4jTy9mGieajx
K8S22A4zSyb8i5YXK5nzvb0CHtx2Oqai5rN6duAmN+DtFibNdXxfN4a3i/t7jN5Bnzfac29oX3Eb
cX0VRFhg9iHRTkiWAnOYjToD/MF7aDOM3D1ECco4WLo2xWakV+89T8XIhTyhry/I+YOu6baAnh3l
VCPbFZDpwAKqZ15W8/Q8AVvEt6+79oTj8TRIfmRWqQEYNLptVGnNDm1TjBZNAKZoRm30OgHolLxr
dr9865p+H1rJsV2sO6MW6tlDh95nchq2XiJKH/HkX2H/TZRFsmHv+zOdNL6L9r3E/iX1yi9DAZhE
r/udAetYB63mj6LGS1j5EpXZBptWppWmu4oqNr9BJbPrbGfwzZSeIC/jtD9VlgmBZb7CBmhOQI7Z
nYhE9U3oaDtVwfRaX8ocgJX1VU/0BcA3a0ovwYaXDu9oW23rkgl2Lob22NTZLbFBVmNpx54pa3di
qqByhsM3ZSzL5z781XgZgUTRvihER1knLLcarZENxDU07KacyWNxAlXTb+Ax+SRLkx7Q8p2BSI4/
8zQSN202xmDIn/th0F4M5zSAoNwoYfyswQsJKqS1kCi114inecRI8WYu06lC0fRxyYrbiP70VoMi
s10yfgwSvcMebxRxSqKj13RbB7u+Y1gJA+bLiL9mgqu03TX7xI5rfxj6e6AfgSnmERSyedIqV/FV
9BZB2vVPzlKRsJwrrKXDUpzidDyKHmyuitUAYsWbVOnxQx7hmFVmCfAVXFdYeWT7E+clqqC9p13v
norBwr8vtG+uA8zZMbdx39j7roefvJrsQr3exKVrH5YFHoOJLgvaCaV2YlvubkaIieCDV81IlltN
N4PiUE8pivgnVhGJvm3mBgX3zJ4EOq2cNvDecv+PtkVXqSgre9iD1jxWNYEu0JF0lVfRZPPHBaIS
n2wkIotpwQYWW/bTKEyBmxcqJxOS1afYS/Sd1at3ql43J4DkC3dY4oq7nP1x0CJpt+/1+SeTmA1N
ZvEeWgzGNgorA5/ZLzrZ+i5TygirSGfrxrn747Gc+vfUZQM3Ow3+ivp3JAKfsKzydXJ6x8hANMFJ
h7/qlp8n9pb72rSTk1r3GCGvhvX5Btisdydy/F06dwf6NX4uk2X1nAWILPqfhZMRwkBAA82wut4u
SuLeDSI8Fou75vz9OJyTs2b0L6WF6GFa1++4uiN2Ebb8eIUG5iEcrqodD6TwSVRrbfXUJsPXSJjd
LrcSe5/ZJFTqsd+Fgyg3vN/sXBTT3kv4QooaG1m9sIZrU/FlaXn8XIzk9fWGrUsY77O02C0ElA92
3F6KohI7bNReRtSr4jQsTotLci2PcEa19GzXVeFF1OJpxs5tq2rDfR1qb4nuEKppxVllv7Hpl2HY
wly0ToqO+ESsZeYxj9UxEF3zK9aqyjeRzlPFLx2jHkQe0mnTtLhth9FDVxraIS1OIuqtQDR+5bRP
ah6/NtiWo1I6sfV1i1vi2Hi2GSOC1hHYVOFhO6uxSMjc7K0THoIkmYvtanupccly7dn2Y69EUL6o
3V1FuufWA1kUEY6uJZzm81LUu3BiDQXvBk9hBYUsYvoYvA/Wm1FFMLIIOd3FqncY801HhP5UKfNP
zBZ1TNjerbF4zCxjPKKrAAg/Jl3M5DxtZgs4X4WTyIYwNB4wJX9/Z2Wk50VzTseOZ7A7mTs7tHW/
V6YxQGjhNc/rCewq0uWz6wVpPeT+mEFOjcf0LA9DbKVnsqPnvBDwjqATAuMdntwMggWRJVQ4sZvu
xK/UsF6tcf5L6B05sMS8AMY+17AQEWtFXtJGAdsIBT7hmAo6Zf7sJr11QwcpxC4hF4c6aov7YgaH
h6LIQwzx2+yLfFuwqAt0iFkBklHYdmkjWNoC3zKtLbaNvkrUVG52EIUbXdKYLFs7GskZS2rrGLJS
Q8sj007paMDQTMrlXKXZeCindMbXxDb2GBzO1yEpIhaz0FqBxzS7YRx1INWttq1TVISKLkq2kcDU
GVqPGdskU+feevRqlsRlY5SHBFUI1Bdyb9NlKnlzE0g8prHWs21442bEa+6lbQ+DgmNuWabuS0fS
fiMcq38VaaL4qCrGX4x5sPwURP2XpWHnpDVD9aY05ES9rJuOtWVaAZTX1u94XL5NFkyfBF7LG7Ti
DnAy2Adwquhp9mhTM4H1fgdV622y+x7NhFh9qxKrR4sBAGdkFeCbq2V8I57Ohi1rhjfNC9EGAiX1
5lktscXFFW9RxSNiCvPmDQrZ5GuDKe4jxTglMyskbAo9AhJOGMhiGi/6rVRgEU3J29Jlq9ANliTR
HHW7xpyYZE3zlNjsicPIHG5dl4zgihT1PLliB+CMvTITUFB7BVTL3LGurLWJKHn3yiKU5y7jKxvN
zWDzLuswzTZ9NuECjTk7svHGGgXtAWnGmJGbUcs/ZDK1jQ1kfKeqSrvD1eqbO+SkmFuEdRsVcWZ1
mXdDGnUIktfYrBMiRcrHyO8aa3T8Oc6MbUYI2DcwFtCrzHtAM2fcLfVtyJr50LdpeFv4LKjtXMAs
vuRJGN8TSEWAi00Eyw1FvdOiXnDbL/c2Jr2nqhKIo6iIig/xuqgO2cmqQ9pvIDN0O8O1NlGPl4Cp
GtmdPfbV0Vs096QlixGM9fK16qtdJ6pl37QjK4raewUcHPRiTCG+cP+HC4jfucGSuKlssCHuCGkE
tDYq02GWRH6YE2jF1XLmkQ8ZK02hDGH/27B+zu/RLbnp66M7yglc2UUvVpHfQKmFxcQdQ3wgILAp
+9Da9F7h+GpRkYhkeujwfXkca4+gulXs2t6o/bEiqFF5kRtk+Kr7LZnlbZvUdoDJ23BC29C+pjHy
D3W2gFtoCZdpJg/UkiU0sqHppTQaQLrGZVY6aztYuJbA7WjwGXIs3tmdMkzNQZuzW6y04bnjVvWd
qP7LdJZ+Y5FlPAyqcUmSlBDy7Ghb3EmrfRXF+cZMX1pba+6jedJ9ImpfeXqTYR7j+YR85TAPGN20
kXKH9EB/m+xJ8UvS9VdkKxBFxXWz91TvlHTw+SrCPFkn7ol2A27oAf5UwjMPpVWHe0fT0GFAGAN/
8KuratkNeuOOv8R061qyjRmoxFMUuuWmKNxrrrIKjJTcH1wVzb823Br2vBqnK6fOq17i2HYuZaf8
FBM/1GRpxtWsm3LbztmP1gC/I3BdCLL+vupFesmHcfKVdEa+yBvvOuZ9B+o5Yol2cSpUM9zO+DAG
8QBTug/DUznWBapdyk9zMsczuv3GfqqTTdJP1qaN+Z/0NTJ5yG5BATUIjM5TdXTnYYSkUzUXFOlu
qmBLZQAVMZCI0pUULT/Yhdu4sM9i8qYTHoTC18TQ7iHZbpMJDVC3iZdDYeUt0Mr6GVP2BwXhzI3b
k3Z02vZdi3N9YwjN5A7Lufk8FKf7CZYcKrtu1NzsNSbaI5W0HVf8EtT5GbGZYVN7SXyCo6SSvVq+
tq0BVo5lQcBNgT3HzFN5maY4sHvvPQ9L0++cgVhHtxunXJyn1kbTtZtuEyDDkgfsLnejVweZ5O3k
6fUmRRBzmfAfH+KBLwg3zp2NveQWg+rXqpimoCFkts0FiPI8AU1YKdFtKfT6Uk7Jsm1DpqjCRhXL
Cb18p6SDs+mKFHW8MNkTg8tP2VIebVW3z6zxMae1uoOJlJ2hacq+5kbyw/k+B8AxFmn80LKfjSwS
zRhOMOfDK+malh2rijiko7Ozq41o2he1rQUpABs/djeOld5hdGuxvGkRDgUhGVhO9pB48RmrFoEL
eYc0mlmoO0xArcPiqB6M3wbLFCxnfX3Iih3SU9ult6tdQubZjxS+uXBWt63jCh+6cr7DEoInSRhH
2y7t3rVVX7Dp2/FJKwgLoS8KlRI7edXzwk1n2MSewnQKcl088VO5q8zfN8KfOZYIdRDNRuDkYGQi
gnKg9R2BLbpIg0nH/NFAuuw1IT4Dz3WjgA0E1N6JzcCSYtdYKJo2KEGADq+6xyaHwmWQCPTI+YsJ
BH0+mbOvspI2ey1fnz/fkVkYz3GaPyhhs2wGVQuvcWu82yZ5+GWoT2mfxUdU4k3fVIBzVWQzaufs
sMuEenoeDDXQFsLhTaOpPPdCqHMhOKWsPXXomKIYlvtA9xs/tC11r6JbdxoaS3wcrAUUhFkVQ4CG
wEPoZcsOjua0wYi3YCGrsFPHHx0ggNcctXTsT9MYDyd59nmIbLM/4XhJxKbnzpwcwu3g2/dzmbt7
ftz6ZORqfbKJd+26BSfaKVtOccPEkBZs2jx4SRt5NbcjGdDn074hwWi63pnohesT6r/FmidOWVO+
CrcggFKaozgsCS5HTNRfdTefT4iNzKfR6MvtgFuNX9lagYiwVfp8CeZxUPKB8MJ+mpfyxCxSsgma
wq3VV692Aiqgw3uS6xNqaS30m81qoyQVNjSzG57kgeUr69Aku1mE3XehoorT0mOsk4/WXvA4PAlU
/dBaYFnqN6J6xqTwr7Yr+4/vSp7JrylZLI2VSri4PoHHeB8idMeOln2GPHPX4sSOg987EHU58aY5
2FM4nuzoBVJTzYNuq/WVwe6CrKznpEjbRKW2adUmO3bdQsJ9CXATf9AUL92WEx+M5Jul1asSBCv4
tg3DDQ+p9Q00CMq1t0zhcRGntGdziLKVGiLFnTeHsW1WNdvQ9ZG1GTt4iQqLNWCwk3GS7wAxD/LC
zvJC2q4+MTGsqjrrKVL2Ndvf0MC7ERAlUiHQv5+r0mNrNZrEa1pXOwF00E8xHPNN7cBja767S/6d
uIvLNxtO/HN1y2V3TLnUBx9vvBjRHH6rWp+qk1gPsigPJmIe/M3/u+awxun2szfmf+1uxnLZBQmt
1eOmGex3Nic9Ao25bm9txURgpMwOeLN6JHXoENXdaUHF0MfF1heeAJ8ZOw2QOw4DiL/d/CMO0YtC
4FBTuguWXskxV4rEt+/6GlX6PhkeyrC+ZDwHTmVhYCJdF9/mAjsHBa0xH2FG5bTod23h4SqyKO7W
yQSKfnZMOiFKl0fk/0qe3UuBE2r04JAVC4unxBlehOoa+2ENE6iWVZymyPMnIfTzrC0BFH5vdJ56
wT3sDS54yaJ69iQN0iGEGEGkHMajUtkZtw76qfGcIErjKC2rJuKMHuINzZCf0OxWD1jJsKyCjHXm
qzmiBaNY/kLW2VcmQFquofuZF5lPWCaWdZ2dvGr5wY/tbGZAq0dzRK3K1dMuSEiR6WPn3cZ4MfYE
lWtYY5uULURgiba6U4v/4uu8liTFtbZ9RUTgzWn6zPKue2ZOiHaD956r/x4Wszcd9c/+TxRICCoL
I6S1XgOpsWcZtQ9TdLW7NCierJiMc1HgF9jlZ4j2MxqagND6IvJ3xhhqe7UhdTwnf4D6r+/8HCVZ
H22NQ6PM1X2CcIahodhXMsyenLF2r2kLd8NTWCnP1tz+GJPw7MztuQcs8+Y4YXHmFcgvPnH0L0WO
fXweK9+6RTTTdLUexGiYPioq657G649lGoXfArx0iSTtC2c0/+zRCrX9yPmVhcTT+C7ouWI/pT7T
lzyIq12tTpfKbOzvROZdYgGMUY7adheCJa+kBuG4dBVEK6IlhyJokquukNN0MnO+dL43n2dSBwdQ
msZhVtrmyPTxUJRDfFarJd6BAGiTE2ltw85+BOiPMGbYv+Lq8GLERfSnj08zTHCSCfpbUqrFQl5B
ENOw59dmUP9sG+2PfGirO7+HMEm2nzxMkUF5jj10gIb8ECQwf8M4ySC3JhOD1LGdsvSuykpUMpfo
3QTUdzDq6uL1tfKhTvEx9AxCqjD2Dn6XHtFhDT5ACn4PW3d+MGtsQw0Vu8OpR67X7TKQjVYRndJ6
dP+siV/Xngu2vvGnOwKfAarIyCn1ZJAvxkSEOmdB1XiDsXcSR3tiBWBc6zJqzg3cs7fIbGG9kwn/
VasX0/Lin/XEA0OIxXjxirREMSUzLx6WPy8GDuf7VgnzH2n5C1mBiBxpVO7m2vbeQBvjwxc5EIar
OWdCncxPhBh+Tnp7naewfRua1n3pELaIcvDMU89nIY1qhiPJf6f82JvkvBNyaeluq6+7pac0Sl0K
6b4dvbX96ylktz37Ms77eqZccadwYH9EfFXWzWLQmEQvddmS700fqXSS+m+b2/6tu7RJ8alNziNt
k9bmB0Mtxx1ruzTdAQku+agum6rDFIZw6n9ajd5kQrDsTxUgu0d92S/19dC1DCfSgIqlnIIkrG5S
lMtndjCxldxJ3Wym/9SV0GMW2eOpPunBq6WpvA5uZuwBEQWv0lZmNqN7bA5naZNChZuuRoN/vzZl
dvIcMIxtB7WD511NHZjPdlDezDX5HRb8v7XFCkq7Wq9etzZWnNhq2cZTYabaMXLL4GyVAZrWSmU9
qqWpPvoYlfLpG9tvtat9yQAiv+mqMt5mP8yOdh7aL8U0s3wKph0K48WfEYiLc2yUyYXECKxl2IkD
UnOa7vWHvk6Jpfj5g130zT26z2eXb+xdbY9MkeYkvcIcOycs+e/y2mnOiLt85HXqLN4e6lFh2cWw
EtgPQzvGzPDVh2Rsb4ihZHfewNyzYnFzAUU1o6yHVOakZOjHFfO30DGCPRfaeyOg/5C3tfonemv5
IRzs/KjOGkqsYccSsyv3dpGMWKFW+dmsCzI9KoJMmg5Rjqn3Iel79aNyBgCjbbKwKYgkpZkFHt4M
jD/i8qfRdA0rZQCNXWB9mQezPGRw517TCJGCciy+E8vHQmhpqgO9e/RQ65eaFBCFg1MD9fsg/aWt
7fQPz+rre6n1UTGTYRof2nbywKm14aHIkuE1D/0cGmw0HBWcJV6lLSqY7AKOepSa11XVXVRlv5Ch
+afDPFoOchg9GJTlHFJk+t/RYIUvchqvnKOrikHtbuvQd+Uyva/Tq7RVvLf3reI/evi+FhMuEbB3
n7U5wyobRcWT4wZLeIJhW9rQJ37JcjKo0mQV/Yy2cPFDxnVpioZ52qulpp+lGk9N8Ypq7T9nyJOT
ogNUEsyrgFyBgz7HZexc4obxFcmW/4Bu1y4Npjem5n/d2j/3I8SPh4Jq6Cc539ax16K3kWwcKxu8
1VBwKh6QDDSvxrjo51T4hEqbFH2hFg/tUgSxglGrPs2nTzu2zloyO0i2qs9bk2zh+148bG1unP1S
vZrZTx15O7dukKDVSRmHY/TP1tZmKy0ggtq7SQ+FDNPaLQ+q9KLogGFa3Uc6vzT9Rb2l/QgIBB19
5gwnqWoh4uesSeBdO1aDtaC/gHyWWOHSORrC7BKHyAhLdQi78jpG4EyQamLtFdofhpeCb8OOd62a
JNUvegNyvx06+2PM6+GCfV91kM7oxyeXti6nQ2DCle9b27n5NZMSOyE6pypaiEhaar87fc4SzAu/
SM3KNFSuyBNILXJ9+x2vNVSS2uxFmoouYDaRlfO9VEFMmftktP6s0Hk46COCu1aEKZHSRcrR8jz3
XWNqdFFzJnVSLZB6QX+NSY50NhgunmEw3MlOH0TH+1edx7rfD5PBe1WWz+py0qRlutt6Xn4vHSsE
Xff+1Hm8WHa6k7aBL88xRE//5LG+96Kyh0TDJ26UD5t8m1zd8Ql3Lsurtocusjdsfb44aXPCHycF
+xlE5xy1kPdgeCnLOjt5SpWc0mHRvRzsN4IEFslfrTsWoLI+lKQnOpWqX3Fy4es+5dmHpY0T83xG
Oc+xU+bihnM3R9CdnaXaKzhxdJ7/Bdnd9AOIMH4lnXmWWlUO9btjXBkdo6M9V2cHVBBCxboHfSvR
LmPuhx/NSCQrrUhJQaPRLxqSuvuQnMAS5XP2PUiXY5Sa3Ykw1hIbc5nOoxnYGTnaq1lw8fSDvbBQ
bbWvX6TQ04thKk9GXn/tdCVCmb+anvjRyHAUI/HqlLWLYkCLjEke7wO7hGqooyGIalbxrc37Z9+v
1Pc4QGkSxM2uNj3/LSOulVTM1VWl4vpMGuiipZCtcJlj2IX5EORBujZpox/dFKN/jZv0R2m7xqUx
DKjiFvpwE1Pcu6zK/mDu3fxwzfCxHzPtV41+Q+I1Foulp2aad0zIc3LYbQtcwsJVT0d9Kljw10i3
7gJXsz7MuLlGAHl/aBnCcMpz6lloNtnFXa2p+anQiNPmSpwfAbCUJL2jr0z6MKFBmHYftl6482F2
PZsIyBMIsKMfdfhNDWb77DXags7PXRTmiRHmOO5hWOsStFVBxuJbgP3jkL8PXbywC9PwJlU8IB9I
vWj3MO/tZ7+byEN1QwVXwxifo9pc+GVxcwIVHF+aCo0QS8kvRp/k+zi16wtBv/poLrRyVubGK1N/
/vxMDpIExQEQ1DFWSPST1MIiXG8jgjf2ztRfBqV9DWZGIIOh9hT4eoESbg7qC4+FD91pmyf0/l8s
Vmsf/exqL22jn2Qf0qfeXYed7m60f3YMzh9m6HhvWFjtbFu3PnrLmN5mVP1l34gQHLFmdS81Fb3F
16oncr8ch5vm/Jrr+VFq6MCXr42XnEK/tHC3q5QX4vtn2dd5lvri4GS41kqzemmH+WqqiYqshX5J
qnR+zJaiVQccOludcA21smv6U+8qNlpGuv046prDmnfKdkR00AyQRixn7MfY4hszTdldpmNXoQ4a
e/2pnY9mhAHqWpddUpDANJuif5TKeqqsahBxbwrCqNkQXoYeWWwG4wKfAasOIQyhHCbVYvkDJAFs
jl5gz2QtgBNRHVud3rOrzlc0w9/XquzR6rK/RVbymKX9H2YRF9eMiNdj31f/FChgOscysav9px2D
6o0POj9l69sajmbsmlGrdgDIkRZZzhK1BINGPUYwAOPIJyNxx1PYQ6bUUjV44k2CJGD383QfAa+S
NunnTmXwJFW3Mp9h3BFlWI7f2ueqQb6othV0GYOaqZyvHcLJD2GcUuRxmwMwhmI5pCVJ5KUtMhk9
EQIKgHPY7Xtm5R+lX4WPUvO8yV+glTmLXXYObayclcGOWUjn3btq5/qDXTpfQYy0gF7ogXUEIE8T
1xgqYU2OKauT+V6qWguUAzJeihUOe8spj6/+4IEcXqrIeGZP8xCtf1iabGvaR3Ua4KRDBysbCLEO
aKJINRpwg7LNJRAtf8u2yhtcDBtLGjqnumM911BwpSa/rw30S2pn9bP89mzBeY1WrOBoQ/9qARZN
OnYnUi1DdebRzBeDm+W32RkySDFCUEtNzhb5/XNaEuIlsUxqzdJyda9UTX2zSRYQSJ4qxmoTCWzV
JjMU2Fr64YyM0XEQON8AEN/VbIUwTJ4xcpr/Jm7xZSIS+meJhvWepHz4lqPrtsNStdj1rFceQXCk
l7Kw/VtrzCHWdEp0IQ+ZXwpEPJ/0LP6SIs/2Eytf/PXC8Yvjlj/zrLB3hZmMN62M7Cc3Bn1D7Cf6
eSUR3xDBZ2GgBW78mI55DBInCO5IkZ7jcX6359zYIccJfKNM7Yd27op5l1Uajzdvap9mT1Io2BA8
EQ01AFR9c1B43PcJDHR3qMinBVUP4AroORw6FY3NDhaL1453gOXna91U38smVTA1zqZ3q6t47MZn
za/1L/Yc/shnFw/E5KGfSv8U2uGvqsuSpwgngaOWOsoJmr76pbRijUlre9Jc3f4I7TMpsfSrMc/D
yVCi+Ogq6V2geD+Yrqs37Dt+mVHxvRtDk/RO5Vw0EKNk2dxjXCI0NtZxigIT5AcvNJK/BpJEWDm4
QJEqkpUOL3ZSjd5BD0kvVQABXoviTEQ+JuWH50Wbx29pizoxWQLtazUH3sXyyHwCfE+PVYg8pukA
VhrAwjdN799bf7mwvh+HXHs1kDuHiF4hq5GjWF8QEbOQuyTwMhLvVZmb147xNI5/6S2TpJeitd3L
lHXIH44AlOs9cUbloink1eA0VSe48zryIL5x+wHUQ31MiYAd0FeyD7md7wzUKq98HpHYtIM/q8yt
32adjzZN+pND4h5wtxMSMaVQzDG8H734x5Qr0cM4oJ07z+XfMzSYstW9v4IuaPYWbgovJG815Oat
8BZYOVH5qHQPQa4aX0B+fsfiuvzbRAWTXNCvqOuwB3dCgvVFiTjE0HY7FZE6fHOD4VUttOi5AqUi
NSkqC9cZiPMEx5YeUvilDtJl9BbnkOEVGRUN2F98ARtxjO2BCY9mqm8TqdWjp5PrlqqFkOJjFnsP
UutBF74NBmTs0e7vpcmAfXB2Irs6NG6ivXm90YLyBEC01KQJEz4E39o0uckBy9fnavBlZu4SXQrN
X9Q+y+5t8oG0mlH5IrUi04Jj6vr5SaojKxvy1S1eY3T1dK17i5QUhIDTT2ubPnnatfdyGyQvXaRg
UnLi1cie5YDAVaZjUmGHJjuZVeOyopN9WM6mLMU4EPhTIA1cpQeh7uHmF6hAbafEBeqG+Gqy/ma8
6Yp95E1vU0y4Y7I0/a3xHbTl6vCWZiFfuqKN/7ZbG11p5k6vTmi/psPP0puNd2Ka+8mwxle+E8Z7
OZY/wgShCdlHiFbdI07pXUCMmu+21oLn6r3hKH1zQw9uFY6ae9k7qGR61Cayzr75zPe+BAxTT9nN
C5lBQEWLXqVAHKU4VolfHJP/tulTlO2CykO829aj1ykYQXn5Htrf5jkNI+PNLTrjLZkVBn0wLVep
xorXXbUZeIh00QbbeOMDNjlZtPbPG9LIIyqtF3s5vArqE3B3H0F0uG2V0jmvUiRxw2jXDOPVCWLn
tUUb/XGMFWjmGKuBggxgR2czcZ7lCCKC4Qtacqxp/Dbfg/ptjlyg8Qiw+Z/z1d3fRab4R5j9AKP0
SXmFS6efFK3p1qq0tWZ9qDW+Z1JTg6Y4zxUAu7Wq+xw1Z2cf4MaTNOGFRTqvi9U9vvbBm7RNs3/T
cl4MqdWt0l9aqy7owR+VorenpxJwyMPaBAvyOjD/3xlOHj07Lq95i3aWPenmjtwumWJjCF6l8NTw
rBbG/Ci10cc+J6rdc6GnUbKfmyUKXFfOTvYWEV/51NIJnTVJfNraDC/55akqH72+bF60CG7ZL6c7
WWOjvkrBc4SCR0+2emvzzeGjxjHiHkUf9bUP/Pi+1uw/tg4J6xSUN5rmvLW5B8L+43rSph8QrEBG
aG+N9nSPkdZzi/HKI9/ADEfz7NZDgrhJzcZeCuumZYeXhq9aa7bX39rkMKspvtetHxy0ssoA+eTO
ixRuTZTQgRAAQ522UlUA6ZKLqYdDAkf1rY798s1PSsJrXhydpS2LcmKVMRDzMC/K/VT5eDFHmX+V
zqbh/hUUqBQbJvCfUrXbY8owi/NeVL/Vc/naEih8QO8VJ64EkVszXIxEoIPi9TDcOZ3ZcwHYGQKf
OpBIBSml2fWbOtXxUxO7V9kpTZjgaATvG++qTUP5OJnjnV2H2K7Mg/HRmEN588a6AxU0BdlDHZTH
vDwq6lAemsapDxrGKQCPcAAyF6+XfjFuiXs/uc9M9WjZ1dfG8Av48P29X/YPVh+g2B6Sk4KX8N3v
4pMVIniQWKx0CmYAXqlVlzHCbtnNQbDVV7UPYE4oIZhutdcPLXOQfcPsI/f+amI9282ghPc4vUIk
9fmaS7YPfAzsehMMuqoMNxATH1rtROeADwIBbhVIOiDlvtfv1BmtOSyoDJILsJNc5ZyO+hfWXQw2
oBcOpaE+Zl16nRRHua+6EnpsP7jXrIcAZxgfcTPELP9c1smgPbM+dN/mzNJQbVduxDtagolGscvy
qYUztVNHo0OThmg9dKLm4JV9smtnvpEshh/U/kULG+95EeGbIDHYU2XCewyMe7PB71QZkAsuoi9o
ur6TETpErVaeCrt17/oMFzACAWxuxTSgAG8b1R2iZV9BWIxXX237U+mE/g6khv/Y5z85TXhDbsXY
ofs87B2MmU5ToWj3GXPVzBrVFyPlzEOVzdi0qW/YsOjHTJmPRaLDycOnptGG+lZ3fn1UTXc4NA7m
l6lbzwe11b8GI/4BIKa6Y4Bjb6XO5YsF/OOl0s0PJY6qS4Za4z0yieBK+KYc08Zp78uiIEqiD/C3
Zn8fVFN/D5Dg0tUIMrZ1ss/r8uxlo3fNjanCnxtAlN2bIRa5cCPqvrtY1YIIDDrtaA64mAMQ/o5U
0zdGuexikiXfc7X6PXC4bo86GxE8nhu7UYDrJW17p1GikwBcCy0JVuydwdfesGHbqN+rRJ/g1Zn1
3QDQ4KosAQ+jeZEZtbZMq5mi8Bh15EHwpqzQYkUyIhpa9UPPvvW28pim8HwRR9mn8Qvo5b9n16hu
5N9UvoRJjeaaepuKSns1YXiYPPake+16SMDfONXeyMPovsur4BaMzDAyjfd3Cos99M4Sub1heXpL
rPKYeqBJ4UQfE/4ARyMhhmpXdX0O7em7u9jHjy7u4oQC25BQ6Ap2aCC41b3tXIM+xBEigEyjocup
FfUSKfkKESDfD3H0s8nKG2Fk88K3vE9ArCBvVZ+4oH/XKRYxI2F4sg+YcrSV9UxgRN/FoMsOfty8
4bcGx8xtDF5io7iGNeNgrJh4/vXNvuyICdT5M5qm6n0fRdp9uxSOOVmk6qF25LtQD/yj2YHUCzWd
FYridIy9VnMMksTdA8o6RUXwUyHzgBJDhKIQoYwfvTWUX1pkzfloX7rcx/fEhdOkB+RA1BF6qsf0
+CFoAPLML6xI2j15z6o0H+sxzXYqMcg0VkP+vGMtEOrDBLn4afQIsNd6N5EVDl4RVuHz2VYglHyU
okuUpe5HkJdYSYPNIhgLYFyFw2O2BK/nNDjZ3qI+W/U/A9fPECgzgDe6egqIwcwBHvrncHbQ24cw
v+s0qEztrwHSYATs99h4wPlq2yHq7Ozw+VL3CE0XR7XoQCh3CgYsmqogH4leTBD4JBZK922qptcx
tJt7Qo3Zfu4mRNGy9gn28iuR5mZnoSd/9SZc/CLdt66LFazi995NSXz3Zi04HdxqvzWud19GDLNm
ozCMpVV1mVFYarXwrwEg6rnqur/wPjDgBNvBUSmT6WHAq+jeIXhcLATiINXfUse9A/8wMcsefa7g
8NfIqp3oRgB8KcY5zugwqyogUWRxRaCiDUyybqV1qdyq2FkJ1nNA1wtAcZ4F6IaPwQky883JSUrp
BZpbSMe+lVbnEuUptEMSx+dyas1zX1feH6n3DpepU1v/x2zXBzjvfEu9BSKj/IiMfp9bWXDTx2Dc
65XaHFipe5ce4NnZAgcK7oSUlOKzeOsg3DtYAna+ah6YAT54GPw+pwMaRQ41xGSSY2sG73mm2Hdb
UQ2Fs1ZtZv5Xu4YiVs/Wo+Uzd/QGCxyjmwH0rDzv5Ae+tw891Nc0hr49S+adrga8ir5p3M11TNqU
2cfPNNePOW66N3VGvgmhqBfsS39Zi0MUVJ17dIvlYWR1xod4KRbxHDMfsRM26/Zl6NvpsY2XkZua
VwbtSx0x1a3q9FwGjhruU4fbCCbsqrSsP7o+ZeZhRV+SVEfn0CyeLWO0T2Mesf5eCt99mL0OHlqr
xceme0mdJrmFLA9uqe9EB6OAAAAbO7qzbPNFDwzYG97IE4WF+wDiivhefByU+mXWfYJrxGB4/hE4
07KLYMDsJSMNVRhYomktXlcgMP9bKB35IszLL4WHXYYRIqnllyA1xsxrCbPg1+Age74kApQZi23/
plQYbsGR6I6JB8c66EFjTcEwseL0OZbQyD2C0lce1OKuMadnNZxHqB2+fRhRpdlPSxWZgmnfm9ws
M3UBmjlhCq+kQ3py1kAXeWZxByLjMkwwUoArPXZm96K0+D/h8Jwc9K7CAVAwc+FC4LfAnx2dYcrh
FMzu45hqGlPBLnvySM3d4qb6MgM3+sBrA7Rh8S3E3P1DzfGC8dqfbuHzcEuUwFlCBfWss9JJeaAc
z9UepJj4hAGw8pSDL73RAA+YVEqpAPb0QQpMdW7e5DTFrL1HdZBfs7hkyB4751BbMfAQUgqA4Ip5
X6CYFjkF7sSKvccMz3wYNCi9NUABpQNYlTT8PSRH/IeYAOslmcMvIVJwiI+epsAvD46D0eSCnDsA
0D4kGncX/d9UQX2r/pt1TXvXDtm5Hms+k6ACEyfxzyresoQdoQrWVyf8s8hL4ysS8ihyjq96EliX
dFBeZ4IAC71VPVfmYjwQ/6V2xiX2xpBs/cGLZw+zeesxJpW2T3XkS1s1R/jPADFu37mmPt1rafw+
qqxSwypARjGEMryYNFU+ujZJw98DCvRlVYAIsro72SS8wXKV9iockU5/d4OjvQHbdZHGViYWAibj
tLbg6vO0bw5FanvPsACcJ3V6n0HwPRuAEew8wO82Tr6WTAyQr4yAVpYkU6U6p3rGnK/MAGgqyjnp
3JD5k5ECf7EOedAZe+zF+wvsiOK9M+vmMsIW2UtVx9savHFt7cJGaTDXrfh/2s4+6GXwc7KV6VzE
6XyH8MdzPwP2NjHVfgqQcnkKGq0mM4wUptM76dGq7epcQgM3AtgZSoLEXMbPW5ga7oBUsBOSZCyC
nTOP2ZFV9JNBnINR/JBlT10IWAxPq3dMy9prtmBmygVXF4KwuJrOU7TgRmtjUq8AI8IFSSrFpEdf
FMXwj/F/m6RdumfLa1ffyoDr6rXQ6XZZkVIK0LPRQU5rdRUc/NOkGkwMw/e4ASngv41NkJ4C6Lx2
a8AtGsY3hMpRN8TzbtXVEIyQ4IYykwWDGzsoeS/aG7Kj81NIkuP3yW2CG7gsaz4yWeWXyKa80VYF
l+wim8lMBAkWFv/eUBegfd1WR0GoVM7TAilkLgtwqAduHTR4Pfi7RNGWOAKtAVisI1mVPx0lPyR4
vL5MP81+AMW8XLhmOaNsbfhEW0vU+ShQRWkc52zKLtITS02uDLKIeLPLvnY5iWzh5j7tbCdLD/Ir
E7SmScAifLa4+p2DRj2Lwojj7SG5D1cwnD+65f6NZuRcctSoJQcsRSLXXzZjlsiktDC+k2qWVeew
VHT8Z5bflIP7DHDYuMiflJ/hBU9hVA2Ik/TV0SvLn3JcOgZwzJfbuN5haRS8FK73MatLSKNb21jq
3RmpFTyZAH2s2F95GqDdkqEep3Q8qnr9TfDAUgzAqLsafh3xVCRHsmqwMSOqnJQx3m2OkvRecV6h
GvzVw1w8ek3IHbWRED21SfMm995O3KeBuM9prg2GdQsX8SvhuCVTVtxSh+Vfi7MwoMn/3DSwwzoQ
6iY4yO2SuyFbpeaS1pVNeQqsUPfJK2M/UvT5DV9HD/SZbC4FRASeDeVcaayi0BdMZoAIwJxTVjTz
8bdNOdrBkQIksmvkt3VzTnvQUHZ0kb83Ng0x6uYQt8nXedRvcuXWqwS1dFdY6XSQay1XJWkL1v+t
hvjKggGQeyJHyJa0rY+D1KUwUhxDmi4Eoono49C9yo1fH025NNvTIHtqIp+7Cgz7QS6F/Ei9r7k+
bVDoeyLozHKt6nu72IYgd7leXzN3+hnglXHKmA3w1L1pVd7CtA1P+QzRudWnV30ZOuSzncW2c56D
GSQwrns7FTonSrgNekJWkhf/zx/+7TfIJrZXkN31UF97rncPNZkcpImhH2QIkO97h9z4xQaQNb6m
cHnXi7vCKX57a34DVXy+ggZpvCKCNTk32Hfn2nyM3fAvpcvU43aFGQRvuuNC6d4GF7V/zjCxPMlv
6f3qKbVn9YRGYz/vmyy8bwddAeaxjEPLay1Hytb/bPO6ckY4IEwO8iT0cXpiCsPSZXkQ9BFpJxOO
9fb4LB3saqaDqe8HJNgu8gSPnTVcptxiWVIdc2fA+MhdwJX/8+/aRXr1Q7DCXm4AV1gAKduzN8cP
rr4AGI3Crhd5G4a3ZViWJ0mqW1tB9GcZkSx9do6+Uw1gVtJnJ1AYI6W/FNvb+tsjum7K/rnyhovX
mHt5EtZDsBU4K1/ahgSBjIUs2JszCt3X7Q3fnmVpk2qwPIVq358aQHrn0IlOss+Uh116bMd/fgSl
LndNttZjpL5uftov1U9t62NbVni9r0MPtnIk+FPzGsCV26XAY4oUkFtvg3BePhy6B9E00FmoTvoJ
Hwry9MwL5I4Pto4xqPOUz+2Lw9yA9eG9TsRiVotdC3UiB5Qy1N2dtWBV57F8yQe3O5nmzFSi0dWD
GhTEbnoEZnYkeE/CLJjyxS7SnIf6EETlk5NVv914+avyHKyv01aXxu0x2Z4V6VIMaXvpsR+Uh1GK
ehmuZUtPoC+ZMZwnufpykgI84wRmhceu96HV7+UtgdVOq2z+1jq4xh+5hYiSrFsmXIOPkOr+tIVL
EXLBulhJr8TBoYbEC75hTPSPqAfujozJUa6xFHLb42V6glAua+Qp/Z5P+s2LjeykzuNdYpYIlHnd
RQYZjVG7hbNbop57CItg/QIY7U9I+dlVTih3XrYY6duFDWNHw8958J4xi3NXzLKf2G8+nmenXJ6I
bTBQNdW5ctz2+/R21A79BPF+u4pl5jCSJstnJnMz6+Bb0IWEVAIv4A9wyQYzcQ/5UelCbg3KiYEu
yqhZx1XHTCZb4HWr8+Q61wlgDvncM/RINIoje5/hGLbOrtZVVKQFBTk3XVsHYbjUj7WRGCc5v/wu
347Ga6s/zUbenlTTeJG7ut1a2cq77kdsTNFuLAqU/qGQ/7NA2wYORb79Ul8ndixPSxxpWD6A8T9q
mZ3Dzm/z4QFBdvMCNK26CWtniLrqxrPwdxlm2Xp/5U5sY8x2Y/hA/0qhZ5qTVx8sCNLIYmD5HasF
L4HLCH5AIfBYcsnkzshjHajEHi3gwX6Bb8h/B3PpsI3o251cH+hlvN8uwrZXtqTL//9UzNVG2EsP
8j7JTEF+jFTXufhWl621cY6w/WBCizCDTHSVzr6oeCxKF/mz65RLNnHY5FVbN8lr/wOrXz+U8jt/
m2Wsx5a5uwcWcE9CEHsMPvQyfyU5QuhaXpO5QA5mH0zmX2itEE8O++RSNGGoHqX7uukvX9AIMAje
4es8Tp5UmdFtxdY2zRkpBw2lSA2Y2DIJk39nK1aUpNR/m8uuv76cR5g4D2OBrlvPdgM8/WSTpZr3
6PUWJKG+u/JDzPqmu7p6lYstkzrZ2q791kYiCM3rAALI1ln++lbdjpWt7TZuO7bzfTo2yj86hDoY
wxgzZeBEwg1skdTlzeOKJyzjl/3rj59LrdhFyqD+No2UW7g+efO3AKL9VR7XSFcdQNPLPQi7DskN
eVL+fVOOXocqQDnNxS3Tw2cqSABTZFvCfeKECMFD9m47tjWg7JBi6yfVwf8xaHV+XX/98iSvZI/t
nVnnM+vDLK2ennfkT/773snW2ks2P9floPWsv/X6/Ac+H6VoJDZa+12bkZqVcWWbPcix/9a2dZG9
6zxbNrdC7sdWlS057n+e9bfljPSWjp/+1L+1fTrrp78ULAM+RnN1F8LoW15xPJzJVVTzulaVF14K
QimQM6ERsXhfwmxbsbXNGZ6g0O/oU7UGm2snGW7l5FvX3/bIpm8GIIRIwa9PtLws2xv/6aXaXqDt
RZO27TA54n+2fTrs306/vq5zvpD7ixi033hwcWhjWrvMheXDtRXrSnar/xar+Lfun9rW9cRy2vUv
yHk+9Vn/wpB495oy/K12XriXoUHWoLK1faNlDNmqsrVNyLbOn9o+VaWf3yMY0P/QaiQRksKGyMfL
Se6d6a08wuumtEp9JpTNsjqrspPuFW/b8A6YCtr4VlfmhUYudRn5mQsFRJSszHLX0JEfWO28l+GB
6D+SrA3KwP/Q1dZBw1aJIcjoUpQzJEzE3w5yJ6XYhlupyqPgyKJ/67M9Blvbp0doO80YNCkhCxem
16DO5qFz9HTey/o3AWBAuCgZ34N2iE7rGy8XZSvWYXWry+X6n1XZsb26Ug0IpPwzfEv90xmkbc4S
sBNawmu0DfbrxHrdL/dnO7LBq4TFW3a1CIwYS4Tkt5Xj1k2OlUImBltVtj71k0F0a/vtH5c9nw4Z
vEo5zsYDqMDnGioFrgHSg0i5oYHkWD5cJY547ZsMXX6WZNlFrkyZ9Hl2mVVn12SOdZE7vN3R9d3/
LZj521Rh6ypbcvOjoieit3Zag1y5g+iJEUfIpOhoZQ+zV5KOQc1Fmx7lFV3jlPIEjLMeN3/Ii/xP
VKtWgyPW2aROGpKDeZ5dEySCYYlDWpOibshW7ra6bwUK+mehtSsX3WFntjAgY0DeIh+WrgVnU/fv
hLNtkQCIVLRr5KrKfakzqEx6VbyXMTwT4ZPryw2eW0R32jWe+enyy0X97RatS9f1qsuaRTbX1zwi
OTl75nSUqyx/divkB2xVubCf2tZVnez5TObcesru7V/Sw1Df21jr7bAxxCouyP0vXRGPZwMhwKMO
Y5Yq1DMESIsrPpPstXRyZ4aDTM+y1/OAeepJgndTHfwfY+e15CqybdEvIgJvXhHypqTyVS/Etnjv
+fo7yOpu7dNxTsR9ISATIRUlQbJyzjGfIiXbKssx5KTOzmVQt67Ya+6ycSfNpe7JfYZIbxgKt4n4
qYuFk9n6ynQQeCpoik5pYm/kKDTyNcggApd5sl9TlUQ1PFn7Rg2aBzxZzDUDjcV4nlmkF8XyKfXH
50XR/hhgSnnEf1N7UONGqBxsirYM4FGWMD1Rj1AgYrNKH2PHgiyod+cphoVgIVvYqMztbx3Dn69p
1fzA77jrdaV8HXOdVK3U/8xLhuQ1OfAHP5BRimfNc+/MxjeHaj0zu37AhIPSQscZBjdo6vqtntH0
8khevqhyaq4g6iCvisB2ycUSC6BTSp5zo4LfJMugjGImmZoSHTdBjNVlXHooJREmMJAoECbKtinM
8jJPSXURa2KRFYUF9yzPAQtThDeKOPDKCvyQPw0fOpNn21ZeUH6ZXGnEkUDi8JYCsGv7PLnFRQz1
WsbwqfkEicoQDL02K9AEOe3A83BT2AeUGkyvORTbW6hfUz9F12FZYHSJrr6cfILVlPaiqcwI6Ya7
CJWrAHymGczWWMG1gYZ9lZkJvaaSoqymcQx4gqAjNh2kVanJucyJFCVD1p2GobsoSec8zMuizpDt
mXy3cFezx70jVLN0pZQWqWgDszP6RNjcOKpwYfxfUxLNl68t1ByQfy2+c/fXV5HhPECZiVZV2Lpw
T7W1pRi6N01NDuMNMX2hKfrBtJA6I2tVPNVUk9YlCh4MBgngpROWpwqr3alZFvdNvp/bpKCGOoA2
MvGmleohn/VUWym6phzEopiCvxuLvpJWk4PL3QlTis1ADZ57H8GobY79RzLk7xpT6ejCsfvz29Lx
M6NMRK1QVFBi+vkX051vYZ6oH1OToFYAiPMcjBmyazhYD7PCXLIxJcaxsvP+oPZxu0vTuLjwL1Cw
/LfyYzNKfLmyVD/LWv9cQw0621HyMJhVg/VVqh/jnokjC9jjWmyKDqZCX8Cv5+t6dHuCO9xp2T1W
UkL5YrRcy+uYwabJkrDdcs3w/nixkX9a6awfxaHqRlculhPuMIeR1JmBRdtww6m8+ydog+R3GM7J
13FrbW4fmq5d5zJYm5VPxHIfZE8EFc4U7YuGZ2VTP2K0aB7xnvcXSsd7sUXQbvtIaB1mqGwE1rTs
Idosrfz3ixL7WbbhcZEaiFAb2w8Vi2VVwkF3gp/Wn+qBsnKZQjsRHRYkiz0YzAQ1G6dC1aV2C2xT
WYlNcXqyVF5uVRaasOX8mOOI0KVaBnrx1hx/f/05aZL7W7Oo8Zwt5w/gNIq8bHLIp+c7Mw465BSx
KhZVMONwv2+Lb9vYgpD8o1F0i54Oc4c3PCCcQYEXwLmmVv8NfigXJbV+r+sg3PXmEMB4D6vPstyI
/ngI602qQm2qZsmiYC3ZpIVTD9w3QRScumUxJHBPbM3f/tHR9ylxMq+Bb8ZrLAzxsRwzMgyXhVgT
bTpP2QWmAIhqsRI15A3+jx3FS772vr+6GwkH/P+8JLUH9BWysv33YdquAHJ7Gy+lTDVw9a9PJ/YW
bzIVpdqc0nbxUTDtqBstDliIlOdoWeQAJs5ic/J9iIWRP2Bel2OK60t3KUMud+87iTUS9I7c+Drm
kXlxbFNVCcvKIRNjkqSD9WogxYcsJXr/9VKxKd64hTq6swCBf71UvNsfr8hUfd2VCDT+3bF8qqmM
MTve5sJ8T4knRbk02+mxnar0aI8RghMF8maXMc8oM1uxTopQeZLLcDjZav09DxX5aTAL+UkN60vH
BfbC3DROF6CD3P16Df6XVbfq0URa8mpnHIrJnPKcQjN4jSrpDT9y8CA69TI4+0VsXkUfSuF1iqHu
MV/2HOvXZFD0Z8WPihcl2YtduOdkT3LTYL+8hHU6nfpASc/jsgDupw6untSsms3scs1Gjbdsin0w
mjKR49u/5GQgvdSmdolzKX3NnBqOtqK1K7Gp9c2w00hN9UrdgIjvmkbXPxJ6BbrIGNV1hKHytemJ
RZDx620Xf+UrUrDSMzNf341EZl5Lc3xGQtN9GOW32W7sN0Oy20NWRqCTTLX7aGaEFLJl5FcgOrB0
w/53YJntB5It1ZtjUsTNxn9WEJ/BsG0H9J6sxWG7nomGxS/8dxO2yL86/9WmGhaq2Gw+lYNTr8lr
KyHMWcVzJhnmoUm7CeZ2XzyrOKYfiX53RaeEjO0ZBcYbTl75LJpMv2F+wR7KrdgcoUnsFWdKVmKz
jm39OjNLJ7bEEbtBPsuw3lQc0cdgmtElFEaoHWtYMdiiax8Km5mfKbrHnYcWD6wnaNl15Q/WQfT0
re+sdWUw+N6RdjL7XHkAxkSvvVz1Kzw+0UFsWpFsIlOI+qPYNAkiIgdS9U9ic5ambzb3/IvYmvrs
yvU6v2ox+h5/DHZhNEi3NGvlc+RjIw594qqGvLoi9FmDnehvpdO+JHErHxErDDdVbfmpxFDlq8Q+
iR1EO1zETSnV2UU0iYUO5SgyMTDUnUrgakF6bGYGN7F7jB3tmuu3pik2dmdXBBbWazDm5dGcrOIY
dZjlFlhweZRkFk1X2WBm5cmLHVK0VDNqHkLFIgp8Mp4hhKUfslE5a7iZ5U5s4tFBUq8Wr6U+gqTU
erQEy25KP/kuTD9UNflIurLcIhSv0g9U1NkWO761UZn7+DAN7ZjbkvGkh5l1LhMDgcWyWzvJvybU
kntubcqZYZ1CGhFr9rKYldRfUcFr0O/+3XbfRawZUvur6lVl+99er7YIYDozfqjHubmMUoVcurBB
36Hq0rkT/cpl/0UfB/O1sUb4QLlanLJQMyEbVymKuGF+6yv7JnYdtfRUR5rzXje57Nl1bJzT0iGA
pa6hpcCFfcGO9EMCfrWOi5WNbOgkl/yo7DH+1ikIxAzNbh4cvQsOkmkl2ygN5SeoKrUrDm/N73Lp
ND865o2QEekxHMZJ21GzLaHulsbNMWGO83O3AFsquZtkdQEZF0bVqeSaejLL0Ot9NT7UwMn/6vja
R3SX91Z8JIifwfh78hzIsSf6Q3SPJ3G02LJpNCvshJWl7782RbfqKMm44acdfe0ZKOrN0BNjK5sD
3u37IQxLP5rIyw9WaEjrVClUYqkGa2eg992TddOcFE23NmaSTdeJHBevb+XmhV+jjPTHtj4ZO99g
80i/G+fZHhKGpGNhbG5PZlvoP/AkAovUuc7z7eNHmyUWJpVgXtdVVV9ita13ulYNh8huDdJ9/ZJY
gs6Cj4VYlQsfzky1BIvl9/5HHIwvSaRLvySUll9vlOUKqLjC+Dmlw7dQkqx3xWwyaMfK/BSasMEZ
ogQPWKjtbbZAxWXJT499GhtbygHpg40VCI1zY1A/40Jm+nP4wQX4E/Oh9FMNyEFGncQIm0F4Etj6
rwwystr1zwHRHE372HdoluEUN89OyzNh11fKA7qNDnkOCUv4riyP4prv71RVI4NqtBakgZxmx1np
sqNYs6yaKUAQCOcuAetCfs2jYg3Oc54678oUS2e9dxzOAfjeOkzrg9jsNMhzuRV3ezXuAVMpjMv2
XYnUrWhs5yXAkO5WQyif+6r0X6J6/lCNQL2IrXlRgFuq8SB2dRTrGCmGfxVbYR9s27RMH/VC9V/8
mbnEwmieSs2yXvzt6GfWR8ytctuOcru12iH4LNRtPdTmZ4kii8icqt4NwVC8E3O36o3IfuQ58kTI
Q3GpfQl4foB5o+tDxf1qWzqighlnknUXJ8u4BXY08SMCvKZF2i8Rd2gAUwutoHu579BoteZVZmds
BiIFL92y4IsxeQ3ZyJ7YFB1M2BaXZiZti8jqI2In3jnoKtQNBI661O6Ki7YsTFC8R1vSzrlVzY9U
Ad67Mpo+p2gRerT4OeBAgdxL1fd4HqbPsY6M1bi0R0v7f+5vg1y67+/bPsdBnrZqAhvg29/Hv7f/
r+P/5/7ifdVqwLnt6Gs9N+LVwAP7rRym+qZauro1lzZwGfVNdOQ8/H61iV0ARTa3cmn712u5c4Kz
kpxtrHJPFAtjcVs6VSNv+GZkf7XJxEc7ub657yY6x9hx3LrGbxCUD1LWGhgm8XyNSj0Ea4vfutfD
sfGyUSkexGLU+X8V/avqKk21VsNEPgUVRjwuUmIDQrt8apeF2DQ1CdP913ZWeT2Pa7Ae/+4V7fdN
8QrRBtvumEcI2u5NX0e6b6dc9ObRfig5Xd964j8gkjkfCX4mvlRlvnd8vKTqaD1OZu980wDQUS10
hgfDtgkcTeCtFKkcMfuKmxjj8b4ppY2mOvMbRIZh23FUATx9xZa1F+8RZsj5+qo1ziRhOxe/U5jo
Wo5NeMWDyll7QTdikDqgaRu1aceDWocwu/9J2PkK1zHCAnMuD1+iQyx6WN1rG5EVTvTe2uupXgLX
af1bZiXSDUB056k7hxixZJ5humiwY4CQW7rLEARfTDzWW6nK+i0Pf2Dxtd+V3n6CGBneopgk+KRr
+4eo6ZWdHLfZ3h9T/RIGKpkYUjm/pmH6G9Fh9psXh8TBHyRdh45F9O+NPJmtNnbBpSqa5lYsC01m
eBgW4BKXHTR1sSI1SDaMtrwoKb54kMnyenCK7iL2F7sR8LQmNHIiAA04TbJksiOZJ0u2T24BsI41
uZTpFegQAREGwWhaJ48bctDqixF0ybbCWnNOMkwV2qjPJ8tGWYw73jxa2RDtC1DGR0ePjD1lj+Lg
TPNwyKpx3EtyVB4zrSDYx++jU9L4IJ4Gyz4l5UTWa02RJOoSfxO3rUwCg1xvbKcYMboCXQYA1V+Z
nyjXaWx1Nx/aE9xgtINccVADVX3/NHdE/RDuPD5HBnjkTnf7LqQoFRTyS8Mc9CocZe11tG1Y3nBP
38ie6d0qmsazTw4VCOo89aopjCBhwY/j3oThw0/n70ljr33yyN6ZvW7g2kSL136OntCS/o5Mef4u
Jdp3Cr/Yy42AQnlgq5us5ebsD/q2X45gx+R3oAMriXgYeaAyJyCdSEy+F+gS1U7/5qA14BEwG46w
UcdrnVjqQuOfga7VZ8eYOlDI/AJ4Mip3WaMAkgHeN15iaC0MysddrkvRsy851sVScNOKIPhQ77Hc
Gf6w69NhetdNnp0UJXi2C34pypQXYAPk8T1CALgOyqHfiVepcbKvtUE55JYyeNQSiwOOoJhH1UUZ
bDgEcvit+9WkTwARxS5i7Y9Gc+kRjf/uue8+ZoJPyBvcjyPaqsrGh8YE3iojMfBilC1Rjq3UvXYE
WB5GX87AV3BKMnjb1C0HnB7LJkQ7Zz21BTmXy6aqT5iWdKPYi00/rRUXd2LsEvKASc60eChYFmoe
kvdU6lN5HJ2kIsGCNbG47yPWRBtJ4+zdqEiUhhw11v/jdTPAqBKD+n8cW2z+8dYWOQJ7RkLuH233
l4j3H6NyPmTpezOF4TPXXN8tYsvYqz7eij7XnmTH8rfaEEqrOeffbDlFfDWrYie2xIt0zXlqu8w5
G4a0A100X5yuwVLY5u1bP1qVqw1W8K0NpGcMRc5PXVE2uc3lAA74KlByNWIHoLxdFv+mmPEAHST+
XkV1zG2nad+XuPtVYnTlmTr3UQbifsYoUJ1zpQo34ExnN9Hl6nzvEL0MsP7aTyeSp2itldy9IpEh
uXk5gniJ2PG+2Zuj5VpDzZzlP2/yr0NLY4JfSPVfUzSqADOXN7kfQGymg7xj8is+ePYgWaduDAgg
IjqUxBepD7GQqNZVh+R4Tc3l6qsUKAz00P5qw+lLpFJq7yxKBWdLJrgklkH9f20ubSR1D+doWYg2
JJjKmlw0ZkGW3nuH2E+0VbWcbfSBVACx2Zpavo7AwnhdPFHer+rvEcYFp5DrDyWYsL/15fRqlTy0
11PjP+Vz3ntIxfqb2sXQMK0xe7A1oCoxELfzZPTDrkBVC8ExQrNPbNXeSB2YIMtVfLDk6JKncrXJ
eNa9yrB2qRhQvU6NWqKwXmQvfLpwRc3bfktMCCjGrOufZIq++01q/igN/yBTyAwg4eBrSuqEofRL
UbYm+D6KDExodL/HyTn5eV780Jr4m6RTpeZqiYAe1ZBh9KRh6aAWDJCe2ZwNL349NDDNeYAQvaMV
lscwwwooenMiPE9+Pzeu6I3TMCPzEqac6J1aM73Ukv6ZLEdixiN/SOvqSfTFuk3NCdASY/LooWxl
6RKTJMR6YMzRg1gTCzkLPmZVrvb3JrFGGmroxeT4fL3q3itbmbWNmYhyRZvVhOAm7QbfKXDQ1X2/
+/vIQ3Zu9MI8+LPKvnNMKhVOpKcxcUqmiHwmT5RUOTp2pxxlfFR41iNlm86gYkSHWIw21KCVtOxT
S9JUbe6vUXzpRzmXkO3+OcwfuxhWjIdMHPx+tJ6YjlVvTaX3dVzR7acxb/HHnrMpSSvisHRPMx2M
YMvhpaHGIoiD9Y8Xio6vtxQfMMxkf+Po+utXmyY+wf3NJyfhK+hbnbxvwtb7r3/Tfe+/jqv8zAK4
DV+fYTkLYu2PD7t8uK/PJHq+3rQrs4cYsCtW8a3R2vKxWHYTO/h6TZlHrIoesZjE6Rerut2Bbhi+
O8wInaVu2DDaIE5tbM5NElWrmgCLIMJqFjT5N6NoJhh6aBp7eW+G/ry1nO4XstzJSwErytGPXk2I
jtRN8igc+GDO0O3DtP1ZZ76zYcx0tEGYRpUaeYo5LShb54cpEZEdd65UcyEHNKuDw7cdaowN6VZ2
nbzynLnDhPeiN73j9vzs4HpMz7VfIS7uXpRg5GDY/CBiJ5debk5WjP+yQvVEQWedUt0qdPVbWAwn
iVnPqSAScQLBUC4TfoXEpEOC33eHj5jHVCc5RpJyq9tEusoxj7wleUbXyj/qjEWIl1uahrHHJpUm
5682hRAXdy6GbH9/VUAlz8tqkEvkpkpX0YEH7Vs747iq2h4r5/zUVE9Nqg/XgYFQa9Ww0HMeyYcZ
yQjwspgPErxIJSErJOQQe1B1FmSHdnRHrKa6g97QSC+9MpIAtiym1L/VAz7+rDhawWCg+mdRUC1e
4TEbN2oBa0y05RAYtjMpaxRM/27rZgYSIE3VbUWKXmEb/kO2LMBROKVVXVsTXFPawsUZGcNc52UR
pVq5sydrcsUmVxDtGkOjwDDUfDXd2xtTf4uMVjuIJluqVLhk40xcaFOsRZtYaKqvMk0Es1Hs8kcH
xDxtar7eWDQbasH87lTke/HGos0PB9d0Ws1rp5oZ6+VDis4okfOjYQIgXJoMyuoXy5K8IQjjW1Gu
CwzB11ZRohtz5r/HqPL3g6KdAZGnp5GwqqtY2DOsf7BWxubelk59TogbZP5ElmIJS6OvkXndHRIj
Ma4U+42v13aRuZ4Ln/SjsG1WeW7z0OanZAzNRmlvv7ZJSKo2dZHqK3S+9IeloR6XwXPc2A+zw+ig
nyvmiqpOvzpOIj0Y0TFYNrQo/msxGvVHR9XyMOnp8liI34f0P4QZ9/3GBMpROnPpFQey5MIkuyK6
EnjXXcpi8r6+UXMZBWiNWxcqcvNQ1Flw0ymS3dS4eCr9YDyK3cSCIZnqEgtU7sSm2FeBsu4ZFcpx
8SrRhqMixZKQnHmGG1eOHDjXNNecK1zu+aBp3Wfg11BClnbVynqSpGLXj22c/2I3CJh7Zu7Ds9iD
kd9VjhTtGM18/4opandS4JhXzKLWlQSxaq2ENlkG42xdRYfSAveUSyZnxKboAJiiX6qUASPJGxLk
2LBlKlnTVn3E9TfpjdN935DaKWFmjbVN1Sre2BOKCXCW4a3EDeERz5KsNQsy2spqK3+jORrkcPgt
N1DP0U1vG7yhWkL9YKQeamspoUJLlolYMHaZScsizVOdR0YbZUAcnkRYiL+Q+nzAw3+tLZvw9d7y
liw/sjUc9HdLtIpPOPRBrBHXnDF/fWgXl1C3SBjFmlgMQii5LHioRTgpGkHXdltHZcZ7jAG+FNNz
+CW8WnTeMsPu+l1WZ8osLU+xi/HhvmCMjNVBbGfC9dDr2Zu+GI+6xUlTLx+BbCKcR6bwHxkVYDdo
kBQF4O4exEKt2nEm4Khe+Bv/rKqp8yNKVBgYTQ72UXT3/YxDVKzGYGdA/icx0xyA85m0g7L3dcbs
iQiSBM5IbJtMIYqz+NUN7OW4VGW2sE+IO8Bhhn1BX0uTJmGx635Nnf7ThxaRFtV2JP7LM5SngFzH
Q9H17xan9RgRB7ZpFf0znHRnPS6q2oTDFM6RK062Fn/v/WyLNfEfYA4rXOsB50oiJe0od6pXJ4G+
awlqO5haUe5NHhKSKq5dSe62g26+pPzVhjHi0MfUIfMf5iug1IzJbYD0s2R4cY2JeTGl5Yvi2lr+
WWItA9qwrsCCcN/tlUMD2SKoTCa6tBISX5KOpz9ODBZlzpvpNCAULWUlSZlPvZ+CWxUaP/QslNaa
cSqGejw0oTl8LTQ9Gg++upy5bPrMFLU6YPmtDk5eAR0Xq7nt9MparIroVbEmFonlV6idHGgYi3a+
WOJYSq3CoMOg479+sUrHyvdRBghg8Yguf6ZYiD/4vtllGmQZhdxMf/EwzYtGUZyOQnhOxWo7U/DK
M2vy7v8Z8T29b4o1RxmIt8LAy8W7gBPIQltkf/eF0enhttONY7Jo78X3QCyiZXNgimMzR81JNJW+
QbhDYDMaEbEGvUg0MKWe/29fFI+p0tSkj2o5HrDFNfa1anXqsE+AfGGS55wufIhKJ8ZALMRmHEEh
ViLpd82QcjgSDNm6c2P1pKJI8Xi07MLTiOlqi3Fyg4xo3ZB8ak+2K55iVNnfUvv56aTjs1IuYF3G
I+TGFgTOYaWfmDpfq1mPbzQ5Z0UVujDKmCidy/BkooU5B363Yr69cYcpu2QKt4jcqQzPgbJ6lKt2
xSWjZAqdymJZdXtwA8uj7SzfcN+ru3kgQci0yaS13tq6zTc6kzCo2LueLJYm2EQtQZQkgUt9xvwI
MkGPGy4XjfhBVxVzNSmTtPallliYXt3A/gdPN79oerrPy5L6HZFEUaN/VENFZuGUbsAvRWsDo1/R
dqcwqGWXmyPO5LAovAZDRtidAL+iJ4mZ0pVkpl6DmKIKXqoVULZoM1RLRnSrocKlRMHk9Gou1YF8
Y7vxShAVjU2tsR9/NxYnxu4dolJ4/dw7p2BK4lVEwJafxzJcUyJKI4VydS8DvtXIP58Izaz637GP
I1tGSbUaZ8Pe+rBupLLdtWrISYBDF+kmZ1oP8Yo3g44uZnh17KV0SRAk47Hmp8Wte7m2KArsGMvc
58lWkyaMwBJ6/26Qtowo5hXzj58MnsO1PeHfLyUzgU2ETMeeGXvqeHNs8GjIN/nDg9yZdol9G0Eg
7ZjxlE+IaUnPsElgkHP+0SUuXTzzXQAw2A5smaytToc5hesplH63Ptky9XhevkFqbLbnNJx/GXSu
8oYbZcVDtmT5l0LtflQZdCSVn+hKGXrCmqaB+cbQIjFHjnWPguipSBoScE18Yji4vZRygqZjCp8T
OV2Z7YIUgbXsjmr75nO/8KC8uuQykw+aMYVj815m5UQwIeZ+hSpnguhlnLtK2mRB498miOtzZX8v
U1L1Ajn4NvXSprV5EByU3lsGgL2phUe0chvDCX9KcFjdYiSbWBnnd6eiYEEBUpF+WUQkwjXSor2m
UMlzYvkGccFeaVPq+WH/PCn2hiBc5CMhUixJl5lt5QlJSn4kldJt5mrsvClMy41kv4ZSnrtGnPnr
Os2pz/T5xjCl4jSHHHBoqQxGivIQjHELmnLad/I3nvzDlTNZ/bqrn5qEqNaavC7q+WvTKT+UtgfP
AiDJ1gg9bvtXFLkasKM4XJHimbmMBpXVDH/VdQhMddtpzNzYCneGLsluD7LLjPVXQGKVjkgSzFfK
+KiSvTwmfcWGGCor3U7RAoO+6S1w+m9+UNVAnYqf8fw+qwnwtTT8gTg38xr1hQjFlx69JLMu0FKH
owMydZnbaMfO9qi1jVNnUTJDBGz66m/KNyBMzI94MC7FyKR96px0ld0yZThrMqN/runxuid1uC2b
kz93BMjm05Z4XpN02TzcTd9JzqZe/Zzk3afSESgvt9NVjxn5d/OC6y0oBBKNzkSfzhU6BzLZoRkG
bBjwnVjVRQcQLP7Wc5LcuiQUWNKkfTkyyAp1pVq1W8697KUWBX8iBY5auakzw7+RbdiumdqJV2Nl
vZhj5ml5x4VAAkObpu9k3Kee4jDh3dRt5DZN9oZeFJNjyzP0mETkJaHeNGuChJecWJTR47qR0ldg
/jfQabbbvPUmBLoqSvDdD3s7Un8WUvIzi9QfTaURFlhD5pd5hqLCvc2HbtrYGZMFkYKW3U7REYVT
8K5QBR0zYH/DVDzJcXWplkJVPi0Tsb+0xiJ6YeADh0hlm1534d7V61EyF7tz+dCHsRsVJtWSRahb
BeO+ULgpZGiETOB9sF64aprBKlb2dRY9WAgx3DItLllS/M40a19V5rcm4sFr1K+hnWaeLqc7hCrU
g/yWvJbBx1dvD4eWNLMAVLVXoUBfd1oMkWfoE8+USKNXpXZyJSMfPV+TftiQjUK/R4geaWudUCm1
tcztNNbPxLwxDZ3pW6oAW2OmkhnmL/kob3RSvTd2aKIfRrMSGXzNpOLdkYv40K+C0F4YYo+9FkIb
T1+nuU09+DPgwucfxWi+qcV0682VmpnVxgzG8wyaMzEhzzXkTyqmeS7AWNtFA2ewUJlR05t94vvI
tM3tEEmeHZF1/zFF5acTpM9m2Z1GE02jPLyGbbpr0OAkI9+JuG02INlA0/SnEHAggjbAaHVqeEnJ
E7hUe1rN7xOqvJHuqqYYKOJOMOPgQwMNILsiMD6ndvwkmzpzrVR6aWxANm2kfjRZ8mMAp6dV4wf+
sl/IdtHFatu5j/adnj1P2MhXqVw8lh3w8ggOU5+gqOZ8POmEiG0LpgHQ/GnUjpp5ywQkMLVmH3Td
jUwjMgRt6uNDa/1q9AY0BXdYMraJes91kL8AlF1JH4i8lHOwTelJbfNbAprHVebBWOuOsx1NZ/+R
NQD6oA3ti9Fo4e0niOUn5BEhOZqksR8JxSgu+IaR8Flg01V+kaVPZYeqcGv8kLP2lMjDe8eH4tHv
LUKEAekzfXVq6ciV7wlxWel2ncWpDy4KyfSFoW7beNiNhb9pds2QbxpOCxcJnvyZOxxd5vYixv8D
KGCrvERUqXYteWpyQ7DY6JySAtZnpyXMp+SbIeLXO9j+rzQlQjlBn5aP9ZvZtSfVaa+dna7Ic7iV
bfBpZDw3YiEjumFIPyw89fBJi37F1AwpDzrRnzPfDWYEwMbnDBtqZWBEM65tTUZg3G11njP2Dk/L
RXYherRmHBDJ1Kr4uXRvZktReU7t0YXD85DGY+NWFkRAWUdwpGXBc2Gmv8p2rN2sTQevcjoSIzEd
1qG872Xn0dIYRE4h5Ow86I9awyi77PzPruV3N3fqxgTmbTX9WaN6Bzkl8UDcmVLKbGjlgxJFOwVy
9w0GIUKngBKaRu2w7jVOssVpJPJk5oKuZF6nWg6Gf9t2+3jIvOypyWBE9Ykkb1QNZkNTR48EwLc+
bHtucIwkb85Peey6kwKIjKcxY2f77bOkT2A3ne5TbyGNT1KE7qX7rBtnE/QgRZuIjGIncbyUEkHN
BEeKMN7LZYkfD4OwSo9XVUBFoJPljIp1ssvm3t4TMvlmRcB7uIN3fflTaRkbTwM/zwK+ThyddKkg
YW6AoRjzdamiR4XLj4c7CVUT+T1zVJ2CqPhNyGjo6krHtJL24jc2QSX5dwVynT3XuCQUEsH8yCaf
Mz93QXU0GSwGbX7pHSYNyRcBdXXGQPTKWPvVZtJiZQRLVoQ6/pgMngASux8vtsOtxpy8xO6WhEHu
5iYBUnEDR7V6S9SKX8ewMutZfjD6bGQwniaubjMGM1N0G0H0u6ee3R6NYiFkGSO8t3F4MYphrajG
yMCK0IzIgu1gdldpGMt9JCVXLWBATiZtrhr5VqMyVVXzwIA27LeYtLXGzDwKQi9mGHyHbwU7NUGz
FyoVvwC+NNJvin7foiLZ+6Y2kgzcMlt5yUowZiDudTdFbbubjaD2GoiYzhCv4tk4152DNrX7ZUgH
opZPEcGsOUVogI9o75JyjZXxGve6vpHz6gPIwqHLZ4jPxYJo/qx0gqtHR8GsX4QvpW4xEkIDZVMk
cCs5YNxZRGAmkaDn9hbRkkE0pDWsYhNzjznhCjG+xR0IyH6YyGw31Y2uTc+qbJ6qmF9gyBlOdEIl
mJX8ZVh+76UtxOFsHSrmNjLHz3k8oJx5SVGkuuSCVOtM4TwRJX7BiYFsZOZ53cSr1E5LCd54kyDz
Ldq2FfSQd7U5SsrGJPDIdQzpSS/0TQ/gdrlIFS4cVKxQEwLq7UKXI/0j4cImaUfQgR99qH1XTWna
+GoPLBkLKURDHk/TFLwdI0LD4dtfSHgHGJgQmxjiX2GM30YhjKRE+62Zbe6aI+V+A2oS101KiAZ4
QVW+RbasQpWzvISUU/f/6DqvJUeVbV0/ERF4cyuEvErluqq6b4hyjU8Sb55+f9Bzr157njg3CoFS
qFSCZOT4neJxljiW/k7D5ZsMZXnuM1BrHeB+Iqoo07VHDPuKLVQZBJSGtlWz0lreECT0iLe6DrDv
ZnvTwpdWG8eDo/UudUAqfazmGtxT2rdUq7Cjbs9KwtlW1uamyeWPNBfIkewTxpjbuaR+HlqPVF+a
FBs7j/cDieO4ds53NhR2aX5NmvcpizndQmSTnKbdgyOGn04zfOIkepinybd17Vc5JhZuyQMWvYgv
wrG28CcZhA8Ookrzqc+ch65xkWWkxbV3OwCUSgXI9n6mVkuifWE8h+1jZ6pYdeMhSoIYiTuqE27H
WFxzy7yYms2lG7XkOYFj1Kpzk6w6+lIM2zhR7wkc+aH3pGJ6ndhF8fQYh1YPF9B5AFAhwCUN8Wye
31zv0bUVSCL64sVXtKPftikFNgUm9nXRNtXL7YSLLTHnm77uwBvivSLFVeQ/sM3zADvDA+ekX8vY
CMZUYyXWawzVExEoum347qmJMOyk6Qd3gWxwr4NzIpxgqNQ3Jc+BWjp9H4547o0hYXg5NmiV0/lR
337GFdR7yzhSXzQip8AYnI1FVcnqa7ip2ZFK2sJ1OCelKvF8rextPoY8hNxT/BBurqgMzXfd9Gty
4rcYnHKausJXerwBU0+fjs70WppJHoT6PjcBpAU6VDSoUWCTA1Oa3VsmoqVDzco/TPnVPLv2uSGA
ldQanVby6pR9ioh0srMf48jd2yLVeycHSo7eboEJG+DhmJBoz/HwUP6SIRkZWSzv2ijeGQSJ7Lxp
PMtM/8gVBLtxivP74jdUtZ8wkn4AiJc7BY7KpuKKDzzFYW3ocSkNQ3Mnpp2HC/A00W6Hz1VtwyzC
na1EFlihRMhBtdIG7V8e0gtJkq8yzC+qo2BqnkqShUIL6ClpDjEGGxtIS86mLvWvwcB2Kv+h2Y4g
cUv75WjKwZlH+icebB5DfpUlVqf4dX/hN/NORT3sKj2+m7Ecxtk3y3zSYHEhmG91TITr/cjdlEsR
waF4hxID9bv/Tb7lXegRsZwwR2kEnRe98+Jp43mqMSPBZ44seaO+9bX5LvixsER5SDJP3ytL5HIs
p0tuqbi+J6LbJQnrNJXaX8rhhWsUGgik+mU6tIM6mva8DxS8izC+jY/ECv3INF3ZkoC1f0FIGm6G
KoQ99OWNr5VrvNLbfnaKjmoTYqo1wzgjuhrpxDnPPJapTFGhQcHLtQnJll5vVUOv+ana+q9Kg0tV
wJmgYftY8s/biMF4UPKMlqFpvPXgllo09FvSfxY/FS+6xJb5HM32Qcsp0M2IUD5mJyoAnPZYw7o6
3q1VZ0A0xkmYhtW9F0cP8puJNwT5GVBWjnH/kJus1OwaPU06EItiqm9xTVDDpJfkQQ3PGJDmOzhc
96nTX4AVEPop+Z2ZR+2WReBlWJxbJ+NJe4+E++50zUujcmJm1gvZF0+6LbZmRE4hEcC4gBMkO52a
mqsFWRcM8UNjqG9da30oTk9fGaZbY5Bdl6o0Y1Lu/86cGCgm+mPV3WUVPuBMANDgFvNm7We4LF5d
JbrMOBViqX3JdHumcdd8ymrcVY7ykhNJvHFiY/CHksJbtWAzhJwtVDGdKD2k4qa6scz8VIbthzCR
UMTdjCkl9Ke6e3Jy82wUduPrSkdNJaDfqxhUj6mibM0ln7fztAApOFH0afkZF/EB44pTncQ7NbO+
YremT1WDApKkSpRistcneZfZBIrWVX6UPZGpnSoDWOHvmdZAF9VJ6LaSIM0AntMW/lsoMA62Av6E
cxffnERAEh4uQtHwd7K1eIPoMRyMx7BFQhGGv2ehPOtECY12GT8r2S88E4U1674SqbCxBv1uwnts
a7Tap9O1R91LnsoBZB0F4FcbLv/sOP81af1rJtBVk7aA+1XJd06GuykbrmUKPS+M3ikh3glWjTdO
2e8sOf3q5KLLU7mRK4UHI3Au8R7XYdtRmy+dynEPihdvjYnWrJroBMDrdBPiX55FIkXWiEuRE6dU
Wo+FO5gg6MrPORouaoWFtCeuOlO46bj7tixdvxgwuRNtkAzJW5LXpv+7suSnZeQfoZRwLfXyocCt
sXUKJhe7Jm3JarHHO89iCELy42E5odXW5Bmd0ZOu9JDTUf6isjhMA7aEMdmgaarS1OtEz9kI53w2
ja0KpooHV4QWRAy+6rfzmJKUmGS7OXLOKCjfbbP6lc/zrcfnC1jNvnKFvNoZbm1Kt/VECQfTjfZ6
nfrO0EE4VkiLSuc7xEsnXGvnfWUZgYW9AfcfjTzK3Hd1rq5+VvsDmQ646EMDH90Ok3W+lDS8x9Gh
eePQT9kYVHScxeJq5C+dmW0JUL2v4/Yt7oHAl1NwnoiYglii7iKbEwX9xN2ch3s64m+h097Rub2F
GOWzSkCHlldaQArROTeLpzbWfxajbbLQiylr0VO5Hi5PZsuNUSRPK1UgUmnK0DyWB1ZjT4Rqv8k2
/WT1+4wKtD1im0+m8hxu0b28WfJSy/An5QF8jJgSJaRRf1EAcmqNsJVusrLALfQDLCPaeulkUDJU
EfmQyqV0pHLHWvN1LOjtzp2zIy9bbEvLHljTj96umLGimc08O4j6KkoFgIADBG6mfLLu3UxoIcwk
dA/jrKCbLLCsJCQrGt3o1CcDi0acE8D2FV+mFrHFk7WfmkI7KTkIVoUSASTCYaHmxiryDG0/TV51
RB6XbOqJDKZRM4pHZWowjXeyZr9u/tmHDX3Kddnk4dZBwoERv9S5V7WEjTtFSZbBkv40vrlmghk3
ARa2M05+5U3H0kGSjsjpl00fWTPhnzpGpxz4PrtZo1DtzJBOHyb2LG1e5rxu9j0Vej1wD+trGpBJ
+0S+8HvX5ouyi7vPrAxHU+u9vRP+dsjs9Kdce4dHxr2mge6WqmZEznH+U+kwVC0NSnt70L5D4XLR
UGEXYfhhpGbn0yJyt9gGmJ6BibMq+E4205JbnZJhKdli5Rw7cPhC5zP29M++gb49MQmHXXjEiRmD
dDpWrae/ehmm39ZOTsq1Wj4uWRAYw4Y+NeB877kv+OdheyhIlpiF30/pZVbtx0LeZGr2mzQfnkQE
+py77rGWJi1N55bpqMkd96seLUz8o+p+svKHdIEOPKWgbTjWZ1ONBr+pDa4IjxR4VGUn8jHEtoqq
EQy/3VJcD1zWxlH0JoE6Fqu3gxHFJmYTMDtUG0cCzZF4omaGg0NjVAepJW912r+NxRK0OKb9PjSK
30MyN9cWp42I9rZqsVI2Io8b7GSADxhG4MXqWzI5Vy/6rTcGmGxNHprLglMmrmB6TJ+K4SU0EtyF
XNZocWREGyTWm7HFy2EsR9/1UtbOjjVswFT3aaJqr5nHbI13LKtbWixjQT6UlpzNju6L3Zt3rLGf
bbV4bQo3D5TaTCBaRG94jCBhd/U9aibVh+jBNLiQDh1ih+gc0qTq/KXtGfQ6YnWd31hf0NZZIRjS
yrI9Qaa8Sz8bYGE71bXfZ5T8xUCrMuwBV7BQQeIO4j60I2s4hdwlV+Sun9m2hqKpf9ZyDAFVA8uX
vpTQqmhYWfIrSyu8X8RwyCf6zFpueUfdPLZF222mCGCqmWk+OU723tHk425TKhsB6aHJy/gYpf1S
QOs/LSQuG7qVEXYnY32vFgXAim59lAv0FP6q6LD4WqZQu7aXhp4lNNn6FCEN7ChGHkKbs1KUNDs7
Fd1Jf9ejr/PhqMjAExYu6ROwh70k1nQVHb9k7gbwMk4YnBGyfR3jUkF5txnrrHuoyEzfNsQbLYb8
Z/ry18iq/LyjbzPiqKENtDWppeQx7SscP7gjxJUZ+lWXqNd2UHcFNeVmclBOJzOJ5aZ686Rp7E21
q3Y4RB7nKnU2diaCWCewZY64OUSR2ZwH+u2ZC8E9zcYXW0AyVdsfoGb8/mKG+kNHNkya9JSXtNVZ
t+JTm9pEr/Q7vBhwkahEcmkd8NOqpmkvjVFBFIsfZO4Vwdwa3IyH5g2LnkBYS/1ZIo2b+6OVMZPm
Sfki7Nk4OHoJm9ksp5PZLJhQDZ2G+A04fE5WU9fm5Imj3QjMmNNCGUwE2A2NQC40llm29VLkdeE7
mgh9LFcEXE5UrzL1iWwTGEAtl+QtH/mIbOISNvLa8k3TXPIUqotlpq+tzf821Fr7kCYZBCYue2Q+
L7XNN64sPhI9EZ2YyGZaA5Kx3f7V8iyIxVlxwepzPEflg0oLhTNKbEJ+lSDOGuy+m5rlHp+tyWlH
0EgP6kyV5YD1BLYrSz+N+oPJwp144YKI1c4Ue8BiA4+Ynddfy5jwFrSy76ptto+FHgZ9Or0aA6rL
3ul/NCFaT2hA9V4QRMMU3d7GZGaQ8tskJYi2TvQhDbvbOm53isBQaRx6OsYo0UTb3JZf+DfzL5rS
+17tFMKnXRQwvUvshkCYUEn4tDodOp2wkY6ETcGZbIXYrXEhofqXV3NqmW5GoR8xKilnygqLc86U
2tcYWe+q/rsf5y+sZwi3wCjcqu7nxlZxxgnpQ4fvmG/xblO3d2qOggLIEPeaBpEJfQ9l6O8GMGab
FJ807oMmVn56tekGnVYTuJZk5RXkzwny2SUdzwTTAfbyVY1Kh3UO4l4qVta1e4x9TB9PjGzLbfuY
GuF0skMVbIOljymg5DhROe4UvODhIT+1Sq7uavcejwsKQ3V66UftMDcqXeGx/tH2ICL20Pp6JBp/
HDyNQjGf+euja9y0P3MbiMz4rffJvctqn0Uwd8W+H6EasRzoRgDo2FOo2Q81uvFbRB6JUhJmTbjT
dmiUr7rsfxoRuV55eM06uJVm9zW4NPRlSgseduVzS1OAvDcP319h0/wwfvQhy8MU94YAgc67sqjX
Ymc6jw7RBUWaPiimxD3fmjjlZlluSqgoW61nzecsnviNFN+qMXy0vUrFYg8Hjblnv5huD2X+AXeD
9ErcT8F7WRnrTv3IN0o5q+KU9ouV72MscCEbbjMlPRQqgc51aNxXjZeeyoZz26i2Ef/kzSQ96IGA
4FrlWUHcDsOddAMD9uzWHU3SNrr3aSpv3GFTqmBjY0rkc3Up4IHI3ZQugt2WdQehbRDkZ/mVIrJi
qZA+6aoX+nFF6zUurYRnNE7yqOxuwkaZq3zSax9+KdEB9FXF2sm86xtgtnkUn46zeLOYLI3qBmJd
z6+iqfM+8ubmliwPFt23Aibtad1l5xVRRnQeZGbzbZslgiYcDwX0Rzi5OnMpwequ4uHiX/fTVlbM
w6HUntMuSTkP1NcGe4mtpuuOHxkH17atrTl7r1ESm6jc6GmXTTEEdchCphjQQaSbeiyrYzU2z70j
572eGknQ1/ndCGUM7Bh0zqjzas/FQ7Cx22X4CI9gtSBxlHDMsaj0samgOxwYddPd9dJ9zAX/UDHn
m0Jq9V3rtZIM753LTd+VeLK0wBu4jt3qcKLJT5uxjcePodNwEXeA5dNOezFsmIWy+SUrnFxQdFEK
FYFXO7cCRGwrZ7PxKVqDEOlgD8SKZ84StDF8p/W0De2+Jb7wlNXduMP4G+ZieOfN0TWyWauwLNtl
uoz9Qcnox2jDSSN/gCJn/GbKxTzKce81o36ouow2jB295BP4p8l9KcJBulam3yP5wWloaHeJZfTb
VhTRTslJRqg097djwdEs2pex7cONiQ2y70yq7zQT87Mxf5mje6gNYrLT347NCToX+Wc1oq1VnZba
TyHESEzReTDkjzqDTNFycunNMzqOs1fD8InCOAiTGhePTt84nvm5KE4oxHEnaTzd8EPduegwr3Pw
l6CP7KMH5eeEUPGHtsSMR1IBbS/5BzjmV5MjtkRHVNJ83Y2hi6lNmpOXDE6tO2QU4QVyssvp1hug
B5YZ/ozvYaAwq/jhMAedDnW/r69Tl+V7aBnHqQ9vxIUgfaEXkWkjVB2HY0bT9FoI67uex6tpdjeq
VGyL43MWMoKzU4EQ1Owys+PsXqozcJSbncYm5WxT0DkxDpXVHrWRHPRifFKmWbt2cIF0eMC7MjkU
NSVu6xnfemZ0G2E3r0rZzvS5Mm4G/N90lJkVpKfajc8tWBo9t3fdbNuLRlhsGrvTTmlbb9vMpe+Z
MWdL8pDjzOBHzPVlvcdW6Qhnklt5puro++Wv3CZOLBwNEqeV78jq3jMz+2jreObs1/dDxe9iJoQX
kre+s+fmV2TQhEzTRU6fgqAZZDzppRv5JhZldBhAbC3+zX3d7yA+McOe0jb9we//6HzUsva2Ef0C
2rQ0/RtP3SgDyyor+h6b8bHRnW+Zt6/u1DyBQoS+nir45DsEZ3k4SlUhywFTW9g74KgKqcG2CSWb
yAN30xVzxZJfBXV2QuOMUdqHFg6uXwl4YguaJVrk+azU8i2xO8d+tDF/OE3GtHe4gkRU7gsm7tBW
3owu+Y25maDzXI37UoXWhvw9rr+F07ySM0U3WpS3ytxpIXdO5nTclb1DYfa4H4sPPXPhpo9B5yZQ
6lRTksuA7lQu8TPKBMEu1L4c/RtA0w3i2buOUNK2QsMaAep1Uqlwer34NFqztkmT+CpLhdRKo7jY
qNUyURX7drLUANqcRXUx+J2w99owRriNyYoIlupR58A4rHH5Z+apZlEaoegk3TFGeO1VLTP8fpLp
d1xWi+lUezSEwvcmldO06eJQ3rIIWzLQpuFFm2PvTGfDHxuyx10r0YLREc+xrO+NjiAIbKr5M5Lt
UMB1demWo/e2rnbGUqgCLveTSSW4ysgueOo9QP/G9G+UIFYjIMZIuBPMqX3VKjIY5K2dVe0sin43
CCXaVhlFmWwOpdCoW+kJJyLh1xtF4MbzNSmYgMK4EoEq21PkEtweqcQuwDjSPKUJvFxBrty/5WMd
1H1DCdBG94pG0T+I8isC0KtSwii9SEm2yqS/2211M9X2UHj5FLQa9W7eZjb9IAOxUI4jSzjct5Hx
Ic1zZDBrkhPoAIf99uA4lKaFzL33vslIeaf5ZVbuCwjKfiQGDk3L2WBRGkeUEWOk3xCs3OJBvSVD
B9tDO8ooL3Ya7QG7sO9H3VuoPJSjsiJIcYLrKmv9tRmTZxiWlKP4UFltj1BD2HdiNp5CI300mVN2
rtPts3ree1I7hdzJEYv6XQlARjRlkKZ0I0nsTJN6o1ejsYVGyZYbUexIeDFNQdccLXdSxvup13ZO
21KV0Gz0yCzYSCW/mGP9Fab9V9aAVaTzRqse86rruGiQ/IXlmx7bX8lofXd9iV+/vjXUXO4xvwcv
mzBWqFi12/EHLVkAeylqmmfKzSjn59hyXlJnPKi6caxiSlWl1S/Y7yD3MOHodNwQrcbtNpffmqkE
lSq5YWAN0Xvmzqq4w6rDRy2wDcw+TMMkhy070tR9sB06cXlbvs6ht62n2dzHrfbDI4e1qryfcbcw
4pP4ogwQKSDakQJRjBerIPe01GlwF+4PFRe3LixvGB71MK/6p6qnF9NGiGFLx74iHCPQLpSPBUKG
jTdPF9F522S2SFFiCIjJxcAnBZjV3Vlu/WhYxXvdkFWmqA5e+xDS1P7ZM2kvGx6yAst9GlqNgs3a
MuWCQOORAA3X/JER0IncBHsxy6jfhdptFViqFamhY6LfbM0hMxTfwJSeeyfDw3LLAxd4nUVmbcxY
oE1H6hNW1kNlNHdWPbo+WCPLbkLrNkpl3Oed3QQCTs/gwnwc27PegQZHwCm18omTA1GP9FY3Q42D
JLxU3eGnHcDL81xjXeocacEzNyaa5L427zuteylUWmC4Ii2K9L2CsLvxbIoSCsUBtcoCA+InlWA7
oUYTzQGq37D5VbnarqvNS+c4+KFIkiEz5mwMLZyShmbXXgdptletTLorDYgZWG9QDtBHhk2jyPFY
NKZ8TE0le2RZvTxfd5QN+kd8irht2iFekGEcaX5tqc3+n5cZqIx9QKxhdVt3QQcAh7DMn38Pkg5R
yjzujoE1N/KRPkz1CF3sSaqYd6y7DOJd7ypPPfwZsIzKCTDd8dfG278HopGOSn/QleM6DrL1+DBW
xNcvR10f0JYcYgSVwNb8Zeu+xm5aH4adhY3L/+7LE9fXMPW5rSPw7ppgu6Q0tK1suJlj/88Da7sH
1xTD6V/7TWoDrHQGAK3/Ha9VNi4W5gWcVL/7uzsnWu0ugmG0HnTdn5cT0VOxdc9aZCf1KrxPyfR8
rkKIU6Uc2tO6aXtltmTAzUEypt2zV0f5Wa/oJYpo6LhztO4DGQh+jvym9YUzXgeVyXd961R7jR9B
1juum2nupXuEDeb2z4GjcLiQVUjTbPnYOsd1LtP+DF0/yvXkK6iLeV0/aUiIbJxDN6IhwfChq4oD
y2nFXzcTlKfXwdN/FJXC36GqN6PSmqf1OBrvpJVRV5f1QJaA1FcJL9ytr7ap5U9welHV5OXD+mDl
Vb3Lai4trLLi2O/sEq+LoWj89WUYzeUDH5gcajKYmcWXMUUyx7CuALX+HidrppH1gNjTpNB3bWsk
N1rs8a4cxvweCH5hDkj5gEWdsy2jpH/MsNTcNrgqPE11Zfsh6ptnaq/ajwY7f2npvnHdWcNrPONn
5+SW8yZGS2xypSt/mbX8JlQWuWQtXt0+LT5HKZANpsaXmCGy5275ux2pKAowFRCO0u9VycQxq/fh
SEWzqS90q6DkFrjQmHYK/YBoYsqdntFzuY/BQr4BIs5GO1dfee08ODD8P5Ih/emKuH5XWRNQvTXe
Tx3sdpOl+bRLZEQ0iqdVD4TJ46uZO0xBS+Dyui/KJJLKWaH46avqYX1BizSHSSKUwbq5vlAnNIfS
KFcodzjUn3EyGgMbitl23WyXA5SO7gb96OKo95/PIOu5hD4NjmYNVRn7c+2oO8XQcCFexqzH98AE
92Nl9X/+1PUF0YTdXjRgWuuQ9fijosLz72Pw/rKCz4Yi/TD3GXGRQKA30oKKQ1dZKZGgMr5ymSlB
q4zpEyYGiV9rVvuryJU73ZJDBEb8MLth/LsqrHcI3t7rYOsuEcgtstnByemqeNVZEaVxdvTB3bF4
7bn+Cx1c3OjfhrB/s0qsXGIrQD3ADzRn84NwpP1ztPXSj6JhfvS0pNx5doHdTtH0J9j97p7U5vBG
rGmzNapMfYFRmGKYFN9XavYoZl2/M2SB0YJhD0ATYIFdFld3nDgARVGZ3WUsnfYGXgvXLDPzfVfh
kpILAK4iG6ZrZhnt3hCwCoQJ+N+ZWnHVuknf42wTXTVPt/dcKM4lyxAClEy4XGUnAelkL5H2Hwwr
jR+oRijpNMf+jPITvhL2V8s6fNO00fS4Dk2sWaEr879Dx77511ADmfOjSsb3vm8tZt8ue4I9lV7I
PtsPId6muC3Tzlj30fDc95Uc4mAgLnQraxXULxweCr0hWTkN50BP5uFhfSBe1vEN7CR266a2jNN6
lLiRIa29ZGojuDull42rT3TUk2r88744pans6mF9AgT/mknzw6iKTj9c//tWetjeoFNiNegeSlJU
4FgOiIHRJTwYuApvIe2MwbpvKN3wgeoejj6Om2BCjFv3OYOxHSbsmdatIQ6LOyzKDuvWeiD0ad4h
JT0POjPHWB8s0woJbuYa+rsPPmcNlGvrx+4/48A/tjrWdrd1l/RcgaVbfShrItTHPG+3qj7ArqCB
0u6U1OS3Iw4yDlAjosdU5oxelt7cHG4LEAGWnfQmM//PdlPVGPDRx/0zct3EOJ9W0/Lw9xDrC6UV
tTcbSB3PaRcbmKG5aeGkHtbGvVBy/ghOzP/Pzsiy1YOi0eJf37gOXB/WF9ChAgcvb55nCX088+xj
tCxAq7g27nr6P7eoqKC14Br4i65hA8hjlfe6xKjCmtHjlB2Ao+GIb6GX3kMSIbzxKvrp6/7C8Z6w
+1CfvKXcrSpkMUrcMV6U51LiCmVNpE2Hk6iCdX8XsyIaOvkKiuNgTjQSr5oCXRYWkbNaPCjnxuFs
2qxP24nkUjH2WJlbynndVacZr67bf56ue/++3nsI1/JC+f2v/evmv/ZZuqsdiyoLBpceKrlX0znW
p38eVLV5SDq+62zCFy9ix3rTUsQHqszkL0C7L8uU9rviiJdW09qjaRvm3tXSOPAKA9cPPOBfzFID
PkPhIXSX+TTS8GWq8+SVxEtCjZkwYWUoQWNMZxeXrXBKjS2scOY/Md5NVVV8TxJTz67R3yKrUWGQ
li4r9kE5Da8HXeuxFVWB7jfqYESHsBAsrVukXa5evEtP+0k+ufKIYXZ5Fjo2g4kzQ0gYu11VyPy1
VwHRJiXXdgoSrl926HOAIuhe+zqSJ62q852KQOxYdlHx4k7TkWakeNcGo0T1FIbnIu7Tx9CMfq8f
N+suv2A1ljenLPq7MAJlGJc3LH8HDEowrRRuoLAjc4+d5EeKJel1fTDE2F0rs4Nea7lYHCis0isI
kldDT8xxs45By7k8haaNBs48/7P5n0OswwspX4siLw9/D50b0IJNpW+DrkIaMI7zEd8W727dEhkC
NKfH9n7dTGtYLNBTj4Pb3DkAgu2xoQMCO0xN/LJS6tepB1dNhVn9dGZw62TMm/cyL16heQyfRDRf
O+rR76a3kWSJiAT7ct6ULjKBjcJCfmlHexH6lmKEIeNG5iK3L9CJt+iUF3O50qlwmNM1uUmIlt6v
m39fyHKlIAcZnmVPu/uWvCg9MeIGhtQX144rb9dIKL7DaDfH2OhO69b6sA6xlnHrZrWoi8whol/W
Og/JqCpH4aLrKlCps0rvMVHQEV9tk+XldUythKqf5/REa8tiDLfVT5b0yunPW3Qt92s9sm5/BvM7
3WkkS1i15TwgGOIg//mMP+8fwqLmzOIzGigF51G2w85v4WE/RlkhHsNlyZGoNVyd/+xzm67dZrTA
oO5gCYdyRb+vVde9VHpaX9CyvLImtp5VZFX4jdn3snGwlE3hkzuciJf1RQtX+y08EHlQJTzBtjfk
XjjwXfPWiH4kYekEssccQU9HdFTIOwnP6ZG6jYX9POewbLwyUr534Gvht+gpSY26tZ4LjhVAkM0u
o2XEW5nmCIhgCjzRzQxGjnVvWIb1NNchjVNHZ4WJyI61Oabuhtmmm/VVxwDpnFonvADPYzCaJPmd
bOz6zoGxBoReJx+VU5xqkVovtSEdNBURdiBzkbxKhQbCMsD5v+8ES21oqrvxB3yRP++0mbF8OTX6
PdgSHXenyp+HHIUSBp7JQxqG+EZpbQlEkjv7YbL1c8o9AjpM0YFop+WF+a3dT4Xq3Jn8fwIny4yH
Mif+LlEV53lcLIvw491Ulenumy6cp02xZDB0zqRdgTpzGpe4bi27BAz+q1we/oxra7Mk20L55x3r
K+00kZA8mCERhIjbwbgDGIndo2108ZO08axIMHoL1s31gQGmY3ePVPaLCgjjob8D1n0M0EzagXRA
hmPodSbJtH10tkVeX4d4KIKsyNsXPUk/159aM34n1hB/pZyrNNMngi6W97hYFZ3N5T25Q0+hTs3m
ZTYW+GAIv03x5z3Cy7WN7hb/vKey4aVkuTgjqfLOWjt5ZyBP8K1BB5CoUhHtMu4NNWnYvCTWl/79
lCLY2CpdssvHqugIKTDR8ZGqu2n49rg8k6M+RZgwbCzV5VEsO/4+tHlCADCs1+cZIW3QjSSuN8lo
XEqhZ0FipcorIvnbwFn4ZSX9vdkMxiu6BQEs3vw/Q8Oiu62lqxmP99JL/hn6r6Oas0rGellltBHf
9VoYP9Swls9R/18bSf+u9bb+5xXN+69X/v0e6clh39QhJJS56kkWb9SReyyKfwBR1QzWp5mGIUCy
PEgvxWHSvan4dp3rbFmvrU8FHrQKmar/d++6jTN8fZoNWtbepJyEFZ2RjJj7HKj4BCqvnNb9CN9p
nq47tWJ08UVeRgP6eWKzjupsrbMO64Bm3bs+XR8q1wIrc7p0I3HO+Gf8+sqkRb86r47PE/P8fcSl
cchHGnNaUYn7UGjifn1GFfrSAqae/u4fw0g7uAbA/frW/zsWtuk/Y1u8ezd4HHTYDrvRdX2wMPrk
PCrMwKkKvEvaDu33+vTvmGYC7vj3mPVlW7Uwa+kJlkmgGUbPCubvZyFalf708lRXYHytz9aHJuLe
BT0p3vzd1+vuVF3/bmf2nO3SAh+z9c1IHHFq+tdxaFcC0jSNzXTlgpH91zEonBxfTKMKv0ai1cKu
r/eSe4wMxH2kxuK+yicHjXhobL1JL/77hUP7P4SdV3PcTLZl/8qNfh7EwJsbc+eB5S2LRa8XhChR
8N4mfv0sJNWiPn093Q9CIA2KZKkKyDzn7LV7AH6fvaVhOEsyrcZSXigPoJXzS7Ot55myoxmoD7NZ
cmzQaWQ4zTxPpBtPmCFUN7KJlKnYNAakJdnUTSSjClrNo2xGdrTkAak/lJ6uX5LMfJDdQwS7tTXx
kItFLp4bjVQvWwhnJ0cVS73FSXO6wyjbvG/y6eOlvdTsDkPclfCUuIiMh1jBFWI/Ov9aWgpNsLAU
4zzgq/Ss+ziT/P23NefflmVYuCaTND5//rbyJRN+26wB0Fyh0t9IEnrG42LdFgF10TMs/YOOPvPU
P5tVE6JE8yihkaNyYBpT7uyynar5a6ql+Va2RFYduFUi8Um1lRez1kUWGEUX2G7jsiGevRobR1DK
FGYLH1DBuWAphHWSb5F+qMFnydkfFzpGSO105c6+HtHFUproQr1ZwNZiuEvwvzgCkD90yug+qzo/
XngjqiPPu1R98tjM3bmHzqZOSKe3XeI+j60RLwjER0c52toxnhgieQo0qqdbE4udcVDc5xrR2Dqv
43Etr9L1gXBkF8dnT0m9pyk+yh/pKr16hPRKBnD+UX4ck8itc2UjmyIRrxO+szCsmvKhCfyV/JFe
S25Mm3C+7vpUfzJRjSWRe2pTg4yHqiIuxsjqhFO2cxoqi9xLrNk+daHmvRCpCW7o1/CoUMPweck0
TYKbKIh9i0erYaE6Cfv7IOz6e4yWCB2mFIf6AU2QNxjIDOLr5wyt8x+H2EhPcj6uJ83G6BFaymY9
v+CcxZ1fS14z1Jm1gCnibTzD2rSdqG/HHL09CwBK7WuFb6sKJLMz7OB7eNeFffEdD6eMOsFg9how
UdtOrYvQf4gfLbt58wwl/574OuUvdvVi6Fa1aiETHolG2qdy0io8kDznS6xUSzm1csnz6YPqXqcU
bzihRjxJrHq4TqXX38ifZyNSTHu7+uqXlCoq1chiTEmsQ4OoclVEtvtM4cBJTm1j/bV3VTSIuq3x
SxHRkX9D4Q/VwmEf9c+/IWEP9fE3FBlrKvk31KiGHqO8eqN8t1/7VWKuUzWZthQHZEsdsMejbPZ1
ki/1UNUfzbb5OTp5gfFbU030akvSKFujdiZPYijxk4pP+lIVan2mGH7YVVrSbMEmwxFVonTpwM17
EaJ/pgTa/OE2hyZVpve24jYBhDxGUM7Vk+fX54Z4ZtEBXBiM/OuQVeEGXlYG/i4dyiOROSyj5rM/
mh2QZ2yGzXbBPoDZVTUI1BHYQPttZp9TzVj5oxIdSRu5i5S460r2V65OLRBC5/xoWMWqaAcsI4KO
KwwvwvjFG92PFxh2hmPiqqXN9nqOox5Nk1rQuVXFAVU8RS0+Bvs61FZ13UMkmAfkFDnq9XpxIIEA
RT8mQQUJbJ3WgXUyiW+e7Pkgm2E62IcJc0nZkv1yhpaRPyLp40CmzmOk7/O1Q4HHUWhl6xDXm4UE
sKN0fSwB/d9HAQWTjUadhQShO1PzaHtuck86PfzoL1Nn0Wl68wXaBmrz/ju0cZ5hlL/cBaXpbwPQ
QRs3TPP7ZCDJ0Spq/90Y1AUA6O6rCrVpCcZRO4NOxQGtS6P1WCnNU61qj0GdDCB1MMoSufdsxXio
xJqTHLuyGvAAMQTUfhFc2GMgxs6DO2Tlw9HQW/vOmg+mTt2iVdyJOLJnolh3ogTzgP6PWsvaTOqd
PrGs+JzfNU20Vlu2bLJPXtaHVOGLqMs2sikH1Kh+B1tv7T+nOVRSOU2R3SLetO/Sym9u3V5ZfE6A
LMPSLBbfPl+mMZxq006I+uRFcqDronGZpKGP5IIXkn1am4+YXUfZTjb7wrfXeVRSDaHijeMF1rPL
lu4weBQByGYjRLiCVKNuZdNJiseWdNcFMZV/j0J93bSd9VyKAAGbd9XG2DyRugDBH6g/KMNSN3Fd
sqWRffIQRXlzRHOFbJm56lQYa3+qy13b56/UAiM993x9qalufB1Ebl1M/a0jtoBwBruKHRgzJK/z
YFEXyVU1I3Wpkh1ayb6PAb98NYSuHWQLlKJ18fI3OV32RJam7li0/v46cVqoVEW0yqp2+h4hadu8
BmioPl6DzQXl2tX0ivjFXdQememY1L8234AieK/3ny3f/2jJe9UI5eJzrP9L69d18ib3a6a8jpzT
cK8P5KrnG+CvmR8/bx6bgTv/4jpvDKh+DIZdMIjkhLIxOVmJf+0y0W/BsSSnz3559tFXjSTMBiob
mP7Zndfc6W9ku5n6b2lAYT7+DCc/s4qTPJOHphIwVfS0w0DsnwO+pkbjb23TibaFGmT7eMCH8uNl
Pl+hbxSx0uKZ3Te/vjzI12JR0N/847/+9//9P9/G/w7ei0uRiqDI/wu14qWAp9X8zz9s7R//VX50
777/zz8cqhs92zNd3VBVRKSWZjP+7es1ygNma/8rV9vQj8fS+6bGumV/Gf0RvcK89eqXddWqjxZ1
3Y8CARrncrNGXMwbb3U7QSlO6cWrPy+Zw3kZnc0LamRmDx6hv30i19q53vc8YCivlVPkwc0qd5HX
1PtWN0o0eCxUMAlI10GcmOd6soyPQzZpZ5Nb657cMO81tCTzTFV+uVG0oLv5nCcHyLlhoFlEIJPL
iKColW+r3B1OVp6NJ3lm/DqbZ0BOyVnGUXcasjU5+bq2a6OuuCsjSml9U/zW8nJ1Z4WeWP/7d97y
/nznHdOwbdP1LMN1dMN1//rOR5agji+InO81Nq4nW8+K89Cp6Rl3i/kc9XZDfmPuqVaWwJmMso0R
dMh8+Nkd1x7YwKrxTwrJzWVmqhbAm7G58yKnBqFA3+jbFuWkah+i6vtnu+zqb1Vad7jPhE8V5fq3
EdnwJ1V/SpO2ezQQTV0Tarllr9u18UnzkRjKZqqRVBkNBXj+fI2F9mAVpE2NeL+znqi1SBeTk6cH
OZoXyW+vP5a/vb5iqLuhqxFa+hqup77fAuto+hPR53//RnvG395oW1P5nDumqyH5Ms2/vtGdm7ss
WIP8nYjIAC+G90++w0Hm8aZaoCwQ9kHLk+/x5/BQgEVt8nz/MS9sOpTCcET3oTnVR8I66GETPnCZ
LTpMM+fO3p3rh+Wp75vzqaP/nFVa9ntfse6qgtLbwawyVr3bTl/b9kY0xMMnDGLWaqZ3uy4z3QfL
1y5yPGOXQ8RcL1Fy+va5Bm+8aHp3+uo3ycNIjPmBe8AfL5hSfnBVPYNCw8WYwi2drPHSO0547Iby
JFtAAsXlZ39/wecZAl9f5v5Nb0B+pMzFWPrm5xQubc3841JdMevlxPpkW8RUeYSgQ0DYR+NV9asH
MWoaBm89sSS3nf+WQHlxnJXoLPVVhf6/pVjI/mjaIjrnaFjvDReToKiwMgxTufpfvep8eW3AQvj3
Hw3dVv/y2TAdw7Ftvma2bumqbrrGH7c/csqw1cgVP+F5mk1Ppuaa6yaMKQsJ0mXXd/5BsQ3/EPbV
XYhAZiNbsr/NOgf65Twq2zHpasqmS2M7DCaLCShkNzl1MEhRKI8j4jw1O6O3xmtV2eUF+cwC7I24
yi4SvP26V+DPyqYcMHXv3q47/Si7HGfojw3eXrIlD6OvlWjsY3VNvtdbxbofrFk/OpuCICuSgNJ4
LtwZmqYSWbC4ez6PSKMVNxOPUY8XaxU7bF17ZOUbE8cTamIdl1wQ+8QyTNknym1k1BYb06wPQQcs
w8qCbBPPSWTi5T8PVGZSUpsiAfgcQLpNGnO+wpmvkJPz0n7TDN9mDVUSlOqDrjqosx1D++usliOy
jfuQ68JPcCjlwDlXTlRG9Qxb7SKtYRKRhyd59nmQfbByJjbDR9ld+JSVf05tMb46IAhHJEDhBlwJ
V3mCSPrFJDR/K1tde4tbivuIvia7U53wFrMBBWOscDyorKwou+qUJ0100QY5yqoZNLu/VqzhrxP1
w3cN/yH4/lj32Bxb91WI6ydyl+og+7LS2xRtJjY+xtoHxVc6NB+iP3ip7pY3n2159jnHnWfLZpDY
59BLVjrIYvzEFSJZIXXP+9AvHz+fv/LMDDuKNAs8ST6ewoHX/DbPKoibIxicNmB8zFuNZyF0nVZf
GXNTHtSWzE1ulncFSYu9qK3IuWl7PC5q6ub/mBZXMM1UgDP9VZ1885A0dXgrD7CjkrMrLrIxIZHz
l64ZPhWdPu3yacjMGzniRG641EgyYwrNpR4fpoPLMwe1RHwltEPGjJIB2SqxajsGSfQoW/KQpV61
RlpWzeqK+CoPZkk5X1ci/0768JTX4nvj98YjoDdXtuRTPlam31rhP1sNuO1HPK5/G+t9DCtZCGXL
oLSnPaIXdS/P2mGcPs5kXzINsAeGlN1yl1Z7x3JBDhaar65sp0Mz9nGOsi3ZZHBfkM/3+s6tyKHC
cAAoBgtqUynCP3dDNuF24QVX9PfR0szD9jG3WBD6Qx2/jn30HrtK/M3KNT7OI8orBDrQWCMBmg/J
p5MEGZU2KaTQSnHf7LD5AYHKfcm9AixlqWWPBff/pY/kZvXvb6iUC/31huoaBtgcfb6pcjNleL7h
/raeTGw/zIeqcR6hL6s3csU4lB1pXtQLe7mYHBUAF4SZ0r1cZ8rRLGp+jqoaJCs5+nmtHAXltEOu
X979q+s/Lwj1NiC6UOvikFcwIvMW8WfmmMEp1qhBl2d2h+0SONYea/Vq1Eiyxx4FeXrULJSoGx5L
0nILyNzDoxmDL+vEUlH0W9OMyufJjaY9HqMqmkGaPmjslRtQeS+bduCw7K/a6jS1WvFsWcWCGlfq
hSzSfkEb2lvDbTCr7nX7ES3z1RB19k20GPG5bdTcQ420tk2AWC1oY+cRdcU1Uux2G1ihuUXyvFeb
In+1FACOrN+1k2nAr0U0ba28wu6fCMM+OY1uf/81NZsdIuVUZIbax1QX6EgxlMrSanXnZJJxnpZA
BdHPF92Bev35zg/+96TrcXYy2sF907PpavOlfEN0++6Eo/1KsVR342X+9OyzPlmUtt0/AhhAX+fp
3X0ao5isunq8UxVkmhA0zds8J5g1OHV4JtejbsbObI/2YDpbXRm9veeSjTSUAu+RYVAxS8QxR9jw
ab2oiDbdWDpndPYK8QYxXaCUBauiwHUqj4uUikq3fWgITS8oZhieuHEZCChG7SVyAGY15aBQujK9
8JfU31gAnEjSO+/WgMtLV4T7gGXathr4c3qSd7eiENVdXlZvKOo0HF5MFem6Vu3JsM/h8oFgFf3Z
2DowarNhPVIG8BoG1hYpavgwdLe4wCVsyUW8Jbwz3WGlghit6ZNvZoU8FXD5u6goQuzsriS5nAZr
nfD7AVk9uZfAylbYvwT4BttPgzd170oSr7sOhbBdxPpW4PsGoSbprlnhG2ujU/uDE4uEG2JQUncc
lvDnkPWmiPHerGpaayWBC7BgMMsooCaGrjgfB9lEekaNam2FGA4yoDkaQWl5qmYxp3LSx6k3X071
Y35Iot9eRk52oxZiqlqkO13B2XkcWOP6M7Wjg66MYMTNHnBRQYCtmPm7Eb4OUzh9y3kws6rN1Tu9
mvItBVTu1lQC/aIAQZkpTNVbE9SERrkmd90fna4Wj2VmJuuOj97BMsrhpGi5s0TmOS4Lv1Z5LMYZ
9Q3jvaxyk1o9Y16lyP66m+4/uz77m0m7l62PArk0aj5e4//bJ19E/oSxT18yg+S2HbnW0lGN4KHr
q+bcZqhGlTh8kF221e6bRBO3WC2ED65XZ0sL0OFGDsaWm+3NGOKBbKIUre4Le2M6atwsGkq60TKc
jXSi/qtVWvAamCeA9nmhwgdwpgYCpHdH8cL+JCbf5TW3FZYE93oX/DatEz21d96zkThiWxKQxzWF
7YpeuexhLPHzIJtZIvj/Y2O8FLZtXHytAEcX7VXLR5smu1DmfjFUr/3Zh08zcj6IRMiuuYBVRnn4
988TXf/rLtl0TcslOEHoweLLqRGO+uvzpGLbPhVxDoi3DY2KEKghyv0wuRu7s/S7at6uT6A3Pbf9
2ZrHPlvzmJzZzo/18S8z/36dnEl21nj89RN+XRclSr0Z6ny6gWpXwubqcO6zvaPa9NZpdG2B8SE9
8iDSUmwUQmg3fww0dsouQNTR9OS6mbqkRJpiT8s/IYeNr3zBASjV/la25MFsYDJwo6gXmhUS8utb
t0M14gqqkqEg246LsVHn3Toi8veREd9Feezdyi55pmBwuOyCCfjUrwHNotIGWSQVmF6zooZNx8+C
BSt5Nuy9EwWjFSe37kNqkw6sHxIIivpbPQ3pQ6S57xMi18dag78l0H/tNT+xzsjnw6WeBs2uLAYP
2HSwc4zWukJzKe+TMt8kmV082/kQH60OKxzZpFxZ564Fb6ce8/JZTHq0wErVLsrurKQ5yQ5Sdktw
CjZf88EqwIRi3tWY57RRUB8QuUI6pg3FRkzTV0tHhy4SSroCK3Ifu1K/So/VrLdn0964vsea3d6S
FOPh+vcZKRRdgK8a5TNDqa0nHHAOxAiyUwwnZgXXMXviWfZdFnPo+mvXds2FwlfH3PoOdGfdLC1E
Jal1GdJC28d15AA4aKwXFQFsOFrZN02hlkfO4LdX952grsixHViJJdKgMEtYgpeleBmIv5A1cKyD
XkbRizAWkeIOB18uU/ywC45YJR5HNahAMVPD3irNzGOG4JmIQf8RaOZ5UJ3krQa+Bq7f859dNLoL
FqXJg+gjbenzx1zSyGvXuaf0JyvMxHZsVX0vsKE++KNVbAuXakIKYdN1XAfRHf9j3bI3BIXBQWY3
a9bg08moxLQs9MLYBaoiXoA+L5xy9B47369PI9k86OT0mz4gXSMcmTbfuMYKwe2vaWpSIfyb72Ak
IHi1Ft6enJYkYJ0T7weP9uTZ5C3UjKl+DdIhXaW2SygixmA51RJ/EaSd/gbHKw1U+1ukwpefsBi5
tQNP3zdtHfHL6tUzno7nzE7sb1mavufKUD84VVX+p6Wv9dc403yr8jTD1DXw72BeNPOPW1U7JpoD
3Fc8qlbmUW/05BodN94cBZzVz4ajaVK9ZlFc3thK29320NTuRl17lv3JlKC5gp9Y1qD2yjHZyY2I
bEaN9XtTjtpFe6ii8s6b3PToa9GwDusRyQ4xzcVItOPVyCaqVEvUXp67Ky2n+tHY5Vdkiu6z4mqk
+gct26FK/9G2jXpQ1CZflh1wrtDJr43p6ff13B8S00W6b4gvPaBQhGSDSvJF7uipNsD0FFjKQu73
5fYfzPx4ilD/7mxsaFvqAVQ0mJYRb5y0Z2VpUUt+wsiq3vQlAqWtM+AR3fo99lc5QV2MOYejbPtB
MRyD0erWrQ87648BOcUubS6RE1sUtavMHUnE2Be4Ys1dnZv1XQeUgbiVfVHivrkL0a0eCxCjy1LV
1ZPrtIhs1XkzpKqzNWQ0fm+xnI4oWvzhuNU19l3lJaOKYJHEtXaZnLn+DfDU/vNyygN/Xs4793G5
bQXmjxpFy2SI4Bbq0rB1IsxbwVZQawEY/KWuI1SJVCxuFBzcX0LHfu18LLWiCjtTDycs2S283N2m
CY6k8qJcsPsz9do/gm9vn6Niaxp+9uJRSH0QdlhDN6E5KuJemcpbmUvMa//sxFb1EMDWOQwaYnjZ
H+TBra811YMBvD33EOeicVybbcsSnJX8sRHD74fPPkTww8osauNGTvkckM3OxcalxBtimQ8NqUM9
S+88xEYrlhsqD8qZHY5VKqbI4GewZ832GVYrB4Mv6NaIu+4U1igw1KBHERYDnhVZPF7hxviL0s2b
RyhF/g3hwe5FDaGpZHCRvup+c23DskCc06wFpHJ0eeRCrQCCqiF8IlgBRFvA3QfoUu23LojujX7K
4x8gHlmuzsmqsUn2KGWSO3VuFW4EgMBO7uRYRkuOGXPS6deYMSfd/36dl9QY3w+5jo8rtZwwB5Ex
FURJzbnSc87A7IsyxFNVloFClabcNi1b/4ZPZHePQdSOZXzww+Ek9IvolVgImnA8NM+plxp71aAQ
IIt1596tycfOAq53WNl8+0kgaLDRJj1Xrq5GrQ78nWg/Br57DirWm5WeiteiCg6Rl7anRk2MjUMk
74bAZ/CDmvtstkbGwOO1SFrt2emSclm53XRrOKXYToZe7gyfAsdEScECxCSQ07DRDkatRSf0bulK
xV/iGU9SRDX8TpPoEM+Y4VeROBo7QxFiXjByp6mowg3q3rhzwgTGLNDjN2f4wpIZkglmWdhxwmaB
mjGWw8HB1GjIwxGNDQOE+n6emZoYb1qLAmpVWPalH9rXuvTGl5469LWTm8Qag1q8tJq5hGLjPYh0
gOnjFtFCbc3opSuwUTD4eGxl05tqarOD4QqUt0Udktxjzx7xnTLSbdZS1SFnEbwj8qmE33Jr6M4m
Oap1UgKlKucVmz2lyXUCy0VFXqSTEKZPHuDHLWHVDreyhewDyRw4X7dA2JQmo7XPA8fbmGXDnUFF
30U5V/dA8ZV9g2J3+NIG5V3MpyNAtLxCNlSEN8BTD8Log7d20vAdDCLzUZ3OHwsDfDm4UT/5MD+f
y1abtl2WQ6KYm54HjkuBG3j4GOXPGvLAPv/7dbr9t2efbRgEiHFsdjRP1Z0/4ugaqBJb2JXyQO0b
oFcfQzJRTf2tOmTJvhnq2YkrLB58/OS4jWXO9xJvvqDlS/w5V1hkPwRiq8piOuVuaMXD9KYsDPtz
eqZiSSxfOlWgy3zMnV/agsyI+2KrL6D8OymqcoCqaZoeWiK+72Su92NXJF/apjcX1LTnF0oU9G3B
vmMLb5bSPXcOgwJt/JKJ+BCwKJcXAf5NiILaKh5W4UeKubSy6AF54Y1MTYc4uz4kuJ7KZLQc+9UC
i/3n2Hxd6zXOf8hkGH/fKCEjMSyeXLbBP1P9I8tF+MY37XJ0HgxdgWndiaR8Ti2wPeGUbIYKBDcV
SVMJw5XTulOaQzsfPkZyPGsXsnNIGxBBk3AXQWaNeJ1MJ50U5qHMcvsgz+pfZ/+qOQwWQMKpxWem
5du0M7vZJqfo3Xs01yw63b47aErlHKESAHOyNfMxyqCxzrug96wE3FhY3+VFmRJxkQOZGGbEz4tw
P+drGbrGo5OWLPXTWx1WzPduGFau3vAtqbC+pb4hf4+AGToo6F7gSVMsb6jWlbo8a1UkkX1qEVlv
pzJRd4mahCdLWMXanJDPeKH5FGKptkqhSx0J0WGUNgdhlGwaHvIM6wUVG+930Edxa/IBKYjqkpkB
CQKpd4X70M+LCIRHHxexba1+XSS0wn93aqC2NaWXHxeB06mP87bp4yf5ujI8qL5NisSN0k1vAk5D
2B5GT1MbfNUsVzsORhLvpzL2WOwSZWx81rLNOAZbGYOsqGG4sSrhfcQgMzxT5v3mY4n/xqAmKqQT
DZR4/6NJe/GFcpxxXRNP2bpW7MzdlREXl8BMXkDI+WeSw/WuafTnvB39s+ySB9n0snRN4D0+/tFv
Nrq+6LKhXuXimnSomGRKlAxIfZRnnwfZlwR9uU3yI3cot2ffpt7ncLoxgPCtozYXiDt2j7eLm9uY
UVGaIEdFp1rH2rsP6rHZ6VliPCeTtyZJZ9+rGBXf1eFwn+ojSTCUuVuNylbqj3VjpXRjtC7KOt8O
xN+X8luruSLfegJPWdmUo5mN8EoTG6tsf1jz1gzPczK0SmzTRVOJtVOFYPPqF98N4SjHBkejk1zg
hto6ctTq9LHm1V3sLIjO6/2S4DTLGejbqwF4OZmS8FEuydhlBmDJwvBYxmF2b03x7/1wpI9jbmX3
83wL6/BXUz+mwnBPWavmj0mHVZ/8jaKs3LH0d5eD0atbe7L4D8hCJGptS0FoEhaPSgthfJ4r8q7c
ZcSHF0Oid/diDMtN6RrxWiYK/SQzKFU2cQfhLXvO40upamJO3j98rNunqjSWk4HPBWtjZ5/5nYKX
WMv2Mm6rF6tNLsEc6+zjcm+DF3odElSmCE2i2wq7ux1gk2YTBZ55TfMUrFSpTN9bHAmS5kfuq9Zr
XlwJBoPo+3WCYO2Pnt+HqDLJkVP9NievWucV2OiTTDlQTT3niKhZlEmFvCFlpEcwluVoX+/aqhBv
LvRswV7d579zQV1ce07Bsx47ipBXKZzy1y6rqUGGhpwVKC08jXLrlEXSjv9hygSpZHnM2v5BzsBC
iA1rlD62JXAuShAiMOBdde3m4Juc4QBaK61enEruaUvspJrbej4Mqj3g9pZpS1cLEXcmdkynYxvQ
H534MRujs6Gn1UU+fAD9s98nnyw/t/PYZwv90m+tX9dB7e3/w8PHU52/P/8d2zLI/Ggk6jTP0f8a
pjMshVJcdRQPk4eLpoaBcpSNwcLzzH5JYbx9yEQDpWg+CzqfDZCpp9EybnzlZqA4ft3lvrXHRKVa
asQmDhUkLrLn6kPiJBAguVVtELbEa9vHnftTLxtPQXOLgQsoz5LyFHVqDjZ31ieKQZ5yN4EsMrfU
AMxjHj8kCCYvmp37e+7bkA9zx3oVVBI7mZXdlV6jnJOpH2e9KeBrTwFNlYx3Yds3b1nYfbcggr3W
RNawDenFcwxaCQuK9JKIYDgXMF3RFbnFufYcfxtrQ7Or2Z1Cd1aodqj6+1FXp2Ma4ek14WQhqlxf
xPh9rG2PrELJs+67B8XS4L3bJlqMtYvfvgkgetfMzFDPmgG1QJpXf9X4tud66TybwoTJbNr5xq7K
7i60y1NKLdZrmoHFmfNKajuECzEU4cWJq7tBCePdOEb2wc8t6+PA4zMov4LwYJ0Z8Agtiqj/Meg8
b8nQRJX3ElKxvGoNtT6ggG1vSYnxKO0isUJAie9v4pu3NXcnSngqd40TCckH1wsBSnSJc3V9UBRa
N33VAoRHxew96DtAt1lcrAvVfQZs2b+5blTcVEPdrOKpizfo07QFd4Dh2bORe9Rm2H8LLLGpg2oI
bzrjoc9N74fVK3fspLct2fmlcDxsaBJ90bYaSJYsdDdIDr1DAYRra7sKvu4FxpMIqKYU/wYVSQRc
GdBzfWTY68Lv2IHn7a1eusTRchG9dclwcUm2vpNyImbjeAuwbhjcQCLbU4W+93orPDMhg0dd9CF2
CFNPtRu2y7M1szxUFQAoJTGu/dyVKEoNhBDlmVSwDVL4NpQvo1te8JctH/qiftBqL72lgEl9LBTt
qQg056zHZXMSVn0ZYjM/lkAc2cK9x2qXH9UouILzFbvAyTAsr6PCPCrEnr3VhDfY62ATNcYUrV7L
piLsW7dke2jr/XDubPy4A0z7Xk0lnt07uvCge91Jazt3R3mIdvRzTz2GHmdVaHxPyjDYUPr4s18O
JgQxCdfMU2TbC5svigOnsffFI5mR/LZK40dWJ81ZILhcsHzS9qBf+yfV5U5tq2m2IUjynefucJe5
vXEaR2drpWYIS8CuCeiZ4Z0cxPNluOtHx9mXU/JGjpEZg2aJnRcloCxlO9LxakPBmEJ+A1daEll+
YhnTrQzH47E2N23DBunhad0uD6ZyHXmlWAxtoxSk4oz88HFK7TjbJFZc+BbOvTjeXlNXVxYh6vsh
9PZ5Iy6ViK1bN2s37D5x/TK+Y/PGCi9u3wbT6i9Ti6EnEpV6XUevU833MGanI7q4+TGY98jJh8cm
Cb1j5U+gN+FNLscEV5ou5pYeKZ2/VYcouyn5Ol+wCiov+XzmmNol46Z/kF1ysIcTuRnQdy9kk+Km
7Kxo9Rtle4di1rnWidrvBuSiECVpOlEwEXlLvsZKbj9EnRiuGbC7dG6VBbaKUdBDNlBHBWw2h8LJ
f56liYEjYWh//ez6nPY51zPKitQGP/3XlQ42BCJKfwA1cfdj1cQ7t/O9A/HLbBuZWnAaoqjZhLWR
nEklQsUtjep2cmsHpbyKbmkILh5P5m2RFdkhd6d2H/L133ZR4R6NQuDqITD8GKsWVhd1H1ewguB4
zEF9KNM78G1UHbhTBuokjre9Wde7OPDaW8rNodR5af2q+/lJxSP7HSD2rtPy5ktcY9BiO0YGFI6N
IYVU6rYvu2SBX3i60oii7jRs7reDpcyPDOQcLnTHrxTDrnS1tt/dMrvXWEMsGoKKlwGf5gE4/g/T
qM8h98LXoOc3HMKkuGBl0G1r0Z5dvkqbRHeHDT6J4qI6LrEFO9SfVat50+0s/pHbJxVyCayT0L7Y
5J5fnRASW9VrzXWCvLGuQIQdXWDl+HigoAiU5gJnqcO9lExABfobVmL6rkK9AITGmsQGqLTuYQQe
psmwTsgZtWXoDdqLCcyEGIhLotLTuGWvGxXBSxRaEyAEtdoTpnSueTO8a9TgvAF/yNgRN/Zd1nTx
wYhATLlZL86ZN29fLOst1srgwUOyusVzt9vYAUskLRJ3nciDbx5lcgBMM3EVGVKUNAVCUud990x4
ggQJM6J54exWRXYH9QIN2thsVSdId84EqEKb0B7zf5lshNrat56JNCUaqgARKwWqQo9gmZUDItPI
+3+0ndly3MaytZ8IEZiH2x7Jbs6UREk3CFm2Mc8znv58yKYJmtv28Y7//DcVqMysAtjsBlBZK9fy
P1mm2Tw41H8mZUzJCqxe1cLLMbbpbTRX+pEd5HYv4C5YRIudPUTVtUC/ungBZ4DEvBNv01Gb5Vjm
J1XtcwCPCC2XUFhbdZ9uDbMfrrsOhdHZ1fJvXur8xq7L+FB5sflQGOGv0XLPtVCGKXsF0V+dPCxV
lPZ1H/XTceyT/CnQB498Zdf8tD1YbiGZ+A2dot8qNXI+V6o5w3mTfHMnFEKKRYU+W5pJozpTj/mi
QvioK/CYQOEy1065Dxdtegn0PBsKitj0NqutVKCNrC1uLMssEpZao/3gXua+TJba2jEA1dAP8wts
HWjxFmUO2JgEIKkv3p97I73xYu+7kxjebWSwvg6b59lA0VOf9Zu58c5mVvsnx3Op7C4TYzsjywf0
pB2vvLTRIc1Pp/tyaaKrfMryA4vj6KpkpbAD+62/2DARGvU4/s7+3EwxNi8qrLZrJUUtqfWK/UDu
m9tlGsxoL3CjNhXrceQ+cqVOSrxLK1v7bMeBc+UnKGjwlef3qqVfwcyku9lteOFS0fWZfdAjmWE5
hxg1t92AgDb13BNavlXX9Ru25J4t6uWvxLY2WuP+EdK4Onk1CGlgfW0gw26aF7dBGjh3zOhLXyPd
3GeW8ZB4IUtUsBDA+Y+xMc83o9Hn4HvS4GrQqwEZHzjiaoMlIBmq54x9pk0FdcK12BB8sDf9DBEO
4L8HeICd39iL2kFn3/qB+xQYvCVHuvpDVZQJkHIxn0yFF0EIwLi7T0tqolIGXgSTr5Q9pt8GNdQB
EAAShJ/DJQEenlRH78/dbNjbZHTrvY2YgBVGbEgGGUIM5YiuORq1rNdUBSLeGXrE0POfJmd4Cuzg
1rPsAJ6pWCHBknRHeMeKR/JpxSPv0jAGaq2ym23emoI2qD9DXRvfIrfHS17a1p+TsnDvvMT8xPcH
YoVpC4d0/uB2QXLvdCR7pvyhj93s0lSs4nZVzwbwtESJIwYFf9eWP6Vjh6G6L5whWUgM5ock8NEJ
0Nrx2IXG/HCxqZZ91FMX7MUSIg5WC+a9pdyIpRwgZFItdGBapQMm4TnVTdelr0epUSb7omfflQqG
ZqE+I+ZyyJ2I71Wq9oeUJ+FtbSE6AZcrXFGa599Kw9fAu+5a5x5ywfnWqm0eAFn8CLkpygYFt0Uh
zdDmEe5oPplra2HNEFvrFic9oeCviF0d6ccGDZvUZhd+RLFRhde5qCh9M33jQZ0ma2tAFvgYctXH
yZnSK4WlZaUH84MLVSgphHsQrLveUk0e0yA3vVKHkzU2Ud3rk9uw/3UyCjZaOwpaPJfEbRklzqnx
G97FliNqBxukGZfDtWmdO3Z5p0PfRe2etClbFKXjbgYl/eYnYfLdUkjyQ+rXfuF+r23b2A+ewaJE
exgq/Xtb5UsRJT9YXLEB38E5qncWj5alKw1Ed6BqLY/swEZc+ujYJ3TnlCHVH4zmKTKbIN6qdqqS
TnLuYy+GolxF4Q+lRuRq8lmDk6ycyQeYiZVCdakYj9JUocZrQWh3B3j5X21121FpMurV9ZjW5iVu
0GCWHklFwV7jHUrY2WDw0MwTRJzzxvOn4pMW2s3T0CD+MWbFJxOZay9RlcflRd3vGu3FALF6Q4LA
v3StMoNUexriQ6aXMRQN/ajsyyKEiF5NU/Zii59wrRfnOKfAn99axIrZHB8taskQR0vno+X57jmp
lS9hTAHYgCyF2dXNJxhN608FaKQSKsG7MlDqT56BomuPFB13WLou+8BHrSc147f+HTy7w21fAj/N
Y/tXbZ7jlyCL6+tIhW638oIEfSK2e8yhia7Em5gj3MehWYJewesr1o6MiwLpk6k+8fwAxoJ5dPr8
Jg2pFLBZaJ4dZQYw2FvGlWU01NH6qv3ZYp/zKgPAhPZ4YX/OSCVcgcRXd+T18cK8eywLHu9K4lik
WMIaHQst3ctY3euDY6mV3f4ytgN0xtOePN8SzBtegxwByHjxonsfHUyqWC9dYFo8sCAGOEhwPqTs
b44I5UiwGiCPUcM1fLyMHUc0edjQPkqw0bc6JKeuf/GmdoO2ArqyaOlxzWqEHGzVsyUkf0IyQ+TN
DmtyhBT8ynK8/r4PJucAdWJ54yZn0CfRJ5Sre00dPima03/K6vFLSI3ybWHm41XVmyD3jXG4R5/n
GiIO7+wYSmRfbK32Ay7B8u5i6ikcujPZbPYhtEEbjBUzQPPwBDnDcC9z5DWlvqyfo6Obj9sMAUle
8SIHvpY4PQfBqD1l2vgzJzn1oyxDfQPKw7rPfCu+ikb31LZz9tBZyedOTYIX28sp9TLRJIyptXup
Exh3ybVPB/ECHoA5skq9k3gLs37OmqJ/CCLX+NL9aKosuNJDCg3LARJzGB7QS1UqeL1jNjkhQ5qn
k1fCqoNkjvPHIdyP08mE6ELfvgt4d2hmGgzqE+mDwHrypyH4YvPnsSELjHf0gi8G37ZHPy1O0lOs
wbyPIdmTXjznxR2aXT+lV/NH3xhOhNbQCGnXXFfd2R3Zo5NZ43amUBNkyi5GxfJ+8tXXxlSuHWUI
7lczL/zlKfWDzxK02mFn0PbhxE7xB0cRxCoU4VQLrMESQj6CtY7tIqL3x+n8ngWjVWva5yRxDtHQ
Tt/c2fZ3cwuoedJy9VbVSXeBnd65MWvkcKpD6KzD4k6aKkW1T46gxXL5eec8w5361YZM4h/eIoO6
qKegRIJXhwSni3folOCdN6VYii3soSErQe71MmvTwEjdQJQVd9Dnk2CZ5hyy2+i1oSI/P6VLI0er
Y41bHR/i/kXIOv0MID6BopYTr+Oku8asZ/oXIR+mWsf+7VX+7dnWK1hDPkzfQJD6evl/e6Z1mjXk
wzRryH/3efztNP98Jhkmn4fWT9WhC6MnMa2XsXb/9hR/G7I6Pnzk//1U65/xYaq/utIPIX91tg+2
/8Mr/dup/vlK3QDMkOEbxbacFv2XaPkZSvMP/XcutqIYhS7X66hLHznB4jLLpX8Z8G7YX55BjDLV
+1F/f0XrWdcYlX3nGQHZP1/P/835Wcyw9B7MmLfz9YyXuT9+Du+t/69/9+WM//GZtNRAWNWA4tbb
X7te1Qfb2v14oX87RBzvLn2dQjzpctIPNnH8C9u/CPnvpwJT38HmAmmeGU/NXTeGzr4GEY+EB100
rJq70cwbkDt0wWjBjVm5/k5xmwLtZbgcKZnyeKNc3BI4TgGYOMAr0JC09Ukv2tHciTtAcwwR3Vsw
v1TQiamfvfRcebwFlnqpI9gKP5TJphJKTdWWbQaglySnzxYJ1/Mwwnq2gaGe/XBkbl4PrXFOUJlb
rNLozuvA1XQZvUT46CQo27pJf6DCplzDIW5t8yxLjuxJkY9Ss+IJVOaVWeXtneHa+ZNC9uXG8toH
8UlUxS8XeuR63GlLhITpcIdsQpItJwmB6pFXpJxXU2aVgLQswHCZMWDB5STi+Jdnh+H0wbF0nyTq
X5zZm4KbXvd/CXKDDNxSsj+DxAIHtpTrSx8Ru5AyZu/VvTrMtxDbVAgpRkJgGL8Mk7HSSJz3NouF
MOOhMCneRbIZAGIdswsgh9KQJXRiSmdwrc0lKHFdtNrb6fhuDMjTP8LfWanWRyhuNFQU/powZ61p
2neIk8ORuBylTbrpe7hMP9h5IYp2vJ/yHfowYGzDmz4JDuscEiFNyfJ20yGrdFxtchSmTn9FGeRv
H+wySdm457qc7ZM4xeSkwyFTp4UWaLDATLJPaC2NUcOfZtfexS5OscvR2gCvs8/Snfsop5ZomcVl
M8Wv49exMqxBWHUXGTVKRVk2HoAAQG4Zz7q3sZFYf2AcSRKIERW+tUCoSdvZ4yH2ivZhCNT2odZK
5+T07icxrfZ2nj9BKuSy1iBUmgw48sE2A8RLl5Fiu5xDZlqNch7XCabLecShlvNXOIEauDkp05Wj
cAofX+t1P5Tu2mDty83FdzmWml2p3g3bCbRDu/MqVK3Zwz2prWGkcMFVWXNSKlTkq42vqPWfjltE
rtSthPtt3Y/nVoNKAIIE+FFj47V2OlE61GTVpYx6bYyyGQ8W2XwxvQv5WHkt/iB2Kcd+F2oo/iDD
pRC78qCO9rvoO9m7EpAxhdJN6trncAFFQI6vfs8KBe2RihKHt4jQ1jS0eAaU4q4/gH6SDPD5QYzO
HBY31L9aJEB2KHm+YoMaC7pAO2DnaMnt8Ut5ithFPa/ZP0crsis7bfuN2MoZxleWFOlTy27YJQ6o
xYA0bNvsrKZsHpEgzw5RW8e70IohwgApmAMHQbVn8L36sRymGg55bNpi6yjqDrcNOdpLX9wf5hnV
+B6O0uC6t5vhpqf2+cYbFiIe6cd+aJxdHdkXFBF3FwfJJ/AAo9P9EhptxMa93m9VJSh36wxdHr/O
9cGGIJdx9vW7D2ZbjZSjoqNN8/bwePdcuTxtqCaat+QQtHdPGHmw/MMT6fKQGfxI3QaAntDzbp2t
r7BjmkFRDV1HgZ5RnbC9QpO+HU3A7ZvN2hd3PySXER/s0mUF3R9B/n9ths6FFNlkvYtyHpLrZqTc
rk3uN69dM2g3HTCRG3GK/TK2pxpnG8z1vF+HkVX3d31ZaVtTqD3Q/oGUFnT6TjeNKAIErEE97jTf
jAmeilObO0ilxzkL06ipruM5ra4TI3XVp8Eid6BC6rmVmHoJTKRUYVqoXzt23c76eCcmN0SGgJfR
QfG3jaZmWw+qnM08OvMVjzntnmJW/V6OkMrb6TNSMKtdt/gVZLp1FJOnAqrdaGNpHVFyHyjxY/za
kNbjLwH1vYsUb9kZWNyRiSaQ9nY2sTXLKccCyfflbOsFhDW8U+gtX872zp6nyDWiW0MFq349p1F1
JE8Nj3uXIRatIE2gw2YUdtnwiwur3ramqP8B0bnX2Mhw5g+xg/O15jRpFd7ZgcYWQNeoIbj2hnRS
HlwZkNgPF3dlR2QkQTq82goKq4qxSg8y4jJY5oHun6ReFcIFucxVF+AodzKjPYZXEvJxyDI3pbXR
WUaIFwLyXao7zmjDU73wzzeof/Cvs3+1UWkstaT6EdoxvB5Wk95XddKcRj1Esok6l08SG4/9x1i1
ny22aYA+KDrEno7GI0lqBhq9VyiGSeguBQUqamUXr1QbiNdxATqIV8YWHfuQr0QuPvNsTfbJUWJz
dYqHTTLwFfiptSveCgqSizcrynNUmwCaGu0YA/GA7geuf4hKqOBZjlbHagsXLwgO7YjMH8KjS5w0
Q+u8Oqjd+HVmh28eBjZR1wFyig8zySmmRSxYHBK8njtdLgr0VXNbAWsyHBPxkwk4XmSP8TfqoLx2
Ur8FfABsFkbmHgC+9q2yNEBW5fQ8FQP1eUqSshMeQDqTqw6bn6p/G6Sz+qRFfGGX4TJr3ub19Ui+
99/N6qPrpI2K4jhIw2bX1uAijO33VGaDz0ImS+lvIj0KXmCvuw4qsv2tG8+fiqrYjq2mfKF+rrjT
ofdEnZUoihZ5d7ZRZxGvBy0jfwpTilempCpvuBFvZKrvpsyRSpUzuW3xK1sKCJP7yCmbutM9qUrS
XnduaB8yEvZflDm6k+fwGpEC/LwuI8c6hI0F56LZKzCYwZxVHeU9eUZA6GyiU//hXZmiSt7AZ1U1
zlb86n21iSdq6neeaeTxs7m8qrPhc4UOCWpGcC2g1AaLjtmcUDdThru3Lpuiwa00c+5cUxxd3tqK
B1ZtdIurRnOjJ2k8AB5lAhZPenBb6MgBtGejNxsUr6dsPGbd0HOTZcDM7//Jgad720aRdixiaoS2
U6ueyrZzbiVk0v3hznbn4zpAh1f4ijsoVfUygFJm1CqtKrrEXM47J/dlUYSXSQytbu7DiY1PuQoH
GP6VV/nWRmKlATWd7sA2DQdzmX5WXPibzCR4VtKdGqv9c9E1wzM68Po2GqzwSmwjiNsbUFG/QjE+
PIupKkyogjL11llMA+h0hJls3iKXbsmiDzG2r+KTcBPC8a2XUbLTqr55mjL/G9whw9lDEuc8+SMo
dDmUhtu7orTnNeBjFEoQr0MlRrp+0QbVRvoq39y9biFALwPXmKyIJ1TI30aL26qn18kuU0i/zJxP
6lAHxw8hdqPyRA28z6FVmyev88yT2ysR2MFZ5VCatS9+iRS3k0ImeomUvr1GXlwSyobEhPg2PCMS
JHPI0XpKew4UY/uXZ5NI1qjhJoTC7Yim3Xjv2EqyQ5Qh2Uu390JsvTHeQ9SF6hwcFIcPDn9IYbCN
0+uP9mI8hWWmIbFdoyItk4zusz6Vw12gBy3gpMw5eKwsH201qzd+PQ/X0pUm6VwYIPv4RnoV+imP
nTXu8iQM74ul55lB8Ehh5jqkgoXjtoOa3J9gid16XQvLgJf90Cj/jrZwvMz8RHToV2X4cuLRDIdD
E2XglKoacrF2eKwdNXymEABcpf8sjRHbLQgiyz+li81tAKrOM6xx4mW3vrvPA/1Umd7rAL0HwoAk
DD9yTJSiZXtn7suDxIO9zW/6wvl9jac0EHiX3TxKQNVX0zbow+lKunNbdoDR7GgrXcVNjae8/JIl
6evZ4AGvSF/azrWBPiaom8IgaeMufIt6BHKkhBd2pzRpcSu2CBWekaX8H33z2qBQ7lYM/jJIoqQr
jRHZMTiaIth9cKxdWJjNQ2ghPVR/MTS3vB1RyXykqpjNJnjdthbAx107NPOBXfjw2UeD9VGN3A0c
5tl/eGWs2XkbiU0NN3iW8RT3fxwvEaHJ/+vDGd7OL851DkDBB/blm3vPiqgPCOHwSiAf9jc2xTu3
rtLuqcwIIBKwhp91GweneMFYbyS6syPURUNjfJCmNWrztvSbvV6300NuU+SRxT7kr8tfmEz9N7+x
6ptLz2UbrVEQaknk43jzytVlf+FNSYm9G9stY1GlCZ9z6O6v2KtG0rVDLrROyvoEXBBuKQCwT2O4
TaNlw3+xFGrsnewx/11cl6BF8Smt3Gi/jgkQRd9MffA6jzjU9P/nPOu5x//9erp+VreoilX7KrXQ
cmj0Yw+753XrG7xvpX1v3EwV0/DqlRo3qW3Ep5ES4HxxiGkQ7yVGwiuKcvZa61FLsgyRSJlbuso4
q0AEAgif2qSa9mIU9+WMEj5ShLSn+AoZLzdCmVfuo+UEzmdTmsZ01c3tXjXRSNyS1DBPEQJxQLe5
57cBj7wb6Xtyfxc/uZzJ3ZdV2169vtf4Y3RNlk+54wcS3Ltd6qIr0ELS+mZTF4cd1VTm1PrFnsO8
Y14Os2L+2utWeS3jZZQM0Pj67PimQIuyjBfH0Gfuja1PCrIEI/UcUF2Dlahu5jfm6w9dcYhtmi0E
kGdKa//3WJk4jYIfjg0jWm0/l5B4b+XIBLRyOcoXW5kq1rMc/Ys413HRFYd0NHTT/QduLOnqwHiV
PAIw+8aZJfY67IN3PFop0IIU1YQEivNbzQnKF2qNN6aZgXEeTQMAc/xsLGaEQRJkXkiJSteqKL2H
I0kBwDwXL7pGEp4skHMrXt7oL3MgyWg+xE74HFCs9EKT8LNFNtbzSOohVaUei9J5any7vn7XRVvt
ukfVEZxG4128AWRlj7FtWjfCeImWx6M1Gd1ZSDD9heayiZRor1aRvruwYI6xndygFXMZIKOkcY30
MlR6Mn60knjvAKXZlW6FOmvdTcdCi4zHkkKrfVeSJzMtC0mcxeYrcJ+Xhd1cQsQxMQEqQl5+KvXp
ty5AcJzUsPGo1vlJjUP1VutaF62pl4lascd2cU1dq9xq9njVGo4XbbmFTqdE0X+/RJoUa4FON4ut
nHO9mDToAIQAiynBsJ/Fnrbeosw6N8fLVOvFiFsuMHbSy4Ws0xUvmpc413mMzHC0rBhFRc6NlP4K
qD91W6sunRi1aQZ3K+tFCQfzTeSko3S0LDDXKVbHalvnnpdpZn6nCN6MX0ihvVBQqXxqiwll2c4s
r9qsTlEcgbMM4OPPPweMkfvg1wFpGaECmlTqZAyIvIQMUA1tY2dX2fuuuXQlWLwSvHbF+2FsYQNP
b8FYb4XYO0vAA42++xV8q+afAq0tqV2goDOtSxjAhe6b3K5xK9HNiJhVbQznov09LSzzFELxdKaS
lH9VpZQQ7ChDAY/yYnUNNpVICYl3WkLkSJq6oUjq4vnYt6PWONn9zxLZbeqilziZTvokkTpKoeFb
ngK72ARJn1EGTWPMWqhcjRUJ+5nnyLa3IFT+PU3NDB2/vCT1GWXZuQERtUVJBlmHZVDjpt4+6rqI
d6vcUczbqlSpWh8mKgAXMuKlC2vUdO+FfhduHeRkxGupff04t2p6SwHeC6vO4muXLULdReS/dB1w
JK0vphe/iqwNlOz5i++k7qYoAu9LFzboqFjU7HYGFU1sG3gnzVkErhfGBjOO/UtXE6qHEt458Up3
9Urwvx2bpkG0dQaW5O1S/Wl0wGOMGjGpKPKcW3thO2H7DBT7xJ7heQiqvdhGIJcz6i2LexmS9QVy
BMsMJgVde0/T671bK+UV9CnuPqFs95uexF8aSgwe1b7S71FcSDdiR2be3GXI/V17C6iX8mdezbSv
/ly1Jz6AZgdcK/lGdVuzaQLPvwMLOD+VSvso9kDPKmSUTYvEGCeJmvbQmcCJWng2X6LvRhiPvw5z
4G8KbmuPfdnOVxGEv1eqmQVPLAfB0Ns5iunf9Rb+E4mE3mx6tGNoYV7frOGbpPIpn8IdFBYpNVAp
WaN6kcAUI6UG6X6anPQWNJ5zn1doJCiBxdPs7SjISZWKLXo7Wr2Xo3gsbrsccqwosB9D3l6v+S4a
d9JQxG7eWbGvHu3UKBa5o/cO6aJ5+liWmXstsWtEaJA7sy0wp+jrPUHulz9rdRrvfRXYf9FQOBYr
Zbm1eif92Y7xdjan8XuAaOB+rhEHWSOaZYvkHyOEJypFTDWLwum7GSgUfORQbR5ht8n4FSlqeO8v
K5Am9JydBZsySr5tSCZWFifOsgwRv4/gPehA6+zBGdohbIRDvF7q8qNBomxSypqikGVN827YMjd7
wOO5qW/bKMl+6j0JX6PyyqcJYCIKiIp+GOdS+UIG6xJhUPSzySaIh+yYkqic/WHNUJonCMx/sPWs
nWHWbZ/gUZzuAme8MnIue6sWU3GA/XzYSaw0hpr+gMIOeYFleNVFMzWVcPSzKH1gcbntZ8TZAMSZ
u3Zyxq9tQx6uMMiOzE07fUZBbycl0NCjshzuQnMnVc6u7mgb17YheIdyHpntXnmO/GnaB65S2FTK
QIsrTWir6kmxlgasecZdhEOwtaZOSUH3S8a9kZ2CxSPhS0373x3mwQTJC+Ww1L1W0/gYLfdryL4s
9nDQTeaW27T5b7Pf5mgzBhMErjQzuNvzjGBF6k7OlZgMI+Cz/RCSx8Z4TqfQ3MywcOzWsWucHAVJ
c4zfpvoQlrj3iqdl6HNBuaLHuzazdogN5w9WmbLQNBMkHXU0bho9YqWpphTOd+p8bZn1L0OZeQe9
V+etMMwnY9Y8iq31+nm7Us//rU1dxlLhR2nqGiNzpXUzbDsYwHey8bgSRF+2Ld/tY4Zdbh/8Yfgs
u5YX94U7+j+PL9ubpmFQJCxTdkVnH/qi++xGO8gvN5Y+prfD1PfhPlEo9YS6/mM3WaqM0dvIbmB3
P0rvLbRd7mNyM3uzy4zSE7tEvMWLHV3V5v4tXk4pod53u4KAqVxYq6UpSt/eN309Iwz3h02OFv7M
W73woLGVGMuFl5B6/ddxrTtQFCSRQ1IFt+OQOHsU997HrDO2EK8d2Y361e4r+1RV1t3l85AurFeU
RfMBrH8Ru2yXMDG5InH8NvTSFc8HGxnfH36ABpqG0NK+abmzCbtA2Ri/Aqjv7wOgxWBYoeRfyMqb
oMrQ74EnVKJkkBP0sC8s3v8c1DbJ7etWiRZpqM+bOeVuZTLd1mZQTJuktEe0NOgHM/v8/cRWotiU
xfY+kKrrPXerRX4Dj7jJCWvsLJJ/A3ttQDwU/2ay83at5JPxIM3c9s7OGRAjW2015XVsIarBJsuR
IszQK98NMOffS0O2GoxETc47H30YHLXCuw/txLirx+8S8M7c9doBOttsK7Z1DnJy4J4ax7nMIQ47
17xbPeBVczlV93Y+UEDpYZ5NFBf+7OCd4ydbrz16ylyHOCuPn0Fpdnz5PP0KBiUoYRZaNUgN60dD
L6izdsz7JodkrVqaJUBMEiBN7Lw3SegyELCydRn457nW6f8811S0X70o1k6uHm4c22qepIm1wjwG
mt8hvsbL4rYtIEXSZ8+87tS0fer7zHvos3DJUc3pdggG8+irRF/6JK7Yi8+112iHcpyHgqXMx+j1
fDJCXeYX22SO3sPI/NLrSu0lysIX0bUdB173qsQIr6UrpTve7KCaCtuj1PBksYeYknaWjgSFMNNT
y2h+ihD0uxT6EO0fkx7UVG1RDLbtXMDSWsMvR0bIWCqQX0+1TrWcyiGJeythKPGFj35Nnd8yh0rl
1c3AaTJv2dlCxhlFqRCQBTj9hzDr0V1Jp7OYpClhdTo6c6JD5kjYRT0xJk61uumcKE51qkYzdqqD
VvT2lSwlEnnEyaE0cDj6uxaBrY0sU8QmyxI5Wm3riA82mcBk12+jukW3DykABTIELdg70jCKRZ3r
Wk1RYljoxCh3fSUMK6Z6b1k6FJl9qGcHhfrJQ71skM5JmR0oM0gO1bKbunqnQP85aiBo2NKLttQp
OfsPMHnpirdky/HiXdHwAqdnlza8jP3guEy1eJOZb7Ln8bDzqCIqC+sLEuzd1tdg9Hd7zfrid/p3
H9ale3F2rb6BJE//VGVoe0x6eBRzmLn6rTFQhzvqkf1lLNTmOkeHfCdeK2iUfeDF7KMtJ/Cd6vUE
lylH58MJ2Ex8d4LIbdwDVKagXilzaW+sMNnSJe0i3cwC0Ddp+jZN+pMy5e5N50/RrrEiZIkp5Jh1
+E87SzEPg17YkFoUyedRqR8lAAClA9lFYNyvI2cKjX6pNBbBnm9+TefMOrRWwNfKgrUe1VP4YSK+
dv0CdlkbseUjWd7Yy4+r3Yvq4VABlCTPFVF88+eh0lUETLmMpU63eDd2eoojvkxWF9Tlplv0KaSx
i45ElRzWMRCsdmlWt9imOUBOeiARJI6PU1zmQZRyO5KF3hl6baOo9kczdH1z6kugS2+mADTSjTFC
tLf745CSw35u3sUUbTQek9b7RbRr4ErWb2vlonNzka6xFz0hsVfZUYLEIkeiKYTUkH7Lu81qDjQj
hdOOTdY/TfpuvtX+p0kDRN76vIlcZ6tTObWsKWQBYvmufRzH5PtlibLY5ejD+oNC4a+9PYOnXSLA
l+mHKB7JFi/dNdZZZqvC6PtlBSTey3qmr4YdACf3HBtZRUonr5+blAI+VZkpRskqBx7hyvk02VSm
Q1jze9KW7meN+yc5PM2/meO6PusGQMikd4xnPvNhEyqt+qvS3qPG7v+2jLEq/XWMryn+DVKi9XlO
CkS7hmk7ZQWrYjLa31vuz5seEpf7uumh81ADVl9hNn9vHLgf4IuctmkDl6MzTMWOHZX4HujxeG27
k3LUkbt7dDWvYuVDHZbhQbe8nH6Khoexb/SvHwZpba3AtmoWj20N74E76c61OXhThuoEL5DUB9XO
IbFy40tSj3fp5KY/EyOhkpK3tyf4NWtqTIkIFdX4Ug/9neTP/iribY6/jaCIDXkvqoB3bpd8hpcC
4eIFBtHtVXa3vlhTU1MAFn4SQEURqvZphGPrAnPISgOoJ2oYB2OEvaqDb/dYGnmPmqGpnwQJEefR
ZVIZ3+5k0gm0pEwqGAoKO53LpJ2GLFiMaAnQYl5TVGdAorfKb9A2YAWCYtWlSw198yi8sRomcicw
rCwmsS+mOlbzG5nibR4xxRa8x7Gi8TFD328DeqTwCpKP4Ga29eS+sdxm24Vh/rNb1umt532fUL/e
pSy0LhFWq/abEJCOB9LuYDcxBVRv+VToAJr7okw1HI6ymSR/uhoteLA3vaawdJHRbNpUGx3Oh+WB
HNi7YpxJr01Zdo82skadNXxvXRWPAKr+01HbCmuJxRGQUbuMSHqPb/HiCOLSvNENeIhvR1JVWdGo
zfNrfmcwnOwwskF9M5YaDGD9pP5ok5c4iOEg6kN1G3kTEpvgm24oYF8D8j7a16kCnk+J3ePUdgdL
bZ2zPfmWsyNdkhxyiBRBGWnRxR0punOO+HugH0qSQ0rp3XWqU8Qufxkw670B+v+lG2H6WO1w4+zN
NAlf/iLeXux65BUgGxu4yAroPdKk5le65CSlr7pBvWHb2Lpanglbr9TGjWlnLWKXlfHSsPNStyQh
SQ7chXVXboRlc3ITKK0U+A6la9rmPw+qNBNwXj7dkqQqoL9dGgWeSuCF6Ge08x+2xRGHpo0izADs
SUVJC3bjUnOrmxhZysdwafLR2jdlAbv70pMGwL8ZNbx0LhYPmfj7jr1i6cHhCB8HyL5b1Q/Oqyke
6+w89Oo3MUljd15x7ap6exnZRHV4ndfWb0j0dGe4P5Ex6sakP1tB0W0hQrfYYxpK8u2LUTwSKUeX
cOmbQfZbnqoqeJlkvGHJpO2ruR82grXUBqpveC/HI32JkSNpYEmDtyC5Wc3Q9wLgLLvudUDdlNTP
zup9ojtIGSmt53BPVnQ+ua7291MVuLs4MaZPTR+SR7W8R10FyxWOJeyhtqacxTkPqkpBZVEdxeu6
VnWV+aG/Fa/Lo+bWnpwfVBZPnyy4oJ+RAyjquu62Ra3cVwPcYhJZWFRnVxOKgjKPXvPTaaxh2otX
bzpk2al3hQ2TKwLHET/EenmSaSUCJCSEfUr1JL0oh4iSJWd1I7ORs+ogsa8maLTs4iYyEZK2tJ5l
2Bzqn32KWdnwiKCJigb1auCLfG1Ao3tLVTa35jooP1WQY2zUoYp+KfjQfBI+AXJBzU4N4vGqC3IA
F0vqlOU06qhRWMGKRzfTi9DYgGZIbnkowddSmhTbKKazi9tY26Z+9qfA0EEEwK+yg5pX0SZcdOiU
ZQvOX0TqUnJAXj+2d2ISp91AYKN65oAoKhHisDuInGS82NZJNKsDo5t1d2JXG2VAkgbNLOr1tZu6
q/KrMvQf/Vkxof4SSqsg0yGy0uBInf34Z8azHHKVxRM2HodowSQHu84BPi1GuJsJl8NLKNSVSN11
bEt5tb/zvJewaKf7NQUwKSZlAX6kXEniQBxRY457SJTrHTdY40Ecqd6w511oLxBkpCenKHJufJ5+
NLPOuytbdA0yK0JQwZ/nrfo/rF3Zkpy6sv0iIgAxvtY89zy4Xwjb20bMgwAJvv4uJe2utrfPPXEj
7guBUilRXU2BlLlyrdZPXzoZVAt/KqKvTdBcpERAfqGmtxobPnyrVYcKkqH5kTnFsyuz8q038K9F
/fL4hP1AAdHLXNz1Q4WAgONCmJ2raTfGfn9ozFAeEyTI/rxypZzPV3b1lQ1eX+qxQpylyt+QtP98
5aHPntO6MJdp6Qw3U1JuQGIGNu7JMbZONRpfmcR9HvaZ/QA6kGANiv/whJr/4YA8urVlMjVvMxCa
LX3R1K+u6F80aBvjf4LaCJnOKftqWIb5Eg9+trLxo7+N88jYon47PSRZKs6qg3q6G07Vo88jEEZz
x/oGIY33j2HhYxhRHH/rGYKAf3yMcQr/9TESJ6h++xgtFjZnhnXyslf4PTcS8hVIQhSPoIKt7liH
x4puOaGJA7B8JSTqL2TCakusQsH6LTVpOJ+AVaJmx9Q8HHXdvljqoSgMQI05SJH9yUlWA+PuQ1RZ
xR22WgAmdO4D9ATchyHWQRiIIB3J1saxRv1qriuQHD8AYVTcedH7cEiCIZ+YuIgmOL156jvn/SD0
WQb4u2cMQJfqlpcME2IrOUPgVPeAnAeqPVAMNsFSuSLBBsdCdAEpkOkENlho6pnfySwgPXggL9Kp
Ia9yGsdT3Zh3WLdEy6SuwYc5Sqc9DZpBhQ52N0A6E0pS+wT0j/trB6QR4G1+eI+qXVddtOsq7JwZ
4md7St7lGbivwDARgAwVOGvqBed1uKdMX2FP/RISBAvUyEfrGTgwSc4XkBEOtlVitWyFOp/qYmkj
NBWCremjCH7UBzqjXhssbotO9zYdsDO97Kp9CZKwm4mzR5tYanVr9MxHorClPt269mlP88Pz93Hq
1yw1axkKyQALi6Q7rrMOHEq0BJxXg2RUSQ2dEL1YpFQ5HWZvp2Oo8kWG/XoIR6gLjzVWv5J7u9Qx
GEAKyfgGYNeqzsPsZUzaGqV+sBM3bZaEYLJo8tkejJphLIjGN22/+lu28wPLN4lnGGIvSjO206HL
bFSLyD5BuA22a2+s/Qq/mwB2oN1imRf8Elt4cXWdRKWFTvOEYRSvFCvsA2V3/Op2mkbx8oeX9FOd
Wzzk2P3fGfin9cxD4iJIfGcVlBwJzkbv8ZlQd82IfymlNQYbezZKr0HL1r/LHZM9gGVnbeB9A80U
tz8ZOfZrpFRj5xaWczZHEZHWsYHsSwloOhdH6u0gVT6CtuI+jrlDc5B5gLToiReYg6ZkiIMBj5QV
i4JXGRSsev5Qj00D+h0AlRqW8IcKxP0gawmWkwL77LJhAzQNo8jfNI733pthW01DyfS38dqDOn0U
2K1daNJABLb1u1r/KWImMPcrpznhTxEzZ7np8vZEvZPOjFMvsuNw1nnzay/9mqjJffvz2L85028N
T7XsJI9l4qtl6YXGoxGP/zoblf1ukx9nf/gZaWwslGjVVpQZO3IVgHRH37TAQdyPtRof3KFjx7of
oUqub84WdN8Mu5dPdrqZo1/+MgUX6DRU0jPXtecjQAQSk+MkuH0c7c6DlHLKFmS7dvytiVgCVKxp
3LWblZO36jhEq//osPT8Od64qy5gkPgyLH5Dh6LKH1G/6gPx+MtEZ+B1C5fglM/XFellkrFOBWhT
vAAUaL97Jxxg99z7djWzMU6uVyj86v0KvgvslmaNC5d2zPM1jbg6e0bxEMtibxhg2UT1UrpoCpVu
oKKMLZAf2PtuMpuLqVO1Bi/Co9kDYqAzvXjTinsBWWXILDTQbdUe1FEIZ2+hhmwehPLifiUgbjZa
U3SBHGm3MPKw/tLVSEe6dsGPRTTUL9Ajm+3tCJUiCBI56yZrmy811qqWVVX3rIzAVlSMQBpr+6CH
owIqvg5vILn6EHv9M0QuqhW097IHaSLcQmdkk9o2ahud/f/4GRXCC6UJ6nKluLUM2QS6ff1Ec7fT
MHavjs3H42gCs0zWLC+spZJ4otScQb9i3U8gwQ4hwmOAIG/TitTaktDF5LOLa1XmfVao7DYR9j9k
Jq8gCcxt6Tjjq/YyQ3/LCuBhKsN5wFoT1cwuHgLIx7sPZKs4XykUOd4xF/okqQsqWB+o6y150ABn
RLhTC8A+kE0PGDywt85xgMCOE4D4sjVYu/kL4NLtPhpae8116MuH3e3cz/YK26I37f83u5xyqM82
0YIr3l+yUgabzB6qdVXy4gk0hmwHXcpwyaOueJK8RdGyH/sLI0QznSIEJbTOETlbDHw+QyEv1JnV
6XSfgYQsxtJJQmdrVcSV/Wj3MrmTfid3Q+YFJsJwXneo8bLMF9KKo73DtpYrxPAPdRgV6K6Oha26
w+wO2T7ozUCECuipBiwsU60uTlL1L93KU458MQ3RQXBK5VAzQTOue80waUAGVjehSlpDXAGlLNQs
FBTMYlc+IDMd3gW9dyYzvl0wFMUAuddZiykDqKAVEILZUa9vjW9Qqe82WY793fV1i+hIPi4SREig
BfDpNUxv2+vLN1JrXdT7yYH6OCmwoHOCzMv8rqaBNmLQCciQTg7Y3bGHtKCirrNsRa+6+2SKNl3P
4xsy9WYAvWPe/kN9ZLoOutp+H9SpqTlavfyH/P+vgxJKANJVehEgTuqrmzCNAfWohWTNt7GNj0aK
1eZDGXXVY5lFPy296mr8NlkEWEyeQSfI5qb3e5N6r86IWInztSkzVJxZedysQmMfObqyWLFgukUr
pjrj4a8t5pflQuZecw9IiL10C27fBbY1biAr3Z5ABDccpIBYTugH4gbxZbYyAJh4mhoIaYxV034L
Gr4XFvC2iwpwbpAUQCi0YN+gvMNfPdu3lxnSbfOUg6FpH/3yfUo5AbDUS/d9SpSUn2Lcu0kn5KtR
2QOoGXE2ogZvAZ0D+VoKXJPOpLb91a9iE2hiQxCWLlVX8A1pg0UIq5w9HxQXDYiT19Rs+xZC4VDk
JKUw0gyrC9s/f9hJWsxDAAMv4yzFWvAclJANXuDEifD+WUCqYz753PW/+JgA/ByGKWGbuGf9ik9+
tE/CcHz1IWfdy6p+FlaVnnMwRC8UdD1eyS2B0uMeHMHQ2XT8RW0P4S7N7GjLUay4QmGys05kjf91
nU/9ilU5dD+oPXZOD1oRx1kriApBF9Sb1sz0t8Ay/RO5Y7wn3nqArrobOvuwX01kn1xr9mcaJkIm
V58p2PFWjfdkJxN1/lf7H/PjHv/0eX6fnz5nSIiOj7ml7W5CVLVtLMODWvjHYQCR7Wj3N32Zgfe9
kQFSF2X6rWV+lK2BbUf8p+1BMqIHzD5sSiH0kvpQhUnxlP73VFfLx3Tz8BSUvp4qoBCu1RCcytV3
kaiXoRXkG7KRdkIP5tOLzM0FG2zwYuNVypzY2iM1as64MRnkzsIVQX/2wTL/lDTs/QWc1u9uM4xM
u4Vd1Z/BGuI9Zb/cpk79a7bf3Wh4FcX4v3m4+9mEjTEUmG662oUmPWv8u0Qkzh3QnhL1w7jRK/OU
d2C2IE/hsG7neSwAV6KNTYn2b6cEVIe8Bdct+YyG6y1aATSdjRzL7KOvAPZl99MVzNXsnstoOoE2
4pa8aVoV4rnF5uSQKdRB+UCtOJFR7HLoYD6bNVISkR/FZ2qC6m/bFl3yYECR7qEY2WrUNa5Zzuxz
UItqQc1pstgOZMzm3JsrDiCMKssd9dKUHIIbZ2rqKcccnHw0ZQl6nbyPu7MbR6BFMUIEK/jSpriJ
Poi2AEwccnAniqX0cT1BEy+JN9S0Mi6PtgnNoqHh5WOMvNGDk8+hFHJoG1A+X4cL0ZjL0O/XVseg
Uhin4Z1qUKpmx2PxvZYDaCf8DkDjfgD7w789ZNAdW4VX/R8eQE4hLK5THn+Zw8f+faUSBn14rFkK
ew0kDkIqHnNwnDTt/pAaGyLSn21zP0j1QbLftGCBdUvD2rqNg6yEDVZTpNOak09NpEzmJiFsCFPD
pTubrpiaj0GE1iGvDxO1yPVjoI1yhBOPUUqd2tVNn2dHyA/6D4AG+w++bT+jjKs9gyTWh2R5E6wR
31Zr6ux8IzyPCFl1upNMZZlfKj+3wUqL0VnipmuU1LcbGh6YwsJOtP02j9aDIKWxBbw/uSWTGQxY
VIH4eUufQA1Bf+TQA15QL81hIwdXmvZwRyZZG6ggkn62o48Ade3m4NqeCQDIr08EZh+ofhn3ZOnM
AqpP07coTYY9BeAECHK3U9PXcwBPJqy74EV7R510kyEbC9H3lN/RDcazDmUfvw8XRV2vuGeDvrnM
gn2C9wCwu8G+C5vi0bXT8rHAOompTN3EDcM97trO0rW52FEnENLTjoEoYUkDPobjeVWAxHX014FX
pRfGHgg0YeMltAKkdwL7DvjuswZJ5Vaq5BtocL96PfR9QDQS7gsONUY/z603DKR+GjjWRrByU4Bm
ypVhpvbe1RB8y2jGHdLiloZeiDvkhd1FVLf5JgBrgYQM0mufJQxspzkyGDqz2GkpF20Hstb+ZP/d
HznDsx22vN+jdFkBwpoBqaAjf3/EAGs/qZcsQULj2vEpWNhSJNCXYNUsEzzDh6ECl4aM7qDiFd15
FrIsWB6H2wEytnfgCEDM30PplwzCE3nYUWrdqv7rNLpuusxD7mn68B+RL7106Wp24FZPSb40B03p
Ni00+/QVmsFG8LaHenc0oOhN7+zwXPIg4xd3e2q2trniYIV9SrDzwLLl3270qhhcKGiHRfdXt0bP
RkDmDze9j5lnIztd1Ogdcb0ozdYPYFQeMgngBITJtt2UZUfoguXHwjKc7QgUwg2XFWDslRU89BFC
143tVl/shH9JuKx/NCn07jJf8QVTgEC3vPrRh82X0eDll6IpU0jjZP7DaOPHXBs8v4FAxftVGkt9
vornJOkaebAW9MdvDTPfWWOgNC2PwGwRR8wnM7QhZ1qZv9lokKbgCGILEhthsM4Re3uASEx1cJGd
gTCP6zyQLRavnXSGe2nhdRC6kB1uJ3BhXf0hfQVIozCxSm2t9m4+vAzdBNHSyrl1R+UdmF6sesBu
bKxsTJHGnsQNku3KXfxhnMXjyci0Z7p2DkoEwT9VZp5MsJxcT3zPmi3hr5PffKo0HJ+TrnmjNTKt
lmmhPA4QmxeRuSe7DIMbzgJgH/LpSx9DduAa3qUwsLY7NsTOHS/eUOXBKJ/rGEoVkIqwVgnyjJCc
S6cLi4S5JAc3fM66xlnyEsXqrYjzpZjMeDMlrnMxgLidD1Zo81MonPVQRAhvUQe5SMgtLUv8yDZk
G1D/tzLdJIYwXS9uBgm6kM7N1KYqBb6/pjIQgBTjAYvG8RXsuT4kKl3j0OumbW+aUPkvNchrjm4A
9T6utaOtYvKXvQCF/+QbJZiw6h/1yIw3fRJk9fuJBX7cTEAQxLWQXSyt3Hpugq5b8V44N9KCtkDW
JsUBCQMwOkRTuK5tqCKkVlQu8xrkO7EztbgDcdYHQHsDyIO2aSHplyrTWv9nH3KkQ5qC7YRr7+tk
dMaLr2XZhdhusRNtOYeKT7e2MZ1IhixL7fFW99EOk/paG3eL3px+9P1v48CHApZ75by1kGVYgPiI
P3AWBZsxAMZGgsbwbKdhsu4bYT1XRv+1qFT0w07Ag4dV3XfQPbOF0oMM+9cggG/VGQU9KZg1DfN5
UmoeBFnVeVBbIaAFuIkRDdkxaVxjmU8yXSLmlB3jSIGknXq6KB3fT6lrykwEUNxiOjCFBFqpyyor
A4XgiQXhdWiBJacwAoOGUYj23nDSelnVgr+NhbzxXdR6LQb5dRBB9wMlUz954AbPfs7Awxwo5ybz
zQy6T4If8M3W52xk9lo4gf9gp+IlieLtpPNHdJDVGAJbw1E3Tu2cIV2cuepgUQbqk89HNw/4eKBW
Z0JxvhvDaUuQoEpBp3xoEdGbEUIaPgRKlr/bhAcGChKlJmfyUx9jCXVE85Hff5wP3F7xOci6E/g3
UJ5i+sbqGmEZHPMRLOnA3OggTekAFFi5HqjKNDpaH2hQBG2n9dU2peHFMt4abLsPSRDW2CWbhsJ3
GK/mppKFdzPKIkXlbhIiXADipEQfqANMdtGCuSXffvLGannVjvlwvjq7vib2zuqHT24Qck/Wyi1a
cIG/gCAmPIuqdtmiQzxgH7Lopbbt6DIK7FtWgN9vPAbysdkFNVfTIk0iA0+XsVgBTwRRg+vzSdl5
DYLrNT2YOrI7Y+9cyrwrVlI7U0+UIwO3MAUAgqmYnf94+NHshc0skC2iLF2zHXqaHjG2S9Rl0qlJ
xIfXLjJKK3WA6gM2Qw8hDbxPfnywKr4iRzexUB7Eap/tbUfOtnkGNta7FjJtDl8UdQG5CctybpNs
anZu0uX7krnjzQQhSGjEpc0XBblH34iNH4Fsdl5l+2+dX6glDSq8tNnJ3ALzSNiPNwxTzoMK0zvT
E8Epux1iRN48KAKu7TZMx7UNhb5FoSsEPF2pQIdaNUsErcIzc6QFXI3e2oNrg4P+CqUHIGR898Ou
Ccwlom6AN0fIZ/Ex2KwSuYU+GuSNkc65AWZY3RSZbM62B4V6YRcexHfAo2Im7XioQvOOWp420Rl4
S/Jd7+nyBD2UJqGO0oizjVkDfudHbfk+S5jn3cruEUlNrCBK1qWDjabKbBASXi+F3BI+DRA0O5pN
jekuSlNxESBVWAeBTNb0i6r0z8pMygdT1vaJWm0Uduey6cH7hz46hI0p1x4QF+u0Ct9tqFy9iyoj
mH+LqKotz/XEbsiffoogjxfrmMtmfZ1IRuKWQbb4TPMgOAz6jdFPEWQCpUqt+a+sLPkpZOrfugPE
u0UE1nqyC8/1l1Zr2cc2LtWTnfJtNwbWl1xaULIu23FLbhlS6LmFjX07DfbhP0072Ua98CRouGja
IpLlgREssDV6tkPVYLQu3KnbEAsZNVPE1j81uW4SZZnZNtH62htJBCXM8meM18LTAE2hg8jwV1LT
4YiWV16AQgTdm7qaI5LXwCXqppkCeyg0TT81kTJIzlndZXMzHqV5jmvjxzwTMh6XNC6/UisWrnsZ
OvPZn6bpqStFd2NAR4z6uMX4bZuHF+pTQC7etiMDZwCuCEaN5g4LrF0EgpWnxJgMYIrGDfUVg23d
eyAMpHG927cPY5csqa+e4uTRK37WuPO2MgXWvY/K4UEWZQZarnw4eprcCbBhtkttp4aWDviiZhdU
0zTMde+olZa5DQxgYm2oOViqupRZeKEWDSqxQF8gQDAcqUlT+kF/52fp46hpT/Khze4NHbUta+5s
scAYIHfD671C7f6FXJCU4RdoUOyvA7pCmFsUAgBBoSehQ18kYp4kLpphzwBdXoBhIkQqu/YWaRMC
zVw7jrGwDZdDZEuEK6efots6r6JbVEvmuwTyRguTfBobZXZl3V+olw7kPB7KMPZuZ6esxcOlxT0w
z5uFYEoy3SzeXQddr1Xqy1gpKGzDrHRXKLgChiSMTfvo4sv5WAsUMgFam9qf3v4qGfN17yMIXnfm
Nu3zYeehWugh5u4/PJ2K76UZInPgV08F6NL+5pC1/lM4VvXsgBfvsKtHbLr0DDk2S/c+eGQWiQdN
+9KK67OfG+zFFpspKpKXulHNRSUxcNra3JeSbzMAxzdIRrGX66D3JlbrKSJZ01Qd5zejskP8RhJe
obwP8kifDn0EwBsfRqj8oqPV71Y6g8y7f8GGJ2EqXJEltG2sc7Kq2kZ5CTU81wkh65qLtSvs9EkU
WAomXdz9UyFWZdiO81MgjVX7Y/rF7RDUyIHPxk67x/YQy++DVbcottPDI4jdzMOnwGyfkPIY1mmO
1X6rsRCexkeI1sHr0u8v1PJNsClMXSaW1mgB36F7+0C+98YxyuUbtwJiSg/9GB8GqtyYIRhME1BY
IxaAQvhB16jkDLQq+IE8IG8fgCsKe4HBt823Xj5SfwRut5XNwulIA3M9sKPilkk9NnkyHnxdVtF0
QXlx9Rk1Yy/C7zQaTtYErW2wcICfsankidzIYzLiatv1IIvdA3zULwO3aJDxHI25NiDK02qRWKa8
tYagvgD7YgDNitSpJ+sK92etxUl/jWBxFt6BEBAc5rnz3ReBONLLqW+T8AIZtG3H8aZftnY8bMCk
166uSz09wJN5dySTBE3fxgwYQNIIj4rUU29RXu9BvGP8sFzrBOHS6YsAs8DSR73/DXizjJ3bm8MO
5aVAbepBvou6xdRs9pPi1c0UOeUiG0t+znVVapYAHi0hCTS3PuyucEuxKmRxKBm4FK8kM4CFQtfH
6H2wq5rlgTpy3F7rKneQ47cjKLn25nhuwJD20v+spdW/xLaKwZELVrSwCdmLAP/XJrWk2pATWFvf
x9he47xY350438mmTO76hvEHu2AAxucm6KvaNHnIRdWe8MT5Qp0T5/UZFNXnUnn5iY1ZvoIyLgQW
dTPs8QZc0CkdIiPFI0z3jCpDjw/hTi3U463JOLjfAInL75zRby458KOLbgjNV94qY1U1drmnZoaM
BdQx5VNm6S0YcLYLDmaY1yhtFLAVZrD3eZAeUXXqLbEcWvSZEM9TEfOzaYwhCHQBA4CQbLcyqiA+
VLqp3YR2M+OGnxGvhCZa3CIZBhTWClQ2/EDNDzdLzwawGLjRCFQwtd9Q2QGGrbr6GnqIqeuIeWq2
EkirPriosKxOqIjzVh8eSEmgBCCVculpj6gDpTx5QJOo+ho373OQhwHFOXARgSMZDyTzvkMybT01
qAFRVWPdo5Teus9FuGkRpbwhjyJJGRAHoVogOgWeXT/1pgWeNuOenB2GwmwxtsBcYSiNaPWcCEe2
a6eSU7GsPWOjBveLDU2tfQY6pkWnmWHcKaqP1IRIDXtye/HejNWYbBKUKq9UI7xdXUIwjPbqHv7q
nahksqKNPPVSk3brV2enk9ERQZ10QVmtzulAFZyWwyZpAwMg5aI/CIcFRxOorTk7lkWg5FLIsNIA
slPqrB1Vsh2BAZpnug74c05EiqBKuMo4lj12DqAbL4bsNszwRlOTf9dEJUzAEByVHbxdTUPqQRLB
KeQy7vI+Xfq8EKvU6LLN3K7jSXOWJ2w/t60IL9+mKi80RVV42e2oeuwP9WDg7eb5c5TYgqROHfLk
WMQyO2G1836YghRgnz/bvKrBvN4eyU4juihkoFE1iWqGXXwNNp+GCILBPmopWWTYC7K5ugP//mpZ
AhS1vtKA0BnC6EijAmnHk+Jhckf3UQnAZMbkpgfl3CNZmDHtQR/R3wptGpjZLNK694/kUSIjsWoF
lNBao/WwokKppGjAIUVDOaRkDyjGChfUREmsdfkvV/JZ098mgLi0yMKHfe6iUnpqimOnD4liaPcj
L4AZmoojnVF35fQK5MRMgbfxY0xM7tRPnvVUg8/nz1PqN9qhWUNKK9k6eZytSDd8X+jqsBr3ycpu
TXnuAcA/u3merXLTZkflVT9ElPUnS/bvhzh1+hPZvAD8eq6TH6lz0h492BoQR/twoR6FCjpQOoNX
rTDurmmqafD50RybL+KjstxBmoFMlKaig9GBolJ7UYtcaeDEu3ngnNH6Ndd1+t/nIvvHFa9z2b+u
SDPbZcmOqMXG4xMPoyZD5S0heIOPJrY79lPa4bFy7cVy4nOTepEQ57ndnh3XkGdli2iPV9uhs1Mg
dsg2nwYAqOxTyzqQjQ6lV6OeWR9QZgCS0hfeYQcB3i7hj08G4PdBarzUXVN9K1nwEuBG+AYq6PkE
eNL55LcuM1L+M6QyDrq71CP/yxT/7z6QAEOVF/i7127vuqdGec6CiB4KnvNNC53amR2C+VB2qWvT
vXT4k5/t4DGZbPbyt0FRYLczO8S/B6m0Zi8xc5KTLFF82ReGuqVDl/g5tDKXV8uEQNytl+gFeca1
6Kup2SzL2tpaCfaonrTGT0PzfmlETRXNUw4WuDpMpYMS+go6pnfbRNzaZhGIYMnmIEO5aDu/BDVo
Wa8HMJHuI1/kz6MxbcvGBqhV202WhVe7jKt3uw/Gtn0DfN2zW2EP+WG/+v9urxrUr1H2ak586ewV
KC+hyTzOybIGtLWnPmwfr/mzfLCb7eAGannNn0mkMBGFTYLNNSnWO/GXPHbUkUyznS+rCBVllHOb
jCg7cVY/Xi/d44GzbRo+Lq/TtNHweWrqGK18npomMkHlfNt79nKyUCEovAmBwRyQlEtee97SaEWB
OgAVXeYePKHGPepangptI7/WjqCgCATJlmaYx9IEH7NIsPugoElP+nHA8nSe6Wq6ztkk2RbvG/9I
ncCB3adu3p8GlPGvVOFjxa0XMvPKAy++enSQmtWmADzTuyofQdWlm7RcccsYuTYZZUeyeQEIDgAK
v6HO2U3P6yEVvrnaSvvndVpjDD5PS4NCA8GsVIoM+ygsg2jaAYzW1EmH7mPaSGCrMNZYVanOcPd1
h5UdrWeCGDgIatJ6hppeMEgUIiE1cW1SL2rZ8HvJTkGMXc+ACuJtpKavYYctUeybwwmE4ljjUdvX
RjqjQxKVkIjN2i0NjcCyjteGHkLt6wxRBYJ/NrT3f9jnmT9dZMzDZOEHpdwgxDHslR8/2M5gvvkQ
Yg0jN/le9OmwbFUaXCAB3J1A44FywrEKv1rNmRxcqBIvKx+c8o2q63MJHZEVdXhbBo2pb1B2blZe
I5NzyOPiwidgD5DaSr579uNQW9NXhqL0FXRsS71sjrZIESP2ICDciXfu+FaYjlgkGYtvy9JzLtSB
LQBqK3SHgRK7uaM2wL8c2aijUM3Bt/gI2iINgVJC3pNNdi5QduMw3jeIDG5YbMibKOf2jdWad0Iv
alOkkqglO4NvDDDmQxEYBS2x79sHRFX2VNRyLXShJtSd3QPIz+dO8ic7HUaklg5u4u3+tOtpwQ5t
HCqr233y/6ifySaDH1GQM3f+MRzVu8gfm3L+eNd6G3IDJLI8TnW+vU5rA1N/TgO5bAyhzp6HhI4C
Jv9miPC6RqFZci+yELDfCooNqg3LpeVY9YsvWpTxyTZ/CwKgAKQsv4cZyJNKr//ZO+Uqywof+qH3
SAal2KXkYlmHLPqJ1Blg3Hn2TSX/oEaveXL6flxzPBpPjVlWRwvZ1c0UOFhUgnxgERdB953Z8dKY
8uInOLife3d0XkJDIbiPyPvFM0xzD1VUY+tjT3aXlsGwlJ1pvY3OsJeelf80/enQj2HzBtAmBLrA
fuj3YsHlMD2YdpluI6fJDo0vshsn4PHKCgf5BiT9dqyz/Ic58tc+T8fnQaoRu0+rPIVW75zwy67W
/uBXL36PcKB2Zd20T/yAH5s2cZd1nPagwHbFMQms6aET1gN4Otw3aDRDzSlyuhP0w+p70LR9Izv+
GERlhkaeS9DW3bWCA0idBCsjRHEdCDDji1GUybmxODb7jA3fWnftpUn5HeAayGRpB1t44xY1lHyd
2ll5i+KX8raKUOCFgEONeL1b3FrQXgsWdYFPPOU3ZEINl4HMtAwZXyij2sVGl26kBn3gX23c2UGe
LBA2lgem33tzR4RqgSmqbqnFvag6FzY/XwflFd76I09A4vkxUYmE8Qo/pnRjEEQEC+r3icnH55ZY
FEH7ncjeJs3HWWf9eOyKRelqyreZ+G0+kg8dPrVrFU9HAaxrbwUHSNgsXA8sHlXOLjNmYYI0BoID
6YYwDnFpizMKNJ6pk0wet842G979BRDuSJPF7tFoA3dJdBRO1b5WiWPd2wianf5iH5rysz21u1c3
F+/+DQBAS2KvwH3zGkapfa9iVFPNkawyGsQ7vyuSICffAzcoYRKoVK0A/0LXduCeiJxbfDHV0wBJ
pl2HEu5NNzLrdcKDN+59/g2vMNCniMw4jb073UClOgBRBgqS9UjkdKsnpUeKCoGh2KvnkeTgRigC
o5EMiIqbPoXouP9rJF3T9AFRpJEuD8xXAfAROWClh9qLeF3ErXMPhHi6wT8jPMksAd8wxKt3TLAa
eQHOoBbem9CjZqBXZXb2HdJFm7H2pxg1iXwNji7re+qgshCI2fTZnUy5Cm1p31QyNrbDNHQHr+nG
E/LsEB/3q+a+wWMe5XlD+QXLiMcoA7h3we+nvgVjWO3XWlXE+SIMs1z+7bNNPfvXZ4tr89NnSwwD
Iru69otKt7gSxVIw3h3m4izdBKC/O1DZl7CNe9SRiH0ts0wuEFkFhRyF64LWb9YsAWPAbPSQtl0H
ihsLpLFL7Fo7f6MgZrbkKsK3TkZRJXhHx+5p0ipeSh/K3vQ3IobYuV+rLVN+eTAACTlLr1dnOqND
n1ZgKIs8b3XtaJroWyLMaFG0vtqwNGb7wK/5fTDqkrYRVL9AnpxQ4lm/kMfoMBv5TfaE6h+5hB57
fFB4lLBrWv9TjH8+JacJTpQC8NPE3UjFse0HG92I4K7rB6hBifJ1o2HFgoluYXVABg6ABT16LiDS
Tja9kltkgubUrWtE4AbsNZKk6y6ddhti1PLp4X9zU/jlb0tAESFj5fdPbVFsUcqNvB5+eRvb5dO2
0E2Z18sUuiEvWdmYh8z2IDtuTOYX01U/xjQMbpFoVjdg00bFuvZnVugtRe8jc6WnLfpyS/5j6r9P
WyFuvJsKVLaDWhsMu5sAmLElsovJnra21KzNNN3PG1/di4qN5FMTscxknzYmMtENqksDAq7GiTss
LGtw1+H/UPZly3HjWra/UuHny9PgAJDs6DoPOY+SUoNt+YUhWzbnmeD09XdhUzYllU9Vt8OBADY2
kJkUCQJ7WCtz2YlTtCteEq3YID3j5uUTwU5z9BvYaZLRaE5IMgG8RAqg6hMIOj1j4xdIKs/tvttQ
PxWaHT5FojC2fWZI5LCgCDO/Ped1mSOVP+FAkHFEvyBhmNcvOqaQclnUNby/Sps6pO33wL8E00Jc
wHkLrnV5lp2HYELwSwFUDhSNXYxofrjuUcXOq9kA8a1ZODBN9gsSVqqHag4iZfZ5aV/P8kI3AP0x
9UpzpRcINOyxM+B4jR9retDwCAXnJrbwzFE1cO4KM4nAcAa7ORXwUSUdTLo/2w3whTLg+pPk1Uhq
j3Gog7N8SXPNY0AkBFO8KozUNtdWn4jkCvBgzYYBC/yq0D3zzOSDrsK9qCAx1cagM5ciGrJ1iJ2K
jTOI55xGP12SSkyywc0q8PcE1nqeoQrZA04nAWD6HJktNLCSHVxVUM2PeZMBSUFAiPOcuyZpM1YW
wneVFrctMJ3Xw450SGTx/OdomnJukw418zzl1nLuEbqdr3QBQsmqg8Ooy8KXIoI1skK+PNpJ75QA
HPK/T7KEekidV3a+aVPtB1kgXxkp4zAEy08A8PQG0ewnnB1fWzPfGTdpsMP9By3UPiIK2jwbGvAB
OzMYwBQ/ROdySDJgL0ntgiQ0Y1k2gQEbT+IvgBiZPfd+vEaQYobYjxDENdwLvsuo/Jr7ovlcDfDb
ayJgt9jwOMCerBn+jnm8x0urBQpOhWx+O14LvFzxPPAM1yLqhtNU1UypHfQKe6osLpFJpHqoEB0i
swbA4vU4DTahgaQ9wGE8IvDyArLO6s4ZC/eEZMFqSXJNAnwxr4LyOvbM8cblPfYvakAArAB4jHJ+
tJBffO/koNPtWPbg52O16IHId6Ji6LT0xFQxy6gpO1kveWJs8hEB4V1Wn2vh5w8uomBva8dbMqMK
ENeyqkSWPPC+yR9geUV4YyFvSdHPkytESTnX1Kqi6rnPymGaBHx1gFVNAjyHas5cHWixEHV7aiYj
H1eIBbK21GycAu5BGLg31BxCr8ZprHJWpvpQYIWGe3g3zCX1whOvHcoc8BbU64g2PDcNdqjUy3qj
uobJ4EKd2LqGi4IPbJdqmjkCbTmukJBRHRpsDmBKSmPvjHvLO1NN64rPwMvudoae83FhlF4LA/wA
JHg9xcEwBTOzqlHhgxXg4IUo5ubv9OZhNIJUaNjc/L9PNX/ku6nefYP5M97pUYddd3Lf6ndeAJJl
DSwh+YKqcwHgD77KzaJfgCghOc4ddghI+jJPfw6h9tztqBnnJtXef0DSwCOp20A5/PtpgvLXF6NP
oW8yCedPJaGoSitfCEu/jDLE2U19iXkINScVqtKQoog+gXmz3GtmmN80oIbkcAWdMoXYSUUxcESB
aF6xHAzzRdZRLYo3GkiNzoN6AhAbLetNJWPkSvwaSyPyCNFyvW2cZ/nIkLs9JliJ6FPnjgHwOp3o
4qvMCbAzl0Er1nERusvpE39NDCsVEreB4d3RZycywym51KPVNBUNDuRjYnfB9TRVIvViHYRaOam4
mntlAoRoC4QJeRCSycNUs5P2pfYbGan0jmUneLAxjorsV22WCTXNPCt1zLISKKHLyMITD3g397Zo
bWBTBUBSp6bHY/dWGqDQ7mLjOlAaJejVdkHD2yV1lpbj3uawt6Rlx87ToE6CKRBJPLB8IUQ0k3V2
7ZjmFWBSyudi5FeaYMWzJe2rwEYlg8TxovpkhwmwmVzm7e2qf6CAdApD91UsOiwBk3wWkQbJ03K8
Rpb5gg04ECQ8ugGAnnWJwsi+woK0phYV2gg058RsntvBj+HpaxCRV7hlvXSEBxQDO/WPVWKp83wp
HptftTjSX2RUaxNLPAbBkCxYntqPU6+/Zbp7F0sZXzjn8QW41+JUN+ORRCCHiC8NAvGvPaxlYM3r
/SWpte0lABjTDWlR0VT1Ljbz7kytPoziS5Xln3I7A5KGmplEfQ3MCqEZ/n6WtblZLZ2IxVtSoY5E
pki6yJHEQzKaMyhBJ+o3VryaP9W3pbmNeyBQz/P5ZmLsbb1HvJbu4AtH+egcLdFcaBj9JMRFlKA5
LV7NrpeA4Y2mrzD/hBgnyg7oX1ezKPOqm961g9P8zaTthQsdMInIScUFI91aVN5C04T96leVhocw
UgNwVaRChTsCA6TWa336VTSp3bog3UtTuZw/ljWZs9NKxK3Pv7StWu3AnO7zfOFgIAXuv0z287fr
M+5e5/4jzTX9Dd2+UFbX4XpqjoV1AMJGp5Jpur1tgCRBy9P+KaqbeyNJ4/sIlI0HmzFE6Co5+OxM
LW+uRuzDEfzp1JsGUEZ7Jy2sBwmgO1JiwtCXjWDVOTS5ttJ4ni4kCPju2l7/2DVDdu5USxTuuEGs
CJCTS1e/q0Rf3TgAvWqcWL8jUasD2stP/fBIsr71i10a5mw5DeCGf9frG09KHUicCNHDvrqN9jQ5
MHHjA6wi+oKaNMDFzaIJvb+QqB1hSkz6ttrS5Mg2SU+RmX2nTvq6Wqgf4cL1r6dPb8wO0WahWNNk
jh13V8wqrkifCjeKnvLY1k/U6rE93Hq20QJOBD9o1Hr/gkiVFXWSKAdF5sKqvP5AzXgszJ0dwlhH
KvQVOmTGsfGOBJoNjhe3HNmOvgBgPdjBlz2OkjhTdeEnFprtZbRseVOM3bPXue5nULsPazACDju/
RzOQ2gqgW4jRjFz3VFQpGPiQQf0ZOIUWIHHT5li0IULXjMskbsHAJ8sSeCGw0SxfTtyAUNtNcXpz
bH4M18exzYrFq0A9M6pBJq6btxq+duF7n8h/7bPsq6xlfl/AybaTNSh+YKV175UCubaxB/xq1V80
GDm/RhwBkHFn/YjN5LpJBuNRRs0APlAjuwgzbLdOafQHrxQx7BQxA2qg1d/HA5hxMxB0flPDwVFq
/Qgx3E5hDMYt6m08M8GtkTCkJKg88tDRgGyhx0g+S4L+IzgqgOUM+azWqezzxLXhRoRBbVITyL0n
NWRHvMw2KLV5tjD65hHQASiPB8B8I71DW6TDc2oHiC51jU+gHS4RlKinu7pv4o9la53sQg++Ip8n
WRYIj76StsHOuT7AtWYO4ddfI7sEZBQ0Mhc+wrZNk620KIKDyM+Sj1TLfBFPte43st/p+UxnWDeL
5JWfTRPmcAQy2O6VV2/ysfHhTuOj2JN7beq14SVbc61EmskvHx0p0yxJWe9I3kfJIhvh2L0q2qLY
CsAPfDLSYsKzEomjr2PTqfaIQgI5b5JPeFbYS0MeNQDQNlzto9J3YCdDlhrCFDgRiBtFZ6xV7Pwy
EC5wsMsg/g/tbhnJhRdK7+jGoB1BqEycX6Ujh8NF71bUAT9hfhWCQ9BcRWO/QgyVd5zVvIEHm8FP
7GVvIZuzQ6DGUaZtex90RrYGSlm/mZojgNgsUeErGXZ7Lzt9BIBrcqJOKjobgGFI6rpQi2brY/1l
NkvvXmbzTc3ftDJrYPFyjHhBmFmgHzp1jl5dUatmSb2L3LRaUpMKGHkBzOnXV1bpImBTadQAEFta
ikqEZL+ZY9JQA97O8btPMUtwvxYtsCeDwSrutFg/EjaDB3bSXYxcq3WvHgpw9IXKFt1dlyDtvrO6
8chA/rrG4mgfg9oPlo0zWqc6zs2PDHDpE2ydzPIDUCiLlY+ouc+k5iWlddKZv3WMvEVSvfhKT0xd
g7iihM3i0jDWHBu/dVbMj8OvMj3npel+aWPAro7NGB5YmmR3aiD1V3EODh0D4UJmGIt9nGAeURvi
2YfBJwia7iu8pd2ytdzgJnZ0HWSuI1BGzXwEiXL8osvByCJBx5itdDhPWyD0AvvDYqueaiaOql0m
HZgLUJt6Vc0MnnjTg8XdQZqQKgCKKf1tjYDeLW8sOGUlVqIG2wjg+9vj1sU6cyltuNYVXtr0xwia
YVULGF3pb5kEbXQBs5zi4LrhLuNfEmDtgkyx+2KMPVvKOOrAped3u0a02o7B03ndISV8Cb/c+Fj2
/YkwtN0M6J1h3n1hZQI6SORfaF2U3mdIvUfqNmp+VYA2FEvyvRbJF9ncS7WMsXrdZRWQgSwslEjR
SA/0lT2RJCdRVk/TN1Y/RRQA+yKNNJA7MBZED25anPJcc+8jAD4dsKKop7Abvih5wvC2MILAOggb
UClv5SMcGYtcr8sdlr/+jA1/fx656MAPbeXb2CjCRcl6kBBQjx2E46IpebDNuwG8Zhp4EBxXGbVU
c5bZcTLsENtWXVpV1ADWh/cCMmpSxyzLa7velJ7RLinKjeLdcAa+2Jbw9hTfNss1Oxq3DLHDi4Rg
WmdmK9esLvCt1etMYvXwNd24zmKurUNV88XwUiPZ73oRWAr4HMRKbiPcPQcHroNNPdrFQ1Vlzyas
jM9hWW9giOu+6KkXrxA/NVxJx4FlT8/rTZbYYmlko7bwnFQ/OYSIQIZianNY5LDP8Q8kosJWVmSq
wU0BLtdiBBEtglc3kS2RrawS7iiIi2QAAAD/jSnOMOTkV65afjNpPBpglttFFseSXGh9vLeYhrdE
GYMDva19C2Q6evTs4alwDMGfCjeIVjrn6ZUbM+cYjHm97mUmkeuNfHGweT5bdfpjyNvm3gnCZut5
ebr3Uw6mNDUZaYwmGNfDmj/BtB+tPHvMVjZzhh0gBClGnQo3y8q1Z3NjTc0OyXu34kXBMvlWpCnC
xYfmbsw8pPbHYbqHTwMJhmB4uIAZ5EVW2mfNi/ZZINa/46zwTLxqVeeoXPF2FrAVQhY77Q7WNVyF
LvSLFeX+x3Bd7eDrNfAKs6sLgBSrSwBjzCSjJnUgur3ZmUvNBgBCa7XGA9LA24NlFAqb2oH5sAI1
xNwUAFDEdTXPkekjQtoR7jJWCOOgav0o6sq/s3mTnNoh9paE6C1+ymVuJqfcVPRMsMCvgeWbgJSw
WOCx1b8Cb0Mi5t9IbmwpBmC94A+R8LC9Y04FwCG11A7Bi24bANHYNGRwG+gAr5YeHFk4G45fLAZm
nl4On0AX8yKnQAxgZE5y0h+zyFv72ogcg6aJd1YXBhs4OeDXc0asi/CVA90GSSFxkuz0OG0+k0bQ
hNY2AjnfAputdDlBzzca67e/bRPwPPxlyJLhjrszBKDhAlGD/YwuqaxeN6kXFv9uT9e/DLu/9L4b
Oyu3aqrS0eR29MdDN8DpCir08tjDArDJKt28yxASBprjbHzOveui77zv5lj+MLnjPMhEx8nS770T
osCraYxMC22dDchUoueNDVa1jbQgh+1J7YGk2vB0qkjc0Vwy9jTnTM951QXAJPZpCXIfC5nXnUhr
EBQP8iUTe9YDJwP25m36YLGa4T7tKmDTpOYm4QguDuOyOCMJPlsj7Kn8WNn6N0pt1MQ3LFvx8zyG
hWOw0jz+KAX+mJS1hgjjcjM33bovN6BHDjaJ7fsnPiD1ivefKPo9z1tQ0wXecOVYTncyJA4yYenp
T3U8KZj9Hev1BbwFJSJE8Ejk2GHCLGwVJ6KhSVWTqyb1mi1yO6kXZ0XjgXp/NzYWATwXaQYAVS27
wjYB+0oQ0Bpl7xxLybDVVPKuEgAMGJrHUjq5+UPGtnMLPtoVEG799BL4KoFBhicgdXPrW4Yc4hVg
NaxrrQDr36DZ8YOf5NUaTFLjGSlfyUEUsdiORW7emFHBly0XwWNrZLdpkls/kNiP+EZXPgflz+F2
IBG+0cYGgPzxrgA+ggtTjJueeNN6iB7oP9LjT3LDysTWLqqJfcgdjPQGud3HLAMx0kxIlBZBs+Uy
ABjuCEKiuUMvLBB+aDdAsAESVYGofRhXFiUPuyM1myF/aVLqId4Or3uHt03qjRjSw/7j2HxEjE6Z
pStA2554bWd7V22wEI0IRjanTIMztalQKl4+ZvsotsOTjs0n4RlEsvvu8Ty4EV1v3bIxviIwBDPr
zC3CRqMNaQ3p+B1Zev4N9raTFomNwYRWn0BL7Vx/zQX8ikkrqwuxkU5trmGhRIBwX7FPoQlsODzX
3iULauBxY/E/I0cGPiivDWB06czziFBxkCPW5m2T180y17P+c+SaT61rx9+NssFw5YfiSYmjEouf
hQui1d7nDIRsPp5pvwY2SjfATdLq4dnTtadE86xpQ9nGenrKo+CJtml0QHCQ5bpwzDY+0GbNtXAP
Ihm+WBOaF+F6yd5LzlqFV4VC/iJ500ukdii51TnLWZXkoOlM8GJwywUAe8ctkmbSTzboxTPdCb6m
HtKgbWCxXUVJ0F05SKBGqEETfI1ADcAZsDcMO/S2b0fGejjeZKn5KcPO5gwIpuyMXW92xgkk2vFe
++iYYXg0o3DjG2l5lyRReyNiGwEtHZhBe9hclpXH2I56tZY3J993vky9bBDPNZI/jtgc4dQiLA2U
l7CQkS4VAK7b8C7TrqkVlq5Yffjjv/79P9/6//a/5zcII/Xz7I9Mpjd5mDX1nx8E+/BHMYn3z39+
sFzHdDi3gGHBXaCPCOGg/9vTLZzg0Nb/X9AAbwxsRMadVef1XWOsQECQPkeZ5yM3zS9hunWtnekq
VAVk0t828YA0XCntZ7jO4T7PvrXaajrH+l0QH5Gxso1ph9Vx3u4QasaTKzEG6dYhXDnQpVqLYCjD
7cQyGIfNmzbyiK8CBMLM24wo5tEK3pgUBCFAJqLCj73XMlIu02TFcI8fQE+M6FlV8Cztz6Yq+qip
NjkWPSAy/exNKvkZYPrpjrcMO3aeigrxSE47qdBYUqYJwKbAFn9/6S3jr5deCEvgzuIcPmhhvb30
gMfLta62xV3ThcMOTmAfUVP6uE4trXysYjhN1HaiG5EHXTpWdUMaAjlPSNVmCBP7vVaVedohDZxX
83RMwWyYvQRZsXbgvA4ek7AyVpEZd2cblJjHsgBOxgDf1McRoM+4vOJZqQJ/GjHeSpV5YBrxk+FE
j5leDdcyiMyDZRlYc5HSYP/Dfema7y+OxWD1xdWxEBoiuOBvL07nxKWD0Pnsbtqki4IjLz+3PsJD
kV/AKNtekKr/QMthWGfahpY8aiothGtll6EAV7ERuE+wAcu14GkG1DQsTEFWg6yB8+azIauzrfaI
eCneZhHLP3GtAGVQ0UF1yK1jbd8EWl7dINB+A4c9v8sVmn4JbFvAHcTekWSADIu3TQH8R+qlAVXY
b7jC5YfVDKy1VWghb89MlzBORfvRzoDa72VIeew9YGaYXVwtaw9ZhEFzB+56fvdO19JvamHsHTB3
vNvaE8OcIbl7UJ1EPze2PrKTOhg9sP1lJ90Kv1edm943qoClsKh4BAAwNNJQtIsWqYeH1C2ye0Pq
1UbTx3xNvTS665JpdA7w3uvJ3mgVBlsbVhO/ApdvG1utynqzoY7SYME/3BGW++aO4Iw5Ov5zMGbb
SEO2TfU4vVqpsLIYA6Bk/DuOVxTo41h/1emAV6Y8w7D8qLu18USbMEtr+5PPvf5KC1xs0bQKVJBR
fCYK2IkllshjJ3pYqlZuURSLRrG9hQgCBPdOGYFcJi6PNIg6qPkfZdNkPou9bV07iLIZTCfZ2d2o
H5nl6EeqWX1slossHBBtBUcR21lOtJ+7/6IzCaxKbv9h7Xm77KuLCQAoYTHhuAaA6Fzx9mLGQcX0
JGXerd3XA1yxqbvQkb9wY4Sai6DvVF+3iZs95oyvaa9LGlUVIEuvszog3AJ4Fm7EwkHucVvsavgZ
1DpbqdX1VYEko3MrQd4GBRKD4wNGJz2AOc0fs2UV64B3NVh60d04XJCxhTpYqr10wDsTwkoAWHfN
ktkyKgpg2XhuchGIc/n7q+Laf7nFTMtm3NYNQO4yy3x3VbCjsvysScQtA13u2VSEGYA2iRHCZgO3
ijBRfRFFq764hGJMVq+gl3MQGhBcMsmAn4fEWAdQ8gSt7NkD4uB60azqKtKAxZ3WSwoFzDngOUCF
7B+5ihiM/K0tC/vTrFULRKfZDNSNnTINFV4EUIxQ83fUlErWOchQCgbzLzLSK5SpaVJWeiQbagdb
bUt7rBS898L2R+sOyzB4RQw/AlKXKPfUE5bg2PIq0HBR7ytt16prEORa7imQhroFhi+4nYpNZNTj
LuMIVFFylvcCawSMikBNwYkfgP0OgvG5s2hrt78zVAJJgURkuG5xUlIt1dcNYFBKGpjlQBEW+BlA
5zvd24Pcu7iSTQiY+bHxjk5qf04y2dySKMera5XAh7GhJnXoCVKomP709/eIwf/y6Ljg23B1kAu4
3MIpXPW/WocGl+F1N5jlbRDoyuqcfYrqKvyadQg69HrBbuD5CRGehwBg4OsFXwsgYsC/7z0WcCtt
wJsKlAxbhPdvR7pVy3CAGU5uqoXIcQUWi+iiCjYpwNVS0wnHdVDI8a4NbKCK+NkmVMR6Ra7lZ8DE
ItRUNXHCaHaOrVBuVDOtAD5aOrzfUROJRi9TUhNUyOsQoWZrx8RdThlBoWfU63AUzavUa2SLY2dU
VVPiEAxV4z6xkOo2pV7zFEASYALTp9RrsM3l157JX6VeF35fr2WXyukj6HMGJOYg7tuI7UfDsOVF
GK5/HbfIf+2RxPNoSgNM4YylJ0Qo2Pe6X+69oNAfgSrSbLCmeltSiyLgnxfwdXWNg3inFicIkgur
eZqnNf0RFmA1nKYtZO7DFF+cammNiBsFdeNQtsE9MNctxOfAWlfZ9X6o4RFAWoG9BPpF+IztU7ZI
x9J7iNvRWHlan1xniA3dybw19jQTb+ABnGfqWOrfukWP5GTwZLVevzRAGgfjNHKTHVWQnFfNsK65
KZe6GF9k1EF6PUaZjJnTHE64BYlVfe34sKBklky/AAD+QMyQTdQceT+6jwhiFMvIHgLkT4A+1W4q
fdeHMNjrhmniGzjpFyesD7WXPSCZIb5mWA4vAw5G4LwAwTXP23v4uXzQ2fn5fZ6ONWgCinZLTVEm
cl+3CBynJkiYzZu6ZptImvkFFnZ9lbPEvjXKPLlmpb3Vh96+JVEfes3KM7xxYyqZYZU1mDsmda9L
siujyPZkrAVpENANE7Eng1FAHjIla3obsdEtQ0I4NksOoNsetUy/hBWHUS+v96ZXlT9aI34yo9FB
zmvtLXFMt25K3ay3VlJriAcaAdeALM5NEcr89nfzJPG+T4tyC4NFuy5bUOJlYXFbqGwUhEGCJVkl
omRaDtLGOsnwSEFGBQdxAOmKEauUE5bwyffDZyfPV+OQDw9RjAQNpxQ6fC04sWN3ayFBI8eLVIEb
8qRYIbGoP3RVU8ED17VdfK6jvFzWOnMvwCcNtqZThGCcyYdTbMA6j5BE+04YcBSIPHC+IqdqnaS+
9cOX7rFt4JGh4QgHcC+WH4RbBDSNm79fCc33b0vsGixmMrwYhK7rWFPeLoQwQ5WN0WstCON1mFg7
D+4lShkA3NSNG0h9B6gwWERI1oI7Kmja+7ERJQhvgJIv7EK/RG2G/UBXpt9y3JUILrM+zRqI4ffh
qPbCna0gVghnRQJkFeef1l0TqIr0AX5ENVA4ghh36dd1Ou0jTEQfL6U1xFcyaIwb6mDwgNz8/WXQ
3+9L1WXgDPsG9U8IOmG/eh/YfY84b4fJq5eYdttVmaR45BmYjwHiBTOAaYzAy5wf+sQ3V1Zvlu8X
AxpRJAjyp6c/KIBnB09ZtPz7r2zp7/Y5tu7ojoO/nIPFw/rLyROZpjqIBsPoatrQj55dAQndD7/A
JpwoozzQduJt6Xps+1NM7/hKRyjVX8U+cBsnMTNl+AVUG7N2HTX2iodlBoymNZk5U9sNHwwOLJc8
WQ9BDeBguDxWWawHt5pfvtRAhGCtOok0j8zXrdWgarNeBoq8fziO0/lhtoRwvNNxDLZwsDCFazG0
397O3TD2YTXyeDd4SPXiSxOkLO0Iqm0bG00YkOzbbuxAqKsSTjoZ3yDorfo4a3iaNcI/ZPSLzvfA
2mgglSHse1A5BQCYTvDOQRZoHtxxlpaHTvVSkwofjuBB9P4psBi4qn6NzzoeI09Y17+y7vj394Ch
rAtvfy4eXscGSohl2DZyst7+XKRapAM8Wf5uyuEyi+VkkYFt3z0bfgbHJTBUKlXEo18DBxzydsiQ
0waA6kUsgOLoyxbAfMyG2do3zO0ALOcA5wWk7r5qz/2UE+ZU0938X29sWDXZtL7lxVCFftC8a/57
+z2/ekq/1/+jRv3Sejvm33hd4f/fqpzDbxVe+D+a91pv5sWnv3y71VPz9KaxzrADHS7yezXcfq9l
0vy0xSnN/23nH99pFmQyfv/zw9NzGmaIWoeN4Fvz4aVL2e4ANanu4V/WPvUJL93qWvz54ep798f5
ex9+y38z7PtT3fz5QdOZ+S8ysyBxDosXDoQf/ui+v3S5/8ISYQPGHLQVuFHQBSjLJvjzg2mrQVjz
MAqc3I6BZwW5c9Sl/8s0XF1gx+jazNDxGP28BC/myOlv93vzJMLX396mzHWxQHEHZiDYyLDhfrfb
LiMLmLJ+Fp3qEjB6JRI2FyY2wds46U8RYlkTuJtYdQgMgC0uBXgVF4GtA084xZkorEskbPFvVhpo
a5OfkPLbH+pAdFMBPAgEdxmOtdZSpGPrRnkwC62E0xnM8fgUVDPHRVwQVYGuV0391MSLpFxqIKtf
1KBePORGnwNOo7wpEXO3iRwzO1ChAz8mXlC1cOEoCNNnJ28zpMIgXJ8KisCfmzI1/fWgAxOTYuJH
+J+nEH6cJeDVpgj6Bvmgiyy1h1WjlRkyhEcUdZgd5ibVXB2kR94w7kIsIwdfFWbiALPxV8ElMnSk
xY+xb+RArW5eilA1O4AyA1SuPpG88HiP+C8HYOHtkICqIQtQgigyRh1sXIleVxsYabJkYbVWgc24
qtrS6PZxf8uLqlBk5EN5KK3ipaAmgpIz5A1pPyrNkYAFhx0b0Nx2uxq4FvVH28lXSYAQdu55q7Fo
n5sUlLHSRA71CCad2k3PTSCvwcftb4YaEXsZogRtLc4WlVS+4L6994Joq2NN3+lOei8DPVgUQQXb
UcyRZl6uWYF8NBC2lI3iBIyro6VqElRR21bXnwBKsLZNBBNVgBTfmHEMVq14BOQEABJD01hEAAvb
z5kMkSgfkrEpPcCFGdZH+vv54xgCD8JyquYG4FMCGUkIyFx0Eod5ANUDNYCJ70gTq9ewOMgD7mdE
vaua+6s2y8yiQzz23CaduTmPIxlzEWa4KJN2XeEVupv1/mGa9900rW8EHH9y9c2m/vhYjVH16rty
+nLvvgM1/+8ycJvxZZyNwDpVn0hFWiEXYG7OsjZBpIvG3U1ub0g6X5bpEsztd93U7DNEfTBEiwJ2
F58VdHqxrWrvkKgnJVTPFxXZryZYzzw8jb/a1F1lUTwuaQz1TErzSCscwXRuB4jWa4Cb+Jtp38nm
jy+GAZ/3rpuas878bYDXA049UJatSIU6fqc3z6fh4LCpEKM6i+ahs2z+bbMsro3rSogBd7i6Joaw
HwDT5m8CpMkfQAeBdRFwemwtgVN6qAxNjsv3VcMJi4M2+NeIOdU3QOir2ZrpwPkXmo+QajXHPNu7
Js2FLDdEfVIPwo8RbEHqgxdZiKtKps/73TiSTYNpHvoi0wxzm2qk+U6GgHVjH1cs33ddgMwU74u1
7tKsOCD+rTiEbtKzqR0moh+X1PWqygcvxx2mltH3XYXcpWa4bdSiHtpqsYC9xAXtNngbQTaaHVrV
gyQEvBJeKfmkSn1MvThmVWpKWMk2Q8yvIpmUh0QVQE8vpqLWQ6zQulbJzTjUF+ogParxus8TBCT/
HEKD5+Y8TRfKl1kD0Kkv3MzgS8TRtIc0K9sD1ajgudsi/gQ24FcdDYJtwxhg8VKPmwNW6NfF72RN
jAw3GACkuiY9vQdVzVDPJcniUT031OPr/a6wWn2LYGg3AeiqJQ+D4zgbPQuv3itP40iq0W3djA6s
m0mwi1LsH6iQLXgD0sJvl01glwehXm5UhIZaFFWTOvRYK5GTlH9iVd/umRbUByoMm+E8kUUGULBc
/zNSmXHoqEdwi9WmdvBZiRQVpw4Xlm4OC7vD4sRV2hMSgl8XJAPQzFcGiI+1FRrjoQdR+KFVRcbx
e1Vaf+0XzSEG+vKBalHjLVorL/aDdPihU4XeN8NWSHEIWNqxpdca1QZROLeVB6vYEOWIulZ/ffr7
DuqPnHgjbhgSSrp3uMo5TI5j4ocYbxoVVm9RLL0GSCsLuhJ0YTzL2Vl6Zm+9kVkHBB1ZB6oFvHqp
DULmawBFhIs0zYZxabpYHozRwk4DO8D8wPoKbeA+LjqLRStnQOi30dcIzEGWyR0uFBhBTI0vEEcK
wlxemeParSJ/DVgawJIGDLZNTeaLegzdQ5JKxDo6oIrvHRsoxdmIcAmtW1dqVwcrN3ZvsdrNUbuZ
hdSmHiqyEVFPoItLjKUJYgUEoKv23P9KiSahdpJoYoOT4Hn6nBE7QwAMRfVi1Mw7R+/STa8BRn3J
bCwnJjY2U9GH5dIrOnOHyH6h+xxAheinwlQ7L6rVZpRiw6XaNHLWQfAZet6pzzoV8FGBIsw8wHYW
+YEKJCxiTaUq7jLAuxRqu/vb/kH4bJHnTrR6p0Pa/wsZqUyfQkMQ3PXsu361nj+OavNPbXv4oK0h
BZutuhB0teaf+65JPzTWtny8NOqFNBe6egnNTaA15QdPvXr0BqBKVS9ww6pXC86PeJvNilTr7QTv
tXnM3D1NGyaA63gntGt1Vd99LOn8R5lQ9gAzMTeCARbaqHCnU9H4FaZ6X6U20g5flN531/+fvfPY
blzLtuwX4Q6YA9csEKCnRJmQFOpgRCgU8N7j62sCupnSi5dZOd6oTjWqA8GRBEXgmL3XnkvX+Sn/
/fEvb/rnqV+2P1a/vDc2zjx1Umd8vPV/O76eOkeApRrl15fP+Ner//qTPi86mZTHyS7j7ZcrWFc/
T/nyFuuRP7fXnV9e/nH8y+Vo6U40VFZDo1O/LNJ/bmaYKQnYF/v1jM/9ny8whex7gIteP3cBUlKP
qp5mGm5VrK5HOupTPtaKiRliBueVketxXYyTXR/nZZHA00yddXXduR5GI8Ns+PPMdQ2couIiHAFf
+nnYQOgpk+Lmjb+8nZpnDQX60BZRZrO6Hv/4pHU7rudHKv/TbdN1tuJ9vnxd+/Ken5e0vvt6mJ/7
XlLydqtko+T1tfq0PiufT8S6KQJDyfcfz4XRx6XsfZ4lZyA0/YhRCN1pfhz6mrFPuI6AkBplx8+F
lbfhhioDqNRjJeiKbKU9xkX790Iif8NQZtnO5kSXqeJk1X6vOz06jvYyn02XZ0Ysw7NxGc59bmbj
No6PSGDz3SR1pFGs8JWxDxGESZM8q+ne8Rb55dORp0W1G5MicHXlIchAHxRd/wKGAZ5rMynbVhGv
lLTY3jq3Tnibwj7ZrZZ59fLt1un752Kd4c9RHXoioFuRujw+yZ3q1knAADdMtKNBvfTBgHOeVCQN
JbnbDcL4lvJddH08NQLSh8wgjHtHqfETt4xuM0u6G9fJ7efcdQ1FrBGGbNQHrzJE4NhDrxzXKNT/
KGD3fxOL+y8hvn8X+ft/MGCnkKj7P8Xr/lf64+ePjHz0R/hvifF9vOTvWJ0l/rJsixCdbalC5c5G
E/V3rM6y/hKoFjQC+ypME4L7n7E6nVgdSCHbkhFSGeYievhHrE7+S1WFZts6aQtd1mzlfxKrU/7I
KgjexiKArqiAgFViy38E0GMFN61GQ8TYZq29VS2UjNpsnygyKPZlwJNf5vumYngQNFmG5a4ZbYA3
J/9BJ/QvL8Nc4pJcDTKXJTb5NT8/E4ea4G1J+6oEjY9g2zq1fvfTbORfdg7rvIpVB0iI5HWJZW5a
TAvdEEOF/Zef7l8IK5VFoPY1vs5/w1YUTRO4BBBd1xeB25e0kCUoSbF7zd/LtShd3OtJdiiSepD8
jdabzBiLl8TwQc3aL+lUS05YUMWqZKpDWEvawW8hrxZRGPIfLkuIJS33Xy+MsK2h6FgvWIpmysvP
+OXCxqTRK2Rj/t5covkZvJidiKtbfIisc2YyZxtHMbr4vUvHelZlx5xGxR0XRxKnarrE6XsDgzWE
jTsSfse+xCwU17/6bJqUywMHahhD73U7A7GnivP0z0VamrWLHjlxy8kCSIg0dNPZ4Xg7V9gpRNL0
7FcLKtyvR0eLEDUEE22dUcjvUmUZR3GnB/eVHnQbe4QPacAPkuYBs20l/2370GqFhptd5cde0zZ7
s0oRIGM0YchaSO120sJQaX71o+3o2Chs+Nr5RY7nB6g0/laa3nyS3xpJ0+3YemZA9HJod5aZFi5W
BKcgOSgWdZc9Uz2DMoNKqm7M+BeSuKuIh/BEO2vv7KpdCC4pVTbq8OgHPbi+rjO8xj7JEqw1Vc0p
LhPGVrEpD9XNvWVQNVBESXyow5wKKYLOyWSJrWriL5AerFDZp0tOPqHKqJKzg1RiKgyV8x0f4g/p
EUXZmQ45cWy7zJ0DKHxGHLjompHMNMytLI0IUGvtaMP9XTVF73kmoWkwDS+zq99mPl8LxOUVwoBY
+Koz9tVd/JCn1c/BpM6z6cE64Tjk1oT+0X5MzlySzh17220CfdroaDE2Zg3aNQOUIy1EuG6eHEkI
hsvqdfbrPYiGwFEWT1/NMHaqEh+w3ot3QV8PBGEnV8+Gb0ixZkeaqs6jgj094ir101DkrW9eldl8
BfYjbUudQKsU+s/2CHipZNwOm0S+a8f2hjq5d4UYKvR+LXbqxSaw0fDMlYc+dHPzu4LPGGMOAhHw
3WP5Z4BGZJPormnB1wmzhAdglHcIYd/HItnoZZs6TWMzac4YXsTkYrcY52wyPx8v3aQ0WwuX8KvI
8tlNqSFSrCncjXVdOkQE3qZA0TdTrCCdn4bfqYEBSqJMPnNkcClor3236apsByy43WpRgEW2KPUL
1Iezngw+tSMN8E1Frfd2qjFe0HRMZAlSSDoLIZnEXtdVHBO64+cia0OMbeKodNZ9ko7pfZQi/yX+
x38zvKVWTN/WSwBg3YWkgvHPur0u0CF9w9kx/XLKuj9ZXr++4vO1677PzXWtRndCpY9OsT0xKQr7
I0Jdo3gOfIrN1n2fCQqhzqYnpvRZDXOUzusIZ4hE0QDW58XricpAKK+oTfAj/xwKFbYCGm/d5pax
KVDuJEr3GVFu1hd+7PxYrmdFdmI586CJjxf9MaiajQ7EsrO+9MuVTIyR9v6keG0Dg1GArPm4ws9r
s0BSJkjFl0tY907rxa9vb65711VwE1wuTQh6RfgdwsCUXI/t904jdN8AgKU6UPk54E7oqIKHJ9Ch
DtRBdWrDwNr2sX8FDY3JHnOGKahdhHfDMSSTEYnmV9ZBt53iJ8NQz3lmkBzK+zuzmp+E1v1uxwGd
S5FtbF1KcewNWy+dumyvzc3s8FzIB4mG3VGoQbihjGHvy8G9kAzV06Mwdnozvo8134kN7dZPZHs/
Ve2dGlg46ebda5rantlRWEO1nnChF+WOzvB8p1jiJswn/5znryh4L2NpJW67WD7Sfg+Ob5fvbQ+U
Jzfqfa5Fw8ZX63ET6eAEQll5sHM52hV9iXmEHx7nMD2IfpofqYGGr928Abn35kioXg3reJPpBdkY
yhLAuFuwZZvRxb+qcyKtxPbEjnVXNvHSiZB+uxMCTVNVQHNFMc0BBcMNamBkBxkuIyNOQ9FkeQCY
VJrf+VbSlfeK55dyqVsj7Ao3Asi1bX8lZmCcjcgoF8xY7Krh2Hldu3RadrEhoDp7tRVsGfl328op
RrndZpQuoY2MJjcpxm8TPBBHywmm9ZIlHDq4Zgz1K9jQ/aBOvquS+NxG3a96yN7FPP/s5fqbLtX5
vdSbqNcle28ndHXBEJW3eSrj8Rk05kaGk3kSvxnv2Y7fTk7RIrDoAfBsqqT/0YwYtJh1p2w0Myo8
7NwSR67VE85dNMYyeT6esFpPNn1LFKGfFXrSTHEWc0CnWiR4fuc26dWSEVmoEPQg8Ie/o4IYbqWc
9Lr6pVjlAJ/A8srqlhLrl8hWNVc14/BgVh12PZ1nwvZ9NrofqEzUk4JnkRNR+LOXCulB6bR614ts
pymgsHPF+EnhzLsxYjVcRlXlTXBTNpKNWV9RnhQD7wNLzBtRzDeExUJn1htHVwnkDUQBNzIpNDLI
HTQ0bdtgnajE+n7S1TPl0zuGGHuZIKPLjX1rqOG0lQPGm9jilnu12CqqSr1cP3qQbHEjaBPpWjCa
OfTj+0wg3Un8YN7GaNaQZ7xChZldTIMmJwjv0ih74xE/UAR3F1Fx7JklrNM6cykl/ua3ecxorn40
9Juiv7eE7llje5/5XexItfqjRi+thXnmSaUFls8KXzTcrg0ZC105n0fPLm/jOR35JYoTnNnFdXGT
2JWFjl1Nz1EdXOXQ5Nmb73tDu5+y/mXw4Sib1jieQh9GMaDRjWpcGfkdEkqEN/NY7AHYEsALxvta
EdnWqDq63Fn7bVskSgP1NBZaT2+ZgbkDmWFl8utYoaMK7fJN5EnrDCYJpWyBDFQRvVgSPQw2VHu7
7zW32+XmxQCSO8YNZc96FTrdaHuwCiRnPMhZe1Qz62qZFTUMCGZHCf76lHwf/eGCwuCpTmia7Iz7
UDpWVo+X4zBdcT3jHz1ZYE2wGlP6RwB9SMGiUNBMplANJPve9C1alzDUNmHQeaOp0wnXE1HgQt2X
Zv+Me56+wajdiTVKgXsiIU5SbfGRKBzY+mfDAJoXuAF8vn04TmejHUEoSPI5TxGRzn1HbvNenUPV
gyAdOGhyXksNJENHkUzcBhmxZ+3RnE9WREI58rFektPHKTberVH+MY2bRPK/SQA/QWRCIRypDS4e
AvAZoAimM3VZv/Ihey6AfTqgLOzThI7UNSCwuFpgpzcYtQvZyacxg75haF6U4yy9Hln3fRxWUoOx
lDF5SVE+VnQye7wbXtaz/DKrvRInyg0B2eZGYhCzU2Vum1a1qKalNm8bJ1l+M+f2dFZH4cxhNqHC
1L1WldCvVbhWJYadze5skCupS55GRGyuibeWI1fUoQtkmL4l/zb3VNlOZy2oTBBu+X0t/ENWNuZF
a1XzMiiM9BBijluzA/ZQEh83Zro0X8bPRJEeI9PkGy5XIuR29gwMGmlVTf59vYzuXiNLjiWlW3a6
zv/pd9DO+e2oFSzGOkZo0P8YwrrfqGR0+OGRlCbW6F869NmXnt975m9RmHzrNrvYpfqOJV6IOmR8
lZAKpyqMKSoiz3E7WodMLqBXRMYuz8Ul1xO3UufuxsqSCDuO8jfArdvE1Mbj3Aa3A2JaOr1Wu1Gw
8DL9NL38lGPgD+pcHOTCOIAPIUmj4/cyKM0NXvd3gCzlg5k12bnEpja0pIbXIg0Plx+xzLJ4G6Bz
cJAAFpupUeDoIkDd4Mt8mGrTC8BSYdpknDpqJQ9tVXY3STPkN3i0DyBEbpo4rPbKVP2MiuCoCb89
2fGQHMGJ3PvdMN0IwHhHhSxVkCW/Q4NrtJOd1vR8TMadlSycBMRmFwVtB4NG/bnKaff1BtGEWrlF
a363dH6VtB5L5n5TfwNb9NAn8p5+aTqGVn6bJoj0c8bCFAvkSDXmSqfvl7xKmSY3a4rqZE/hIW+t
Aag5C+DY74PViG0mc6Mb81NqT5mj72PUPq7RMnIRZjJtZN9vb6ix/GkH47CPfCs5wy9ws1QuD746
o6YZYZH8NNDMg4g7rot+WZMKc1I262rTKTNivmWvFnSYp1XM6MLqWC5KlHUtDg0Ci5/b606xalbW
1XA9zkT+7/P/5c5G2G6izYWTd0Cs14TXZxLwj5zgH5vryfWSRVzXPl+7nve5ua59vtYSE21VCvh4
/aD1DWi/KTzDVQatB1ISIn7r2ufi3+6zkJQzaPwXr6to+PGbTFxfAF74fCtTBfu8+dwGA958fNzH
e31+VLTqs9YzRXjK/F4cACG3shl/nP/leCCW8PJ6arIKvD7ff32/rutea2tSca6uW3lTLJ+ZAFlR
vXU1JduZBioiHCwpVT++DaU8ZeCppc+UAO7aIlBuB6mxcbWcGngMZXqIA6qd8wSQTG5avlsh6/OS
ILuGcXAXYRyCOyt3dZdi7G5k+FmLIrtMnQlfAkfULXWK6cXCq3xLZrehVJNNLHnTSySFGbNWfdzi
2whWqNGeqCsXuxndE54AvuqJdNBLkMrdPgK5cCAZrZ1NoDizXD+YkzOEIt53fZ2e4zBKz6iWwo0M
noD6KYOketMfrFq+jU27RTKlT/V54vJQmKvAo2yk/3NxnvrjNybi87nPcZpf1yxIYVupsOlplwMo
o+Zzrllo4qCHoLL7+7RgVuazZuChh/40cHJtV5Vcyax/jzIjx0GwSMhAMCdoEszRSs13rXZWPLkF
zqIZ6rFP/eDcLguF2EUTk6eMQb3hXiEMN70RknRRmakcg7zSTmpwTenY+B/xhkzn6V7mYjzTmo5n
PcgeK1U3aZc5ow6k4ZxIA2gKNGtekxrEgUyqg00rJcIwRk+mWpeX2bJSxm7k/m2Rv+FkooLxwyjT
Bt1jheKEYSvuCH279yvC7XNqJE6BUfPOGKMffjUW2zaOXmrbiHaBVchnObXk87q2LrRhAkajy/NG
TSmqivVoS+xHQhp8xl9HLdz1rBIu9pbIzJLjs/VTleXGSdeUfV5bpjsp5pvNdP5s6nV9zIPWk5at
brlTmF8QpxRGT0/1j30hrukUSqE2HO5LSCRo3DNxXm+sdQ2AcbCNdXXRTqgTA8f23A2dsdezWTvb
eApj8hs/zzZAFjegLh1bT3M5tB43gCYA4cFkPGXQBxmZmO3gBXIxH1B0HcupaE8gS2rH1CWToZbl
n6nZk87rWhpYFhOwKPfAJ12i7EyJbrOPOh2cK3jG3EvT6nnu1GMNWNpTAQQ4etInZ+rJE1jl7fda
29kCzuK6N5Cm2jU0HF5hdcRn859nrqevC9M6xUb3SDw62XYTGhHAGfBSJnriaPmxwgx3NGv5H7bL
Tb8uFHT0UIIUQLlNyURQxz0zHP5eSFHQ4666bH+sSlKMK5vBDLeT5qf1QLe8pIg7dANfTlxX13db
j6+bphxh5pRoysfHfB74/NR13+cmVFjqATqGvJ/7Pj+01JrsOHXPWmy1BTVXUfLl0svAYAog7O2X
6/v8xM/Lq9YrT3siZ5grIMlZvuzAzWWLWMYLmK3Pz/7j8v7YXE/+4zLW167n9W30lnbVpUYMAsUl
lel3A2YFZQIK1jxbQ9i5Wd22eP9FeLwQcN5rpfaCsat0E9dqvgmI/HiM0qMNWTEda6VkO5jNfAOy
9aTJ45tcS1hjJzZPQ613bq6nyrFIVfVM8PEagAzcM6oHFAQJL35uTHmXErPw1Dp5UxnnkvmybRop
ZrqisKi95ukUAfHYkkqXZW5JPi/fkWU0oVs1ljcM43xEVCPvsrbkDlaVneis734+yRcIRS8h85od
0Q2mo9oYbdhUKY6dW8dsGA7qdmxRUX0N5im4zH6O59NkPffhj7INt2U9Krf4DGV1X++lur/Le9pZ
3A2x12bytJmtvvaSPPkOGp5kL8UHZ1ERSBo67a0TzVvSpeKwRDq8Hoiq047xTSv6741vXTNdNra4
UQVh0pxi5Zl5mn5KMbOe+Y082nPf8wuFkKo1FKcK+yR0+/aDr8sq7EtIrFJmkQAYK9efghPjfupG
jRJT6oapky1+6rglwHgaDjmP4L1aJDoR9DDbkDJPdraM6VU54E9Vsysv2oFo8IjxUhPt5s5INmoj
/xyq5rWVYVeLiYnFLLRtVL7MsR48ZE2yW2qWt9wkl2Ego12I+NpjUrkFgnwr9f5NPxHQ4VEWx3Q/
jyJhCiY5XWvUdzg9e/CxStxYpHzvp/5w0ucZePGt1BrNLpb9Y2EL4zxa00yxvhoSgO7Km/Y19g3r
PPRT+dja0bElfHko+lg4HcStDcEvHT6/Em+UsjBuIbaCCstwOBbNvO37Ur9X4gBmUmsghDYugzQo
F1/2d3GZacc0z0c39UPQPNHwruJ4vmOheYyzp/3YDp1H7CxxTESHOz/D7rnxsXjq9UA6MCCBTol0
PWFK7MkZtqexKSlbkHeVQ4wMv4ApBKo2dAcjz4hydFDD9K5UMU2If4vQorpPFDYsjW6JtGkE+YYd
xJBua0v9AGFG0r0uHX4y63Pi0Zi9xNLVQ5VZhwSB8kda7v8nff9DlYamKYLU4L+v0nh8H380X3O+
f7/i76Svrf2lywz8ZDJ2qia0L0lfRTb+MjQVmaClqH9XYfyjQMP4S1CWZoNMMG1FVnSSgH8nfVX9
L0sD+UIiWbZMip6M/0nSlzqMP9K+CugYoVq2qQouiHTnUsHxJZ8ot5KEN0IBiDSu+73R9A8VADxY
ClmJd4txMfBOYyBe3meBjzn3PJ3zzsZMSecZ4BSoMmfNn4uNbltb3arvNT37UTcUIEmyuS+LGchR
/2gLJXE0O7wrdethaJVzTStD3FZHqBh2yO3Et0QyqJWS1QazmfpHLneuJIhnTpU7RuotWXOyispR
iSFydqW/rxkgwkp/RvKPeizMz0lpxY5f6XeV1iwRG7z/8sEnRTlGjlRp17QzwCU2847qzS12Eye1
a4kfoc+rpbfYtoOtkagm8QrTyUIVgZ2iugMaxjRVMqB7hzoKSaZGkO4hD+06pXvK5MiZFWLkmp3v
JCl6bGwj3AymoI2PiXRWA5G3aFR3cjBtyg5+nt+8VkCPu5pBoskEfVRD6ij5f2y0wezRdhyL3iSZ
muIbXAwSF6AioC77QL1k2SSfzNj62BJjpV7W/UptaIdUli8W/L6beeL/nBeRvSuSgKQbGf0z7TQS
EknD23ucKdk2bOk214vgit1HcC0qaZdTDHEm1hJ7ddqOsFUqmT5PnwkuEElfN7vCr66k6RI5sreQ
PEIv0iPxaPaNeizMXpBU6cNLX/jkjeAdyXZQbrsg6jemZPm364JJn3RbqsVDr/3M7NHc46raqg7j
/vmGao3ulGfqrhQZ++S68nBF8PdxJMVio2Wl4cxJUzAgLTTGyaoSnsocNq7J7U2KKKH1z03zXGOu
GEpjedIxRWDYXNQuCCsc6NI+xM/VjG6iId1QOJdaKFpxFKplddylQ361DVm6GMnUPcC3DXcUUzZu
B9Lwgcp4cafIN719CIVSf5PhyXyT5ddAm/2HdUPV660Yiv5qgpUh+2V86zPLiXMpeqGcGtih3M8A
sJr4ZYba7E6ybnhxo72MRTM9+lr7hAN2/zMeIK+NsxB3veEzJKry0Qt9GV0rouHTxD1tSoH0XhkS
N/BY3vSVIpw+tQpPlgNqkejkHlVDu8Hcvb0xZOzM81p9wFZv+gXS7BAMZUehNbMdHCjC78XAI07S
u05EtgDGjPtwSOJXhcCiMyiF9YCvUMkMwgy3zUCSwsp7oAHETfcVv/MdY6F+E9HfvFpzcCj7xP/Z
qy2RhPHWplP8hvfKvA/DUSKzojUvCUya1DfUW5guHbkcZgyjpAPxmYbgKUnImZdZwdhutIOnDLqz
R/8pb9ej9qDulE4slg54eCUllEezUZ7hHRLtEwxNx7pJDpavw/lvmv5X9kNSSv8+mRsNRXB1SrPe
vmnGDD9I6tOoJ4qsc6ioIDEgDj2GRrfTYz4apzxCXfHcP1qErI8GOExbFRc4Z8EPgA4V+VZBtl2R
p0uYhO1GzRhEWDxsp6rUzONoYYlDgm18AAk1gl5U951uL1l8/OHjZT8SevKlEcnJ9Qyzqe19TVE1
ge1s05vZdJfgjnanixYbxihC/v2PXfyWyS6Q4SIahuw0Y14+y6WGF65VSN66OU1UrZZYXqnZ4vfA
oOtZV6D9FElzp89d8o0SdsdIhlcDwf5lqML8scnTmwj+we26NQZDQGosDfY4AWzGabQeaYEYDmcT
Va9RIj9nIDatWtcfp3HorrVuP6FPAWxipPcMRNM7qp9I1zR4NxmgUuQ4zS4Cwt1FSvpNoXVIKQKV
OXo5atHJVx8R3QzHIrJM6n18/aEURo3Sx6/eQxtEQtyfe1xAXUMq7c2cJvmFir76lt9PcoK+D3fm
5Od72S6egKA0D3AEcFWnu3QzPyq3ZllG+5IUaCD30S/LUm6tVJbeQG4rC448mJ4lkevHDgY4IHI2
3aIPhVt3FZnERoAl4a5Cdpk8C9u2T+aMM8iUZdbLYFOfLnN7ORHzbc/EeOil8+jy6xcZg8pTSvaL
IWb7uyfQe4/O67Ycsv7JkDRpKyNiONTYmm5tG6NIZIBw/BR84al4ZErXmqZr9ZW4kgABZivzCMMu
IxZgZznjQsQ+hgjLJ7PgR8mYn5/GKGdGVdq3w9yBcwiQvHDJ8TdEBiUh6elFBS2zVUQQPRAX7+6s
ngzeUpxcDYK22jfKvV4U6VmN23NC2uYqklLiMY+755qqQaJD+dGQuujb2GAkLMwcZ8Eqou67rhIv
kvlG69Eci95EYkSQYZASyB21XpjxXnWju1OCuTt97Fs28z4uvDKTn/xybi/WsljXhpzrGXo99Nox
6U8jyO/TukaBaEBcu1TcLPRHqpLpfcec5kmuGwPgOpP0SCUYQhokI3WcVddUGfZm0vxGlKfs7L4r
N+ni7YPmn27QSI8RULwtNYTLZEwI7h9rD0oT1XmYao5dfdcMSKxJhLNtKneHrIi2kxTTsRPjQ5pt
+ufSJxSUt/GNeiyT+grVN7uTaGWdLkigYBvvysyACOBZsctkwj2J2sCfSgDqGpH8MPgRM5DYV/az
hjeLadVUuyXlQdOq7ySWdmQiVG/sk2GvD/VPGuHZmSrJvg0m7ISNonuuKJK69GL8QQqBcGYJDk6n
f+gSw9yA3In6tN6qvS8crW35WHJWphBEV8w3c4of57iiRU02gwTNtanHO0XH+rKBuuFHyqbranjC
htw6TatcpXYp01X7X9o4HcgZYI9qKsTISA4u0zlCcLEpNrpoXmY7Q7bS6XSkGH2ZBrRVMgrU7oJL
htT1FjRIWHlan2CpYdilebau5c4UZJ4d2U9apb4pmXRpTflGwtUe3MN3qwx3g2LddQVFN3E6vJsd
stuKulzKp4xvQdc8JaaOsZdv7CosLvjq70nZGI6eShsib8+6X74xj+s32HmcGGqY2rAYQ8tuSwBs
CMO7YC7Qb22RFPSe3/sod6XGyX91ZLPNpEWfVpfNLuj8fiPXyq5VxXYaphAnM525ZBS8qQmpKznT
79AstFX6FsX1yyx0d077XT5hTTwQREO8dgRAmhGTUJ6LVn7wzeS+6Gx7mxk8T/LvwYCbMD35k+aV
Kpq6QN/7KmVDfXvrz0j3JtPlbvJmxn9zfx0ba2PV2cTNKt33mvQjGZo7OZAPTYKzkWTg41zsE1pi
2Nfjo6UC3iiksnGowsmdsGsAqM2bIhidpE/vc3N4VKMZyZmlkK+MK5enH4mVZbwZCxUZ+SrD4PhA
1BZQW0wIaKAc29CMc5VoBDarbwXIgNamr9eO0aIhCERPZKs5M35KdrRqJmXLzqiMNyplb24qhsYl
yxf6ukq23692oW3eNkSwtRoQjpn7J7VibRl2RzINTBa86NRrgxruv5tZdYK/+pa3colKbXqUl5h7
W0PVoL59n6kzUdTKd/SKBxFExIaJmLkhLXpVpkHm8pN801o+ejV+njrsHqYkO2UYYjogIbE91Mrc
8Wtly61O4tsy8KEN5Ce50G6SJd862lrkVXr8fa40E1IW37uxgo0dxd5sqyMDuf6pybTvuMzmBDX0
70Gd3midP2wmCyLaFL5XgmdEk6q3flHfNV0Tb4xvpOpfTUv5GVu/6AGufl1zqWW08G+dvLF+k9X7
KVAIqS2pDTlHzRdG3RXpJ3HzFCqZNP3oNetpUsR7bwzvE4RiUb43DXL5rMjOIg8POq4b3LThW6hH
d+2QECHXyx8KFTFnM5zoviYUZ/RFfVS+GjH3Mv3AzoI0hcLowoD5RRn656DT7xvDuMFB7y5Vp2tR
aJkDbui7DNaqqBrQr9KJoZGK4iv8FSrQ8ZYbMEN876SA4vsOOTtY2ts6Ifc5T16gU3NOXYCZuoXV
XH0KtrnX4GVDD+pAKbIlDVeCNde4FK+6HBET7KkjhVuLCTh2jk13Dhqxr3ot9Ej3oiBBBZ9d+x6W
fYd6cMbOBB1hBgW/o8kKt3WdhEju8deu4IGX1qsg2exU8/xO6GVhr1enxsDiOobX6eNKCAncwVUr
2WvEnZpUbXeG0l+tCZPEtH717e5QSGa8pRKx2qQNLPwxunQVMpS2VZSdEeHjLSADTpXuNVLxo8CV
/CBMONK5LOk3zPe3IigRhXWFymiJ+bFi8T+w5zG8CPICk92EV+S9j5DnfpPi0pyuX6wF060vhPUW
3McPVqc9GHYePeKH8ez7dO0BemhA2MOx15sMB2StOeg2t1Rud+N+VvNbauKflVCk56Fe9EHRhNEU
5Yk1SfIp3NsSDghVLN9L6WOkoaxU9VLAY0Ou0fW3zPyEG0y0JkE/Tm5FhE1Mob0FIuEDE4j1nTRa
C6rHeIKWjraYbDKp33jb210DedQ8JfxqJ4lv2rThYcJZ2Cvl9FaSBtWtdOt2II+8D2R0LbEdM2ip
bbdETeBaNP0bjWS/UZvdgXniQQ9D3yM3lO2RP32P4oKsRMYsHuPMX0qLTKRMJcsdbAylSk3EDIin
Lazz6qXJgMPWljcx8X9IsqgneWb8QAWAbWRB2/eqS6g9ySzN+9Zi3mzw4yMzkWeniMy7cPK3TGut
Db5G9wYeRk5Qa0+yatBd1ilx2NpwghajSh1qqU8Db6bypemk3iPTY51s6TTQvVqZ3R6tWjBBLyfp
W+NPG6m3I7e2oxc9Rala68NlyOXfwACpeW6jfF8mWYCdlGBiHdgU7lANWC+1yQCQqTr+3F53ohp/
ThaB5rp/LUkmrfzfz1sPY8ByZDZW7daX1uRGi4hgxB9vuR6U/f/N2Hnttq5sa/qJCDCHWyYFW85y
uiEcmTOL6en7o+bBnvssrEb3jWHLtiTLVNWoPzIR6rN8fbnLy01TO/pza63uCsOLVzSurhDu9aho
yd7UJ+TvBoF/9U22ACRV009SMswOi/wK4HFKD7Ri0/xMKQIx1bf60B1sYB83HSBwhflK/P9n3qw/
Vrb8tBreU4HOrne0gzZNP2sesRLUyROb2FWZeK1DScpQMisYKoqbVVd/lsXjTJn4XaOc6gXeaPxe
V3IFCvBkkFnlum1MX0+rykOji8locBKvtxuFlRMjUb59oMbgfz5bC7IrxqlFkiUssReT7F++efmQ
DEMZrpNxbvPNFaWmH2VSmEd5KPb0rLQcVy23mMXszergYFly0DXrsewrmz+rVcXMdm1jQ7p83XDG
P2Icz4fivjYUeddnZQtgVaOSAk1anCQ55nBagWYwna1q+VLoaxKuFu7WdlUI9kmy99VOBnckvYcC
HY3k0u2D+p/PTPA/RqmYN/FcgruTt3ZYaBep1OyxKJEh9BpSI+Oboj9Dk0mTjp+LKb7q89IfUuXk
GN1X0kdnK533CeyIOt+UFH3n5fWkkSgrVUddEbsxW0+aMqFp0NXrWGoD3cCXK2SiNMddCikxChJB
OPRwbXBI8RyebFRXsdc3alDqHPWt9B6VN8l4IhhMKxgc6b1VCD6crOomnZ1v/AeHlLzdbUTAA6m4
XeRbJIoKxbiySHkZ2vs5Fqemam/gA0OHAGZFlt4HojjB/hjx24CcPLcVybuyyiet3UTjyO/B6CLQ
FOrIMl2+syun9YmvytVorwkEL7MKpknC4FqEa69fjaFNdhtutuYaF/OunDta7FqFfV+93XQLeTy3
5AXjo0T6uhs5UEPL5vyZFldw1RZPtQC4rIujwSnKRnu26BwM1ehFkUaksxnni/noqLe61U2hXAyf
kY0OFF4Oj31T3KnZQZMHxdXRNuXN4jmFdLQXu79SB3E0TBABu+LwMzv1DRLbwqX+1zPs+qBWM+oF
qrUOvVFiUG8CaRDXbRmd68aUfVnPb7PWqr26uV1Izd51+tsSRY9SkVQeW9Oxzu6EkSBE62n5SYzE
YG5UjqsYdojqmS/7LJzq8iUSdjArGka6FCk1dONTo+9ESX7+2HIKYODg0u/h7brHlXGfXh0KSzuT
mLVeX86JweKtj13sE5KdADsQh007fQfZ1n/p9EgPet4GRM98ZTVcF8AtyOQy+ep0wmX+PkeCrJ+e
i5O8zECfGhqNkgSvvx65dZR8L4smblKd6VEjfzJnGyts54WkctR9QjxteZkWdCQY0fTaFqmXDcXP
ZPYvKBt2RIR8DU7rQC3ndWiQzUUq43Qo10f6mlXfkYXk6TPuClk6E+8AsZ2QfrEIlUAb4wqtdFGk
D6Ul38bS7FZkUVFaKB2U4VXX+700vAgrPWpJE0yiPcj0AWTVUuMgVwi8ESndXSndnqNB2o52kuAB
6za7Rb/nMqGfiqhXXJrgNDCUGyLcfto1fYuzO01pX2h5aPwKnRrTpKmFk8mKRoR2OE7JtUNS4hvd
El+KuVVPowvQxW0UP9u8EbWRKcTWWq+xo3vFmR2fEs3QVPpHQj5edEh1Y64eibdHcTyxR0Nu417p
O+uxzLqDPtQfeQs/JqeR4tYaFZ9DLt4S+rJ2zap/RplZUjdJRgDK8KckyR/LtflNWChUukpIcEI/
NtwXMmsOtYlzH1lAmJ9rOn8iTXtXlPKXpNfTIMhrs6z3JWvexepwxuz8Xq9qr6nB/kelLkOyKDwr
X4lgSV31rdPnbA9j90QDIVVZnh7RVm5L51qe7gvbfm+iPPV67EIA+Q5dTqBmqHP3znIW5WCH8ULx
2DaqRk31O0jDTlaF4mqRdu7YAgQCJd1BRoYzy1VoU6hXK1xSjoLZGp/Y+kLQtvsCWblkfKlsYU0k
PK7gN025EUxv5lLd1PRoomclXnF9MHWGshWkWAB7GK1PyOKWQjTxp0i380BKiIFzxtFPqSLPbqpZ
j21mZl63HAxSlkB8bdBp5W2SHRJvG5cEKDWwmA3lGKHI1KqoQgr+3LqgTkHOM/CQhQm6CMyYgQcB
z/32EtMO8+QUDjpnVgSSI0N1SGhjoQ9paWrGHP6E5C1DiV44fUUYpoIWInPO6qycJpMvNrcIKixW
T3r0Dpim7+z0a+yN5aSnCZ4uQ3ot0uJNS+3taOX49po/dzEy9+k8VTUpmWV6e3kjDQWXfvPL8HEu
U6sO4rnws0HmjGbftSaatGlxQNslVfUQUHP+6CR3kecXyrIw2EfM7BJ0OIgU22S+nlSFc5GZX0OP
cV+jW6ACAB4yWk+F7dolQv4keNZX8uSOdp7PwrJZ5J32jshE3vf9FCx1w7tS5QXsMhDs7bhdL6Mr
I1O7NhsZQDB3bvjv01dYpciZgUOkWU7cWAc22kJvYhvBO3uHZ1omulrjbLTm+2yQGG0p5ygB4Bin
X2bcZ1E8GmKsQ2wPfjSZNMFs/6cILZML7cS+QgqGL+YkZo5cjlGnsyjk+a8xmXLQTnaYz8tD3Gzu
aDGKsBE6G6qqfpY2rrSeSJTFiE6GEOcJfXbZ04KLRaLYk06Tu718pRYQ8YXJQdsh9KQUiwHkylza
Az7JtpuMyGSN1VvTtoaZVqEOK6TbtMO9rcpHOWXPCxSMSxc6OMO2Qrb9mzSPH6aGHwdRSWCWo3Jt
F8yhhb2ZKDue3lwbJNrKg4+nkH1jrsDdVV3jdGYs7D+W1xIVB+0VmgSYYIjI8FBQRU1mHNOEkpFV
jU5D2aVJfGch5aZWa9ig19xGpWmHU2EpbpYm505oMytWF3aD87LKy06bhi9BZYNLHsnCey6+tQrn
vldBSQftcWjnl0ZzbsYYLqNopVcQW0OuhDsndUURPBAlxafss2xoabp8psmyT9c29zjm/a6knrnd
yJkVns9bZhXhh8VGMDlZAL5O4nX6CWxv8RZaAdORNWrqG8o+tuwi/Z5tOdBLi39cQqoZ1SToFK0H
xKPDGCZq/YyVJqgHnsCYyBbNAKDKqyMCpSS8UjJsXzhc4hhF4QXHuPXbElGgPhoIEp0vxpszOhfB
JCTRfkLisl0svzQafJWdHg6pxezqpJSKKSYHyCiUK62+UQbxrJCRjJnqdi4D/r1XVgyetNTTLU4l
zAUjRHAvHLfo8rO14lZIfIYlod9YZjtfjbIKShvXCqIvijIzPGfPcoMzoZ1iJ4BhKwHIP/TVbMkO
Fkeqbk7VrKe+bq+8cMkMvNaHLM84EfF7wtpwwEIamkrzk5w3JytmzXNqDmh5QlGO03zoKnRSEh+G
cgbEGn/sRt7Bq7zkSqa6k1KeZ1xdYdrKoPBJFhpmc6hymah8ZblZ6v6nklrEMr0W6uD8SvOsDPDS
ZmoB5qXpJ+7XvhyP9ijvpGaH4uzWLHN1c4X+iN4G/4fXq4CrJWlbAUodCnoKeGpliPIWj8NYmm5e
yfgW45Sh3HlBzsjcEI8flVhI0R8Ch+Yzb9DIRoCxD/reuudA+5RE04eKG9pdBjvQKnvYDbL21pEw
uIsGEXvj3L33BfiWkgrc0mhuAgWVirIotwZEoYGaH+kTK58m5SepScNxTvA6cU3msCkBuddUJyc1
PQEWxrmmMxlBC3vfrKRMCGP2y1HqQ9P8Js6HE4wlu3iEejwCiulnJinhY599t1Bm3lRlT1bBsVkF
CfA6DICuCQjII6swArRfyujApf7diBKcJhqDsYzM1rFILVS69TmWqOIthSp7k02qvVnZiy/QlFHF
JntGqd7ZuFM9ez7GMC8+wBi3zg+DIdbASpAZJPXV6PT7pnNWF8XQ4ClK5y+lJhGII40ekPvD0jsR
4k6sEk1bDYFqm6U/pfImKmCYNF4iS7vX8bl6UQpKaCu2TyzkWx2nniOeRSYqP6FqAyNHpFzhkyIn
qQ11VTDbPlkNzuCRBYbciuKG5YEA+FNp3kTFVjIEmblHHmRgLdRxz2qjFmL/ANk3u4X9R/mhgBTH
3cxG62AHrRHD40eayuKQL8t1MlHwV5KQHVDlfpiItWQ17A7M0vf0wzSo8pOTpME2pMV8SHMHjq6Q
Sa9W1v1qM4aYuu5ZRLbPTh/tJJH7RqallLIwIujdHNqjqNlgBvzEtNXyppNecXgeaUvLw6bx+7a+
kuNmpkIKQEXr6OjVl2zTEI+DG+Ura1Ht9OEyLJ8q4olTIeOViWsKf8qHNCZarZWsUyTyGZKWN0aM
y6/O8usqSh9xPzB42DyzBQdUS56/C1W7T5EVZrCT7tCJB86xoZBllMcZTO1YWcVxrOodba69Wt3h
ZpiZXm2BXK54mMbYeYnIJUuJ5jekb9C5YB3MHc4bTyEa2NUdKu1Ve6QweUx3PN5HMjasmqNgpS6h
4/WmDkkUxy+S+DW6aH9NMMwpkjYEC4gIasQbo1KPbKEPjWUeRouiMWMQCbtJXePNZN6McN97/BZg
GypiRa72hsDKPCWZHSjsUWbdo4anEh6OpTlO8JGxpXxWUozPtpFuW0IuE8s62wuSsigq8lsp84yu
CBv+pH1cxwmRUtaVpBc6/AFwCNKIQ96qHpKj1cvk8m4RaMMtvNiQO6489HekqUN1aLOrkLzE7kBY
q4W7EHKJE1NnrcGaJ4+aXWleG1diV6SNfG9H1GQaknbGSvkwJoPg2EFfIJ6ycxq14aqvyMAhHQ8j
ujuvc6ZgBfMP5b4kSx7veiGhIh+qHdfdSculG0QFKD/m7kZdR3AJznCId9L2aKzSR5tkZ/sVQP+q
kJ4nfTloWLT9KTaoIXXYeuQfbRpnhoLiGcnlBQuCcRAfMocvmu9QhUz5PXo82g1z/pMrbQD+Ypdm
oJsS9KA2vYx0igRzpYXL2rSIW9Z9tjT34xKrbhI7lU8jJEbQ2rTBkeybxCFMtL8YLKvkVHaFdSPl
1lWcGYigtBxoTbyRm0H8T2PPXOYRQMWJ1Lg30EFOIkMXe6bq5aqwXU4UlaeTDQPzQYEAfZiTwBVt
I4QtS9UrIZclryVewB9UkGy226sRks5r+vHTrHXJNfS28rXxlbW9gZ9UvpXebpEaImAtSdggK0Cc
6O+KRn/q8EdLdP3NOfNvLsadQ84N02GwiJQjFaB8i9fVh7OsfM50jufkehQoOSu2gYi1w4jJnuiw
P0fUJhIQa7Fnl1ckqI9hLvCSIDXZ61b/GysZMFf+q9ed7Tf8R2zMjoHZpkeBJIZ9ILQSHZ/7dIvT
+UiwQBDR44fUcTxT3/NIajAZkBPmknU6L/w16ji8L+nHYAwNevRsCBJZxV1vVaFeVUVQLzKX+jht
/6bsYdBKc1ei/1EUcRc5jl/xX+O4Xz7m+jy4DSbl3VhbsTfU+be6mTFls36KonmPbOJNQL+7PWnm
cML9x5oleyZpGpatfRGP8N11/QtR9byOIUs5jw9q60axeLaU+dQvNv3xC3DdNJYy6lnccGnxYS6a
ysqpXjmq/B2ZpJjMzP7Mt/bTaO6SUTPDOpvulqW9cRxkqCiQ9ghrRBARX+SRw9Hv7Lz/zpUp5/DJ
BFzIVnsvWv0qJfAjKIc8bC2JuFNFfRyGPbmGyHQTOWPTjl4gproQsIL/zZAAOKmZn/dN55VsnjqI
hpfO5btpW0NQb9uSncys+86R6mYqoYvN2zb2gcSOacycJxsTb3Jd9j9QcTWnD4RXpDu7IzhdtTjF
MVa0oznDbE+QXSCaumeOXHDcNSsDBtNdd2VaLUiH7jxKSWEgvui/kXZxiCpQQavmMuyoR+xR81CT
aajSrk4ZNpWt2Uz67uJZP/ZNfejocXqwr+0nZU6qqz623anOTPDO+NHUfswi6+/qbL2PRUuYQ+pH
czLfzKvLW4QTV4/1UcMt5y7mikOtpVq7HE/10Hc7WyM+K7Vj2W1JKPHankoxW5Zfzd546DTjszby
17gkjUPPFjlkVRutBwOAdac5eXaFNKqFyWHgrKvBOJk0Ori5bnvATJ0vW2PtxYZ9mJsXPLPzIdoS
6mSj/az7sT2W5FqISNwNjUZkiMqIWQsAn6aTuqAbMH3Exo62v81ciGS8JeSvkoqbCI/+QRmX5Vax
smuCKbCLpVj7zFW+BTgAzSZXF79d1rIYy4lo94Ou9JxLJiLwQOi9Ps9LL556BuypJ80ki76TEopt
bpsgM52dZEbFLoJf8mWVyJ12nnzAkd1sRDeSFLNnaVwG9pjdLIv5qNSR9qAXNX2anU7Di/KYwkXt
Z7mKGU0RbxvmlsxB/CnE/hFXzUmy1MinZPWsgBAa+riGeSRLBE9OylHV7I+sAXZcOr0Il9KAPMxN
t1ZGTi2YTRVdDLzfm8pD35VfOXL6rKx94kf28NFTWrFLWGkqUyr9pQMhi2gfzTWCA5RCR7NG9Ypr
VE5/QAcis5S8F0gqvJKyxhDuvcOsDA3EZxhJUvmub0vcc5PiraL4GI1WuVXEGEzlZyQb+XMRFfck
BH4aBdaHppQAYzGkdFGQt5uzY3oouBRQ1A6dL11OvxJd0ub30A0vUiucIDUr8lJwmxW1auxa9mW5
6b7NuGQwdaytsLi5nQaVnXI8TjXNXWMbH1inOE1VycuUSay+GtK+0qFXZztxfqf2gCU3Td+amn25
BK5OJeK2iz4nBKCv95qtH2WUSQetZbae6ln4HTHZjE9LvL5juA5nC9q1yfJArmEx0uGV2Ic0IMzg
rVe7iMg7WBMm5J+pa4pd3ldEtg1D7zspoF1bMSBjWyXrwQpLiet1nUSP6LZn5ep4smpFG3Sadjz/
DBrCumpYbKxaX0GH5ReZ6d63xvFJjqlrbzeYWK/Txhf1QOedM4RDj2m6iqh3NxJBtiqL01bnd1yM
SvazPjkTxUpXc62jnVW10etWqQrlhJUPLUkbxNry0Q3l75DPDUIp645ASH1Hyb0RFvAOHsKV5zxl
BJzW6llMvG66JgiMseqbUW7BeNUVC3szPcnjuO5bv9wi+jRuwVdNKgMU1SHB7sofilfSKeeSdzkJ
d5fPwFMQa/6/b1M5vWN++88PLts9/L2bhlGIyPNkqK6UrGq9yw9efqZpTYR2l6/B8e3F+/uIUd7w
rcvX1BDyrcsv/Nenf+//z3dIw+lV+/B/fRZ/nuSfR2S/67GHXZ72n1tinZZPq8V4eWV2pDhd7uby
6H+eyOXRVJy55f7vAzdSzghx+dGWjoruz+v3584vt/69l8tnsjV3vB+4SA/O+B5veTt4OesDbXbq
4R9hnJc00H/cZl8yQZX/ZIdmiKxA1bbc0MtPXj4jJuV/skQvt/VEUs9bNvXl9j/3cPm5P7/8b7/3
j7sxtlzsdUvIVi5h2emWmw0hdvv3ibTqlrR9ua//+vRPeOnfe6u2pG51Ns75Jb1mzOWF1Cr5lnch
ydPbh2xLVU4uWeX/+7a/P3L5rBos3HqVE/7j9svvX2673MnfL1emUM4+xP1fvvv3G38f7O9tlx8p
ALJA4Len8Y/7utz2j7u5fIm1rnWV3kgou4Z7+c+f8efPvXx9uatKNNnq/eNu/vzQv93t5Xfy1Tk6
vWh2Zm0Ox75iLFN0aeT0xZfWliNvXILr//eX8jyQ+fCPb0+UaG0B086GuFxC/7dfutzR5cM/bpPr
EevarBve30f4t0f9/71NubQE/L0v9IXtkXDQy82XO9H/BPv/51ldnv9/ff8ff8+/flvCH7pfMhH8
60vwb8/1X+/m8oN/n+vlZy63JSjIgsnSfkQqdA+dLzLCSz5oNVHEaCulRv8CWS5p+Ge5mLRnyeiJ
sT4lanO+rAY1EN6RpI76oGu5lbCDgz6Ugbq1PqB8HUNza4JwAE95w30MW0cE7G93tWy9Ecb2GWhd
p3PENptg3Bom+Jtv1BzoTKZ8Qo5ooXAIQMsJc2q3fgqieSrX2jorZsorUC/EYRONt71Sn4yt3yIS
zMw9lRcL1Rc6FRj51oWhZQNnD3hYMMB2k+suvmy3KNJUbGelQtBhMT8pjZOHSYsoopxrxEWd4S5K
lAZqyZQU56eyJqmlS2XyCtYmuTZRQZ3ijYeptR4WpLwpFbQAkNiG75gVggBGYVj0JtDzIbpvWnGY
ZZKOqCiV73XbVPfrxDMzOa7O1gujCUebIVeQsDPoqHYfhylhJB22OWksOerzmpIrge5FyW5JuzQx
PdJrFhFdwDiIFBTvizytZxKzDlXTnFDpNl7a62/t1B7reilCBqg0MNjbmVCukxhGKkuA3Tix135f
HZZEXINKcMbIgAElue79OFNcWYMFiAY9DaeW184YtH1kJ5T/wSGujYoVMrJ7v4GG6e2FQsL5t7d4
YezReYNThx4dnet4yTMvLbgfOoOPStPMO7iza3Wk9LbQaJJYuuSlHX+ziAFSlpkI5tWwiY92LakZ
9gORY0h+7F2qm7zSOnB60096wGz8zCw5h30r114x9N9Welduga/oAvldEyh5p0nL8qBKMaqWSWIy
L1bPivL3fnSSAPq+3DcSAEEjki60V2Xa6UMR2mg0AlXnD4/RNe5z+35OnW5v0y53PW9huNjVpaNc
8Y9uQi2xHA8Okr6y2JahDXgvDSon+0T6HSICYbr5tF1BamYOpyJZf6CwGZN76IFWfx8kK7qpVfHV
khznbSGmHjJASh0XpHJJYjWeLmc65ynrGppiIlTLcUk/xyKJfEvTCeZecwo/zWGBFCnhFlG+vERp
jpifHBo0ayPqQVr0bB7LREnmV8M6emKmh6oTBjo6KSy3GvpFIRKhtT+bgsaEWI4/llEKB1uSvElh
LlOIhzG15CqpsHI5ybe0KV/rOQHXntdXp11k1Cd7RfqxnArxCe72g6bIxKpl8j3to7anLYUfJePT
otj405xrYTN91xLIaz52bivlX3mr0KTQMhgDPDahZD8TREFsU1ZGuKQq4etjBRYi1dcrb2lvGiZA
cUW5jWfQiRL2VcgfRkuFHXFiYyC6xz5vz4jpC88BqTSd5k0Zxhs4tNIj5jEshvG5liPN04mC2Srn
SVjNR84byiy7TlxHyKegOzIr2Ru6JDMnKw9mpj9LGaAotjXyhkh2LlvZrzIi420lDmRF7BUNwWVR
LC+xM35EcUuGT1p/Z+vrquYTMrXkC7c73L16ttvkPOI+oAZxUMLpylFC2Rydj2EWtg9cNZOYQZok
A7kZqb9EmfmDbL5lEyFZ8/pC2/C1rvJjpTKdNBn93bDqWTAiaRma/jpCHwI0texykljcdK2S/fJp
jrsxKp5ysukUUcELDQtxnJI/CTyDJkgiJgnWbh0irKVySakEAGs3+THXhEemJeq47GPkRXKJNyID
TZMOJN8kLjat1hs4IyYyM7uF36cniasJu9KI7lGjDAF9upm3UcjmXPpaJVgIJBCHonidYlH4ilNs
ynjgiL4vXxqD9nUC/vxizlM/zqfVNzsZQGZLqURlH/RS8Wxm6v04b+D0y2jC+rZpjpUSQUSqftdS
TkeY+tW3GigHXmohG1ReWCWOGcG4Vka5RwiVAeEGq5Us8auCSmEu0XVOS/0oZ+1N2y/0bCzXjQDo
7AGsVCJQqKEJnR7rnTyoHZUIJrim3NzCW7lpbVJYbsWcW+P5UCtsCqVb5ZjA0YsAjw5m7GXKoYNV
t3oL81BR35Q5wJZmHdrW/OjxYNezfpfYRenrcrFPyB4idgrfv5gi9B/2dBxg1mOzop6WXTcQWoau
fRpz35TgbhD3kSRq4J2ONOnLbiH4onHeaakGMzChUbLMHaz3k66sO2sgQrHWVTL9p1OeVOdqlkNd
KRCik9eCCaJ4Sw0uM6l+xZyeHUd88fRJNe0DGuCn0iiel3UofL3rn5Ju/aK0+EWt0dUADZeUVZKa
RpyIb+UArkqPlJUkz1PdIKOpe5jUGlLG1PtDHqFQIT1qSiXcJSjV3mDt3524eDIbcT2beKzlCYFr
se/14i2fuSayoQ9VwWygjdfJiohowecmd4BaeaPepVLnax3vTzp1jGLPqRv1YQHXl04mEvt6IQ/M
eF+G+f2Sp2wVSELtGpgghfEt86/JSs9aO7+N7fqTQdKOsbZbx/Qg9PIJfhVGTq4fGlylIpVgx3OF
D1ryqK8IUuqVAtRc0chqwPCqO/FHb/eHWGDLAd0MKrtE+jFYPz0WeJ9SdoIyBiQMlQ79JCO3kPTJ
bSu58qPNIzRU93ks431BGBFgitrNpnN4K/tsA8jsQz1D02NSo+lnIZwtSdmbJfWKslnOyxGCdt1S
95uOum2iym2s/GowvuQS45E8vQqe1EFuXtKGbDZ5KZ6dTrpi5XtMu6hxhbB46eMbpWFMMNTdkE37
uY7Cfk94VtjzsrBIIJVIsVy5EzThe7JADAqruUntTb0w9IHcL6Y/O9fUAD8WgkQySCFMKrx7Jzv6
KahtrfPJ8Ii+ekEVcq06w52wC88S030zxO9GiZiAnGOiQKfizXLIT1sxe3r9Cqil6WDDK9dGTuw3
aQOMDZ1CYNowU8ksX/OW3OliWQ8OzuS6vMEbgNoGMxCeGd4u4sUcgOXWwp7dPq5viwyABJcPryYF
K2RbxE+1Wfw0m3GlHIoJ6bU4pwDx+y6BVUHQY+FawGOA7ryKxyukW3SjiegdG4zPkquGZtmGVj+e
tM45DXVDJhq1IFKR4vmCWtckdAVYqMscdaodU5+irbSujBovMgGQnmXhIChRWflCtRy3x8MOzgKz
Wj6ip2645hAzoaF2jb5LH4YxGCJzeGKDY5K8d77lWYhrZRk8Cl2MvR0NT5K+cJpzxDuaX3dZpBS7
LGFQvRPGow2rkS58F8lcAUjTwYoUdd36yOZ58zCEtWgC2xj6DK4PQWqZ78t1tA/2WrxYDPUNO7gY
G3TgzMbLxNuTRL4qS691/FhjPN3O5ItSQJM+KCw/fk+jJzqGHJqwvaY6+pfaAuBxBbo8185Rb98g
OPlUZlQpa9czemMSilI7hO49CaJeTYbFGJBtdOIbRhCyC42TmubPzNrPtqk1nhGTi7yq8xeoFGSL
Pc43tsNWYxIsaouPuEnZzc17Kc6Ax80W6TYZoM3kmR3YrTGWsE1mkbu6zQxmFnqYxenvGDo6RdG1
0rnw7pKrzNPZqKdAUY2ZwUpib7U4B5viDhsqZK+U32lg43Cun0Bi1Q6a7bZtV1jMNRnJGXO1Hn5b
saszCqJPTsqtZ+QtslcFxt/iopF+1Uj9ICvqEJmwg5SNX9F8XTay7jkJYuKiZBBdDRIB+9z2HEw5
2WqcOuE8lZL4gdrRHP06naMAybu/4JQmd7AJqNC5y0ZypuWqfSMI8Ciq9WHVgFzG5r3VJdSqDqIx
uU7OjY5kdG6isz0hoG3lmLkTUz5aWQzgNloOmQgBxCnQK+t+NBc3rYyPTJSJO06LRyGFGura8qTK
mJcy3oEJr3Cup0RFGtKPgaDELwbL5YyYKCZKkPl9nY/wPmfS7WW3LKc2KBVeJ33SSQEkNgwr83ZI
UhnH+lOfGy/0JqMfJOqPMMNXtb8i4MOUZ2gAQ3rUaz0cyTXfFqkaY6CND3R5tjfv7kSdSJ6zsEna
lZb0b2OifaqmtISROj7KC8HBA4ElS1wUXtoxERoE/WDpWsjr6jA8FAmpnsz4Q4qkr861X20LVDdn
8QOpfVk33bQ1VG9R5fsUdb2btJafO3D3ksNVQgf8By0YPyn8ElbB+qCp035cVAfmQXloDQfplOIg
KtawzuW1sf1CkKbG4CPA2s92DjGuLp6CKNJSRps5IGs8xUHCg7jjNVPaQ0eEoYRAsa0R/fVFc86K
6pTI5nHsWn+tmZ8noloA89XWNYvN8pf5VPOsN0ABr43+vSBJaso18yGs8In14t6qpjern77Sctiv
kNqmqryj7ySsRptyr1pbNyJRKMSKCyHAxdPoj2Nu3QvIUPqvytOIY0mCo3TrjJp1A/0J+qenaHgQ
ugwRytHdJdmLOE8r8iGVTgXpSjpBKm5OuJdJubDfydZtw6ljJFjCT2AFHH06q6N0lh1RhXGyPOBw
owJqtu7LyIEIz4jSHNdX23mwwdoRmZSWW8Eje8OQMWAzYJoWvqSMxLFlMo7IxtyxEzsqBtEP4Xou
zi0OULLCoz3XpNc1JCHNmcJJbETwht+gCiTVBHk+0gqGyL3H5xentGWRkKxWVjC18qtUFEe7E+ou
mpcd1VZhPRaYXlpLIKkavpK2p6lTOzBf4AlnwJgsYo96/DHtdCvnByZp4yBtypMxdVDIjCYPYwbM
+xK+D+eV9Dc0eHb2vVjJazIkwUJeNb4WQSa9oyK6Wl5qPS2CSKVbXLXdaqxKt8fVYmZQe7p4zSsY
9gi28/+wdx69sSvtdv4rhsfmB7JYTIM76cTOilvS1oRQZE7FVOSv99Pnu7iwB4bhuScbODqK3STr
DWs9awNYFYmZq9DCBBNuRwsLp0ckT5jdxFdu/kdrTm+nRtDaTJQco9uvA79rViwBgJd5wVHW300E
7y9PmmsfJzs7h+wWzPrU5OITEMSeKNGBpg09ctt/pdP8J0fFdoPpBWRs3g4RQKvElXErTVN3rebd
jZI9z2mM1rMHp5THrELrKCanAPgfsNsMkx14IGYhafoN9f9semiaaMEc2noHRB8otUTX/cqnzl6p
WnxPNqaO4o/F7jpE+PbuoWbxFs38JCgPud18wzVydl5dfGcFVl+y5HetSK5LjFC15Z91d9vfm8ud
SmAE3mtOU27FK07lj1REO+GMvyBZrlGAzyvlGUVUxLYcvZfA0idyKlBytHTxta3uRiXRlbH989he
5YEIjX8nL87nAtHltkirYZciYHRZNoOQnl64R1GDWA0il0m6WwULia9blctAaAHwaKsw/+BBNTYp
278XKdCOTG300CffgX5tffsV/cyzVw5Um1BXHHQW6y6Cr46oA0USWkoCgmwKXu5NNLsE8LTK3dl/
TVfg/7BfdDkYvKDqsebFW1WT/WAUORm60n4b4X5Y8TRuFrRavDMBUdyOfI6hiVk33ZuMk45SeEUF
4HJl8XYINGftYAO9qnE9juI+SOKH5ocHbxQj5mvts07Gh0LSqbkKKl82tUgIzLdEdWI1C9Lsi+lZ
o1PYzUl6n3njmaxlY+Wzk5WsYTc0gecJm7ee7SfrAyn1h4dzuTO5MHPnxUvcJ+FWAKnTSxKQhtxj
QSnmY6e4W2Ks077ed7b5NvTOp+EhCeHvOmCq2uHGZRiTcf57SwrJV4yHFpRs6146HgCBTMu16q2/
0a159Y0YqDVaDas+58KFCjh2X02rb1qBFxhvaBkS5FoTQB3TdBCLRFwtVDFDVQf7hfxolCXFsY76
z0qOD00Cc9qH0G6r4ckr5AmRBfxNAxNLjNTeZ2PJL2YYG1lmZDGBAEXc2a9kVn8lZbLPnPyo8Bab
ufOd+Io5lVLNRhZWvNNpKObmmru5Xqu2ODQjkN7BbLZt7XzkVndUgk1s4KTbLMd/m/X2ZxJVDyp1
tvwKpyGBwlZdu2U6Vwb0m9y9AZ3BX0z2Y9QbuDOi36UynsXNs4Zj59nI30c0Ds4i1kZsNtRcAm1n
2Wzs3vryhv4ggvQJIk58qKv8u49uL3ZSvM/W+JqTIw9KE6dxB+bXT6frnE+XOkufsFB8UEJ8mDeZ
s1ePO6eZ34cmnla+yUFulEG+TpZarhfhIW8e/plU6lDzyNzYM6NZMxVHVOtME5L3AEvQbad6LosY
trfzWPqTXHmm8XeJp7PZBsckqC6CRzhQFJCoNRKDSaCq6bfplL6lhZLr39Zpvhy7+IyaJqKArx9K
o10hYePh4uKOiTB/uC2JydM2wvbqMtEDAdyc7KJ8Qgy5qjw0JBXqlxkMJYP46DXLUMU6A+SXZfJO
KdQ31tSI6Y06Dt22mtbmul805HovzXdL7J2KuvpwZfuOdPxuLCN/m3Kdcoe84nbwtsawCar6kg5+
HAqVrb1piLeeUa3tbLkaEVEUxbiErQP3bID0w5FnbJ1i7QvuLlSU494ZUZjf9NTax2J3+6MaO3jU
HsMbME105VR0XMXVxS5eIMhskqK+V0n/loxoX2+X4DK3YlVRHu1ilwuFWf4Vu1/IRPwt8vork9u7
iCAHugQx8XSytk7WnApZPvWJ+FtqF4xcn1DWTiDXg2WbyJ6DsUqfUC9wDpsMZRgeN3u6sad+Lt+a
Pvui+32e/L4/ePhBbMKRNxAE3pzmrJroL+XBcEgSSpSIQf2ZvIGtQke1Rmyfg2ISe2VIxnoZ0OBM
tPG5nI1z7TUGfGXzVZc32Pfg7VRDHj1KC/IxeoQ4GGqYjMsih1t6qWqDBQHfAIaV8UXfu5qH8VmC
Zd7rxbg2dOWHuCRTDLfYcUwnmkZD7ey5M9ZNhui+mcnc7krraBRomduljdlEeDRqfgJhMbLCeQ7a
g2P4yPHnwF/jACsfjZlgnxQyR/jPf/77Y1G5z7gvWd9svCLN0QI3grOqd2jjyzosEn8TV/rNl+mF
xc+wgyk+Y/acD7VXAtr3vXeXObKFgXrl2YOx5+/ZLRaF6iAjJn1Wuaa1eVkK1YUjFbqaOMNGxQAy
7Z8aXX8MPQiolLRowjqng7TGIPSiX8+bgb0UrIZa5sZL147IJVERdHhTjGHusTBR2ruT9YMbmJuG
CruMok87k2BzXEboUJVkgEU+MZFgkThxpfo84hy5Dc8NRJv+3os8eLYC84tcZTMP4WiIDvaSnk3J
xKoPxGuQXwekCHiEL+3tx6W3DYztWi0C0fcp8F98CRHDr/ZkKiBTn7PzYrqPZXPXZGAYUNY8VSDo
8VGgOG8kI03vDg/jSnn+t9KOx2EIycspHrLb6iAwiNNYtDpJM55wQdjcEUE1bwezPw4jusc2bvWq
BvNIcT1xW9uHapQ/ASDknQk/BZ14mydMQt2IcAqv6biybG8lyD3ZgpAi2H1802VHOaQzbI12+Tul
S3fp854UIWttOnTKEO85YAlTCXBVbYPEfEtn7xLEv6igCMoDIM9DVKLI8Ssej9lTOb1ENraU0adH
S2LksTXWb93XqIRrlBlBRu/sIcuDIRNmqWm95oR9+HkPpC5nxAINygmt9CQHpi/uKK/02M+uWb52
pV9sDYXBAJTnGwxHWGG+CNObFC5DkcmbGNO0m3vJ5JAhFTpNxp4Yf5eCXQmW5sZoj4vhXrWT5yHK
IL5KnGx2YTvTdz8WDInlxKiScF6Nd4Ov6m6Mt17Twxk2hCWSvte564LPXsZnqwDRbNotzmJIPyub
gZXTfOdZe6+CatoX881dVOAZEfLQl/2AdIfFVLcwfPK8/GNgyMdpUxuYTZmYFXVCzP14K6DFX8fF
/8q0Mg75bHVvlmiWJoG87bZ6it5bJiwYlwxq1/6McQDTIIbKuICmRzHyEIF5ATLHsHMwDcJlrqNx
Q9CA4twGlaOo+Vl7uOPkH4aWiV+6DATmgFHbBXacw+BQG8RzwO9UPjy0JUugzul4a2CZMpe/xA5c
hYG5jSZEw5oYa1JLNYdsxEJDNxUmrQQ7MKTmpWftjqOUh5gnPDw26aWS5l3QSDuU5tDuxrk+LG2G
QSOvtomQIPliDoc4lt1pYt6e+1gasly/uBU+ULP/w9aM979agM3h0ojSLjsWNWN1+tYS46t7Uva4
q0xbrae2Ss+9x/60VQztG1sbJ8VVDAMMWGCP3JMG4i0Iqm3l3OrPundOy3hwcp6kRVq/AMy393jO
AKHKej7K7rYTUiYcVKvEt+Xlirq2cFYkd41bmXBZGJMUJ/aNJWF4K9os13kpC2xjnlVFa1+uKwEl
wpkafLPcol3j327Ju0LzI/KZW9gulLOWUtqo6Noz/trX3uW1jazehbKXo6Hhtt+U+oUs+GHVOvxI
kWMw07HLY42VjOuPr07gWEjBy7PPUPIU1w8mIxSuKBbdvCtbcLVQHkEibCN+ttXMO7vlEWrdqiyP
Xc/W9VGCZ/G4lzTuK9Moja0YZBWyLLYTp9oFyDCTZOTntR+mK/vHUkTgcedXcAznZvRGqAlZjZ4S
a0U1syJaAAjodOGTjF9ZGrwCTvzZ2O6wITHjSLDPwuAwEIECYMHY3G2+RV/wEs0waW9OXT/yX4pk
9Pf4lMZt3DbNqkeDuhFtux+qk6q4kh2y4BjkMb6vmgvAWx43ZH0fPIGzk7LC4ZqTjfWtY+fDFL+j
Xr6Hqn0g03brOO390rnmsUsxlnfRB9o9vlqCxzWL5wiy1EY3PDILKh7XmMbrxI6ZFJ9NlozQp42/
gZI+UgVlrnneISmQ4LuLxf9KcslOh7XXGmUstcZCLTJTsdLXhqLmWVnqOd9wbB8yO5qPLlacVUrr
I6uBYjau9c5ojLBo0qfeKMyd8u+FNCgMzfll1ACqOpOpsFZ/+pGNiDvhu4urDgxQAF5HFwu/fXxJ
uv5v4bIis3/JDLsH+jvTBHMqjqN+lYJ2YMCvtkoCg5p9r2onuYtrXAm1zdqAWmXq0PPW41/gEWi6
o0s+5ONKDt+Tz0C/yRjBj7HxTBDVqhZFQMpN5TL8sP+MEe1hVvTlFi3Ih0HrrhJvhhyWykOZZQ+G
bIDQONBtvKWpwcIzv7ZGej6ocQz/m+rHtKfPfjSpWNxpb/HsCfOqhvVZfOIoJ1LEwVxi+HTGwlOP
/EUZVxW+ItU4RZjYYDyXdpMb2b40YQupyL5vuyA71uiS13YLHwkv4NwEJ66jam21eG2SfpquDdYs
qRCyaNBZyfAxz/UdJ2xGFWyvMJWkMFErdCDNbs7q7oyzjKl/kDX35tJ8Zx1akD7JnoQZROukZfSa
1A6EvpbBCQa64a5y12lpfDFrn96NeM/2FRm7Ia9jx5pt0dWX58EH9SStkequ7c2Zk1nmEsZQ7e7S
2z8O07fSCLzjPx/Cp/I1Okwemtzlr+38Z8AFel8iEF/lSCAYEOU7cnwgC6px3jQtz+GosZ6zIc24
DszXrkmmjSWEt47tvQ+0fCOX4DVOE6AyEPTXdVcS0x7RyJTTQi20UrpuD63unkevWUKBAWlLdsJV
58TY8pDDYa2KNuTmwUXsY1Hqfby/Fps4SjiesS4qezqvvN7aqhuuY+M/Am/ekMmEX7Wx1LUP+maV
pyAp+XoE8DClcR5N2Z2KZob8jBlxFH5OgwWT1GMtnw3Wi+22HuqO96atojDRGKxr0GXKuyvZiG2w
sCMnRjkfNcZuZMVqFUa3qYGWZZi2InfEGl4fczXoXVm2wMOiK1CyS+zSq9CWoYNt4MUaOfMYCz10
0DQUOfqHRy4wNs+/t2z10A45YxgXEsfM/lNyLsUFpH8Db2Y03mcRrvHUIf2pr8p4ZxTg31rL//Wc
Ee9h/6J7lGZSUW54MwrbDiu+bS/fxMnslQ2dNfv1XC7QpSy+CAJDXuP11H4Gqv8KdPhkN39Ujpii
5+IS3bMGRx4oFD74NLfozP9YOVwDL5BfclT45G0LtBxZYkTEeWcRN6uC/ct2jN1DgOTn2GT6j7Vg
4Ysbg217zQvgyW+4AeGQGGucIsVORyTPEyD4DCGCvamHkx8ZOUq6+W602R44Mvqb3KNA4amyjsgj
GES/MUZFnkdehMgyDvMY3TUdC2KPWURuaaQ6Ht8TG9RrWTk/atEXCd6AKnWTRMkJQ3K14uo0EAR1
u1zi08pv1Rl7lDs3S7B05x2GzdHet05/sCAmDaV+MubFugxogURDMkWd7uFSOBTv9o/IbXDGsCKM
mkiJYck5DHjdRLsuW0RPyk9OPbs0Zm4fQvb9Gf0nT3t/3hl9Ty4nHOVAJlwt6UNRw+WLedbXKuyk
dXDHgqMcQPK2sJr3wk2x1mnsSsL4iZ3hI5f5Zw9RmatfhFPL+yLJ6oOJk+/cpQNXyxAyy0gtMzI2
aDZ+PlGDBJG42JgwsLF1eJlHNMsIn3jCHrM++8P7/+h9KvySm5h5AWNahv5dYOI7pK1y4h/d6cdO
eD9N0b/6c/fEFgIKaUZIqeH17J1xl7UR7YC0buod9qgGnmtXgjcyk8BfDeXS0vKbbJ29yD41rfVp
RROYpQqd2G2bVfUxwpfCBxZWNQS7uadRHWd7Dj3uoAr1XsmDO3KNN3tIf5XAiQ3LWoc1oOYpwj2v
fiqvew2amGl0Vd+1cmdFnJw80wv4dftSjhcNUALv7MTyZDv4KZI6Uza7mEK1bbxi69xsLjx8vj3x
w0LT3yZLcNFI0jaVJb+KMn7ALJwcYQgdtbP8Yyi/NADCKNzLswsoMK+IDO1nx9wim3OoLiA2VqQu
Tjo+d33T7uKufcQHtjWdmts/l0dFUxr3rYFRHvQASa89T3iMZNlPAnEN00J/sCuDvxuconSZ4lDe
0oS58daYJywQSXBisrHWHanxvpNaBH5Uz0mj7u2BtCGgDvwa6WbCR7vxmZavFTM/F2DuqmVdvk5n
GHqenZ8zt30gJwmvrm7YWGmWGLrMGFYVYdsbAEqau34xLajN4w7XBHi1nKKs6fZ1BepjYCacVpB3
el1t/WQhWIQHUJS01dZs+mPsZ4coNhGqoziyADBu4de8pjSLhcbvMnaUAH0MB46iHwDEd8xCr80A
KwSxkW6MWXy4fXtH5ti+DIp521vUu0WPO4S62lhXRQ1re7rvY/uzkafY5qmp08ljHfYboHGoCW3E
uhP8eHP/wfBLtv4LG5RQVzG7kvxk05QmMWWEjsWdl+m7ZEJSPQ2oPaxDExflzmI84JbuvRaY4RhP
qbBpzSNcGdBmSrx2Gt7NLaTPKcGs9GO2Dir3Wi32U2Rnj5Jnys73hjBXSxg01jHiJJd+th5qFmQu
yKQsYxqJBS7DIiFabW+QUfJffkyx06CL6eAZm315SGtQ1aO18/qeqoRhY1CRKNYYxVlq9R1l43fe
3TKVl5XVPhbtMHDTzFhh6jd099+pdn6GW0YBpHPbLJrQNDT7MlKlrZau3U0+GcmysMdAxvDMuLPr
5TlxvJfM03tT2AdMme3G6MU5nYwbXhaNDsEWa6fDa3v+RUu9bc2GA6NT6zGQO6flhDWnTyTr90X+
Ke0b4CA/MNR9wBImeP/q1yUirhj0AVYn609QK9RIwd9kwHXOpvNsgElYIbQbEM4SLFT6T3itGHCX
/h+THOMhqu/+Qfn//9SD/0vqgeCkJmf+/5x6cP2Z/tvxR3U/8/8affCfX/af0Qee/a8ABh7Hv7Rt
J2Di8l95957zL4eNtYQketOQ8j/+M/hAWv9ikoUoTziB8Dz0M/8VfGD7/yI3xGMVgUuSrALr/yn4
AN8y3+p/D1I3HdNzfOsWvUDt65v8/6+Px7SKu//479b/EK2qmCw6at9pFg8J47al74jTDHSyzpRi
GhanuOwUxu62ZG2gCIA20hLgDgZmjNHtcxywPY7RXHJYYlfvCCZPp56NsSqYMkGiWGdFne06/LEr
f3DfJVmgJ8ABV4VmamfNi82t7x4sE4R5G7hNaL8hr8Hz0tV0PeWNVlUO6QahaLmTA0t5W8ygflJ7
fmo/Iiv7VH6dPXRs2ray865QmAkkV/mLqNuaujIAf96NsPOwXa8LdjO7ZDKgcBUNcLOeWL6xeIbE
fJmdsQuVjlGI3WCGpvkSYLykmw9oMPT8S7gZaIb10EKQF43GumxICFzAy9shApWryzuWw9HzUMkv
Y8reWzuoOYOhSiM2pDPo60NfoBJgM7oQ+HTEZnJbXYFDvigCz2phZ5dM8VzvTNVt/A7yca6BNs01
KSoozp8BC3m7Vubl1rGhLsl22QQxaV8qxh08qHIPYI3nfRWKie/cuMXEA4Ip+JwyzgWUcRyN+C1u
FjbPKngmBQg9hPeMFHJeAXM8l0kXHfGZABlNQ7dRu3KQwGVSK1iTX9FvszF6diyyHo0JVySgfbST
8AoNxZY0uYUUBgEf5kXEck7uUcEoYdN24h3GIKBg2t1hzvb9RCwudlS8xT2QYb/oyOqZWMhoss8a
vjlb5FNhu397xAQhke711NePtQmN1ChHm9Hs2FNKIwgihGjl3r5icj1jm0XUSX4GlTzI+BheAYzi
Tnff9zMPaV4OFUBR77SRrkcJrEC98JTnTUkOc8/vadu1jzpO7pdheamSBo4iEAn4znRVqG2fehaD
UxpdyHJ3z4xQz9Nk1Ts5iwnZQIQCjsk5uMXpKHK9Nag0OI94ecfyj/D0Y6DY4OKjt+k6jzOKPKSS
Vo8bkFuj4aJLLfuM7Cvd2tE+R++9GZxjnSwvQnOp4foMuYb1ThD0uSZas18g95RZv42X9mAnaH50
4NPAlgtC7fVcWWRBwaneiLpD7wk+wJ1s4w5+/Vu13NXSZyPVpnRCPYReBwufw0p+0sxtiedFRo3y
c5uM06eLACWzxqfBeHUsFCi8qctRQvMEkI0YQWX+Wfe8SPmSvEHzReM0wUZSM20OvPFsW4o6TNB0
vCDl23lx54bUHhW6Rd4C9mQOelz1dHMmn/0beMWEKGZFmXoQEfBeVA8hjdtD/Y9kQ0Rse1GEr7yy
B5tREIqe0BsqEFhhhP42gFxkpcya66gmha1111PDxVNuESPptSHAe6iyORsEtyRj4q/BWwXA7DFy
9tDECEsmWbzYIGd6t3rngeE/cHdVPN1GSZgvLFr3+xkhF/iMqnvyGbR7s0IF4o1M+IaZIou3dGN2
w49bc3BnPoEok8OnUeU6OwJdgjBCbLDo6bmIye9NNVaCqEg6IF/gTHVnIycYq7CRzQOKQ0bC4KLX
Y1l8piMRieWcfdcxXg02Fs85rrtV5ODaWEze3kxNtKVLwaAPFRaIRbImHHs9Goje5S+GiHQXTbzP
LObAawEo9GhQnTQoznNPNETjMePxvfGJdBdo//bNU6tYaBa1/2Iw8AIyay0PjI2nyfjJzfyGRvI3
ljEe7JLJSdJ15rbywritf3yoTwhbnZMwDSrd9NPQJVKsBPUpMuCDixdoRcbWp+oMtrPxbhpTFqce
K1azR+LiNNxASuR3dQ90QyYR96kmpdIZQHal+lQo8qnd2yfp2KeMrap9vJS4O1riO3LHYmnAvNKZ
oI9l+xGQ+buwRYdEerBxbWATL8hf9BHY7bBqn8nyUYzut8ahim4hYKn0WQy1wyW3ArJy2xjhC65N
WTfRbqg8BFopmj5Izh0UnPgnM1hnDreHavodJ+OFGvkWcgjOxbDqLY6bflsZ5byZ3BSQlJZhP1IF
5vHAY8tgTl3VMVhtBtVuRWy6m/q/qWcQ/VaLMVwq92/X3HR6Vid2dFZ4quzIvOq0DW1ZdltVIv+Z
3cI6R+kCb9gei10p+vZezND6qsLY4256YKTQ3HmjkRIEHYdJBwJjhXhnEyzegx7M8UDQjnH2Yxz3
lsofVIe7OeNUIdqc4dItl2Hs52sAFf3k3BbZ7Ie/tWEfY0NEl5kJUUhv/buIzDlHJX9EJWjLRdp2
l7aDPbrkPJpoj8IKww4XHIL31h9OXQ0yOw7mHUm9t8tgXyZkn2qmjeXIplDezq3BZwCedVc5a9Ik
Iz4PXQCk7KNhMM5IavdKXEmGb9BkQZx8ctozv7l9O6wCT1p9jOaNkpYzBUZrCgoXnshuUJpurk4f
g6XPj/FwGVjMhZRm/MGgz7pWMWzoYevHpjExheJmJGNuNTa92Cg0ipoYuY3j09XkoJHlqHOixhCY
autvIeIgdIvgylgQoZR6EZ3hracAtC98f8Y5PGog1BtcxSSNpvo6VOayt9zoy5f/ZGNjPLeRYKPk
YcJiSQ/Xr+OsSi9jrzimjz0kZ9dGa6K9ULoET+P869cycD4W4T9zDKHu7VmKzaCgNsOgkVzLCgQM
sWubvEVdgCSB8O/O+uVglhYasmyYMfe7w7XMrP3cYeNM+16srFL9te2eC4OnbR41586CASZ9iPXL
bH1iz0CUE4gzOJ5/jjLC38lET+E3NhRIzoRsSXOae1ZRbDxThJXtRkdg2/Vq6lHQz3DuSbjbpdnf
Dro9SGiyMuEBkYnVXW1QH7spQCQteXHXecS0YUHmuSka+doYY7aaDOSXqe84B+3fqaVXl9pyEB2J
ownStOMhR20Cw4YHw5a98rAtmgP9nCuVQYyieeIsBGDqxowxcTGfjdnlDR0mWE3QErfSD6YDhyLp
NXVa36mORXGxzMHj7Pdf/iKfXOyM95aT7VSX+Y9l9VT3M62vSLtTbqXTaWrgpAzOueZshviZPdLk
2sRnMl0hEsIO436XmhkisRQzXCNbljL5whM1ZmeFAEi40fSsfBt5fmt/Z2CBnnJSb3VnPg36mHXx
+PzPP+y1/sx6zq5kSSJY0Ey7OXDHPZYmtkqmwBG5RGbYKLZDSGI3jst36mVTPRAWvnZYuWxql7zC
yU55IdrKhr6B1mCm4T5IJ3rmSKyv+DORgsDw2CaO9qAPCLBJEnecT8gICtPeO9iRcC59u/x1NeAV
HE1E8AyT9UitjOe+dJ5NZ3ae0QMibba6h39/CMcoF7lZnWaWEk7Sy2fYwNRkbT0C2wdZ0E2tCGfD
mLd2gWp/SHoGpQa3r1VEAHcAAVOHyy82iahYgKa7oocM0X51TeBsBFziS2Ui/8KOnl6DEiY6ZpXR
W855d0wXxLEuzqX1ZOabIXbwSrQQyM2DT0YTYsbFX51bP/EfLewdK0Jr/4Ai9xA6KAwqjbXTQj6A
5rnDDxHBzjSODdEQ6yq24n3nuDNaoP7ZDpx10HbdC7w6b63yg1sF0DEGRLALWW3QntKXIp7VXoop
X6FDSvYccdhEpoK9VG29TibC8GRqQxi6gOOG+s3NWReSyLshOElguQzVQgZHzEAxG9qQLNGqbEPN
qXWwguoP+2UdMgHjJcAfN0D/QdCzsigXUL0IBHKV/VARnFgyrEdFMpobtuOooVD7Sn/cZkDrdklK
DlUmYXL3o/dc6qrAJaIIFOhRIjoM11UazFC7bxRQZOOlxHNW2kRqFq48Ddw3fYWPI8aMu2MMCfUl
aC0ACsuS3chMFIj1oG8PVvgTKYte7frwHyGYZHAywF6N39k7YtLygVoEXhoXM7xIMNzPLnLck+c5
2aa/VSgjvGklvOeKweBdu1ShkzifFOfkrS8BTAg9HPNg+uzyxn7gcXNSLZl0uZjstQsTZBXclEV0
U9oiTKqwhb0fDdGvS6g+gZdDNprY87ncAm6bYz0ToXDmg09tAqHZoTm2/R/H5d4w6SbLTgvYb83e
N4hJLSdsqWa514Jbl6F6mtiwU95iR15s0tTC0YVZCmPnYOHV3SiquI1TZU/wu9/8hnekzHOkFCik
bT+Wq2iML/CkKRfH4imqx7OhoneA2/4m1d3TWEU4Dub+O+bcRY3mg4CHlDR64s1vaVABXcAc0c0t
kTfJ9+novWPApovVYjjgPli2jozvXaNHg1YAdfMZHa5T90bAvSVFCwoJ/rqYkajIhnO6jJt4MrxD
B/wrju3HltqEYxAhKMkFAMzT3yaud6JbINOk2Jbaot40ybfnTU7YY2JBHyX0PnPlSLgtgmvL5eiO
brKZsgf3uNYEECmZ0N7WHqrtYMKpOkR/8pg1GUE+B+zHIFjyKTgpzSiRsTAVJVEo44Ir2bSLDfGO
1j4aQRXCLjmRvXdmt9/fTTV5OsIGUJmIK/Q5b5/X8R2RAMah6whgMgcYLy5JM5J9LesLryRPyr1r
NU1fYNUflAdfuScwMNM/BADJNLFubFWB/XfPcc5+gRJObSaJ5aAAKbaOHYtbXhovTuWQU8fNtdIt
jwuiBQijKEuOOUVgQIaWLsstHpJdITZg7dDvN2keWnk5bJFvsnvzeu+yCHHpljQ/O+rTRZh5kskA
rd0/phlJU5Vwk2slIGhSHbaHAI4J/fWC6GQa9IbREv7WiJLab409HgKPreWF2eoF4T7o9JjRdJoQ
9Gp49sYjGWywMOZXmJ1XswEALh6CP5ZknUuB9YOe+3MxNFC6hOtEcMduEvbHnO+pWA8ZIbdlYD47
7RfpDji9lgEOLC4ad3FYHTX8cmZVhXXnqnAkXw2iEvHoBjfTYv4VlRUcgbTXaDdsscsTjvJ4uNkk
I2mfKtndxwyd160q/kKTa2YAUAbwR1yNG+E/zkPn7qUJB7lQDF2bRKNVSfIVaY32akQcseoldfYS
q6Met02LW23uUFvzKKcKs0zGhHGyEmqTjlOP/5sGr+iCcEEMTZ2Cwa3urEveFtbDtZvZq1jqhZPr
d5z5E4I8eGixKOGLHG46eBYS8cCIamJOpVGndXVgw5gCg2aY8qlUqOY9SUm+mIm1Fvq1SNjAI1EM
LYsJGrwBCoblR4qKVZybvkcU4JVREdm3kHXT18yVbQ72h6yO3p0R94tfxUgoi5vqpQN9ai/ya6QP
h8GpUMvh7zSTT2khEhS+BoxsUKL5tS62dpfulp7SkNZvW5dxCST6zvGGp17VJ7eADG5RCm0y2eHj
tpz7RbM2zlhCs2zPXhDj8fJSGuD2gzjk5HAba+998Uz1N79Df4QdiSicTYGXcLcYX6z+q7CL3y2b
b4BfhJg8VjfWBBMpsJd7rxr9zWijQhzpXl3h0hzE2bLz24q2hHHWFh3lttKIp+goWTYvFE02espJ
G8Y2LrJP4rxBdpuMYuY6O1VuH6zLAXMf8zXGaE30PDsYqOeUuIhbF5e12LkN+xpxmIXAIYcNpp5C
8jr/00r4XcR3pWJM2j+9gmWgay/YTrE+JsvDJBjbGDWymQ7xJEbLFe5S6ANZW62pJhSwAhc6LKUN
MBauopZcpx5eLgpyBvxUhbcZmrkoe1Uyqim9qtnXZsGyi6N/27UTq8HSHQ9dLz9BWtHeT+ZRJvTI
lWC37pcHr3gyLOdNofwBiU9LTIwCszCBK5tKfB5h42ozRvxQuv+TvTPZbhzJ0vSr1Kk98mAeFrXh
PEmiJEpycYPjkrswz4AZgKevz+iZGZke3ZGn970ID4niAAIGs2v3n56DPgP/lcIEL2+MXWQ3l8n3
ouOQFudwQo6FyBDPgA7eN4FlD7lyAxfVhCgjjD4loeOHsMufUW/mRxNWSe/K0yBi80S07bCEw2+s
6ZLMi3Kk6RLg4ftUWMnb0Ai+JVuNvKuPXTL6R+hj8XKqGrkZjOEQhoTBxRhzQPgYn5OZgHLGCE7p
JaYUGEP7JFj8fwSj7JN++k8IBmvLXyIYd9/bKf9e/vg3/OLXi/6BXzh/023P010XlrhuBSQt/5f8
2fX/89+aF5DPDDc1cIAQfNSV/wQwrOBv3g0G8U3fcgPDJm7578nNlvc3tJoMctfxSHjzdOv/JblZ
4TG/wRe665MBreMXATCikJJ/hS9KfcDxJc5mbJgHuRoE1TvoG0EI+jKbNDbgI7FyWR46SzA0h6aS
xCAy81CDEqZCH+VHEKugsJ770kvX/wIGnStCxqvyv9AGnauk7BVa8luoNCdH9yzP1zEP0S3fdv1/
P7g+D+Jem91pp3XDAfSFUEJhoB7o5cPUQzu2i/Z1stnYF2JrFNCZaxeZ5F8fhLoKv58hCh8TEMlx
bZhGvwE8vdPponHicTfRWtvqAiJLU+NeP9WcFC+8wOdaFBFzYev+/EhhGKwdQZSC9qZnHKJKC7ID
47li0iIm04Z0jrqm1vNr3l+peELiUDhmejP58j8duPPnQ6f+JhTcUhAZF9j89/NHjw0Pgsnrd46F
KCoY3oSX4wFjWbs8pLmSQjZf+kVy9GJ8ViO9dVY6/HZ3fk9IOlxA6jvLUUJlV+d6zphL9RQk2e2V
fsLeZQ51tCWLF0EJQCRTe0gCuFAifOckYUNd9OTo8DF9nDz2gZC7WlARjo3KoR2aBcwBgggbP9nB
yKZfsUNjhl34OJhr3QJTYSEChckzlrH6ybQhw0K6UDQUjGPiFLNZD/IOzgqAzlTcrE5+md2NSbvG
9USughDaNZaWm843VYwFe63IKff2UD9HkXbWxohUxIrn5Kh/FmYJfTJzfEKDzF3W8uUJbKLqzOur
B/uvJ0lh5YlimxYYGPSzA18zkAcm5WZlOepMqme32Ey46bkO2H3085BsYbCA4tUwZjubmC4ji3Ao
tNaGpgeruHNh8uXfItqjZByz9kG6wrzdjL7waUn3ZL4iRIdEuDXD4RpJ+1sFuWzRqAGOsTQDK6Hm
1wJFTCWwRCYV5y47em79mZO+s7JSH+qmBtQfOw+8fMLQhAi8xmwwRSQBcpyTconAfKaj9GoDP67o
oe7CYOKuqqyTl1Kvd3N9Zt8XLLSOtrufutsyYKUOIaUuu6vRrazYf7BtTLGabtr2ssZjBt6NU7Mu
ZyS/Q5M0f4IukZKtqWrVJ9YopOF+u0tZmr802FlkZp0bbgcSLC4NIntYc/Ktc9OrU8IaLCkzguza
6mJpNZa3DIvgMliALU3s0H4n07SlQzZFKimPSzO10M2Eu4FzPdL3Td+g0F9vfykMLpOQckMR9Dw1
XPMAauYw5zXmpbO5RkxP3gGuPZGr0duW3Yut40w0pfYrBqXrhnJ7I0qxy0iEWfkqDbLh3N0gt2aO
v7w6Oo1p/mKyV3E1jObiocohCIJVVW2yyfxgzT6kW3j9Qy61iW45k0eb4LSQxc09edmYJ0nsZxWR
q7chGuX0VqyUTqSsDKbl2l/dvkGUIEytyunZliMOJgEjFcsAbky4s5m67rOwCQWFGt3KEyZUFwkp
bwkBZiERCqDxdpdzV24Jt5aLVuuyJ9kQqDlilx97+1LKAR5UuymtQV9gYovxy2giA8CenlgPkfAO
E+3RlYpNGio1MIRHBTrbhMRGhVhmOFEBIszvqcA6wQQ4XI6xeJgTWFrdyPOjNT4WkIs9p96EDSZh
gQYlb85fU8dwDrQXPkyDMItmIlkwKqoXgL8lM8fPaMBxjFQ+a59K+VpOTresoZqhhXMW+ARhMovJ
Ft0mRm+CqmFVJsVLX+BugoitXuN5A9URxQQMWy4pmAfnizNX6U6HithkB2ljxtjL6hS48DoTwVDi
MqOqpjGsJj8kQyAUoUnc0qut+5+DQxZWbvunFuQibmmOY7DlBHj3G8xsfkpT+HZt6AhhyxAg+5t1
YH9/W1npFlAXueDATSITepp5xAfEbg09tTbudMP+wFCnWGb5RN+Ze2eYYJmmqOVX6YPwYFGnPcuv
nXFr364I3H72kISfzCNeBGP81I7MEVPJ1G5z1GOeFstk52N+AqbMtyvDmVIY+Gkk5RB77GxbFOEq
LrlGuDp/VfVtmLqM456TUkMgWHjwJ6uXWcY/bLpM9ALZiIBh3z6IKoU7ejw4g2WuGwb7NsdCF8HS
A6IWBzISl521wVyTV/Q0m1g0lzO3hujQ2gbfSRQgpD76dhsis2Q2y/Xoq1NSRHZ2iD4g3xv0r73k
iR0KdMy6vAakgGyIYvoydRagumPxGNJRmc7TXxVG/uA4SEkFws6ORGUUPZxfyyUFt11lVfAQ0tpf
2uZYLQp9Fai1QmFNvWF+Rha78RknK7y06rMVEqZR4kPMd+CEYsnGH3tEKNJ+61TwUj+GmOEwvsKJ
xTuJsi8txCxKi8v1ZI0ZvP7uo1eNnICtcSOG59soIr1Kotidv1tx9tASJumFrBI6MAgNHwY4OGS+
tOfiNJnsWfDCJ1kIHoc/zAzYlrHd4pW+1NzqCp8dB9Eo27TCfSd87yswmVQKNUVX7bwqCtfACwcF
ZIOj1O1vdVEfsqj5LGPc3ZoUyMkgAe+APYVfMBXPhJSRh86U26s3EjCtaLkSYaazGNdsWLOHwiqv
NcsqrcWJ7nB4wT8GFyXceQlCsOizAUcsdEwhmOS58IFoNr3K/Iki1p20SQE/5wfDpsuWpClWhjxH
1M1Lx7kNfRQx3oCxR+Pwa29i0sHS57JdJ+3SWuq085dJ4K1uK7ZhM9lhqPMzjbsNGXQS0BUqiFMQ
qhI6L4JvvxJ+cb3VASSLKrU7yyTXBFUOAtmsvKc8xUjFkxQx41sPXsj+XCFBXfaV1cN7bXvnwoFi
XPWnCase/AOogtLsqxwvJpYyWH+FV21kcE1erUrnk6iwWGSpZRmkdxyNZAvWTGTmXOxLfVqSZs05
4JxZONGJpN3dvggcSHCmaZlrrEKzTiFNPOhntcScD8G2mjlnyTklpXzrMdtAI+fk/ipBwOwXoilW
ZcA8VncMi54+2lS7wRrecW2FW9e0NkgGoVrL5ln0M74yh5EbOovsewtcOqlxAaPzo4R1kBlF0Oxs
sotp6+HW1jKQhlBbE1i7DJ3srrXuiRL/waZEcHdyqwxhn21pSmLmgmhpsMe3iAbSqlbTqhGzxIJc
Y/dfKQMsZrvG4oXmvdshSLPimfmMc9ENAAo1sl4w/BCFs6dIN9RXlsMhpDQMlIP07ZY1JdhEiqyr
x617jeaau9ibfmBPOEAGZiKFPVssKcSgUNNtCyD6LLJh/MUIEaEqdZc60q2FaeTjOqK9iP3Vl+ez
tOJUQsYZBlgUG4QrTRunDuJVyxI8lea3vt15E6wf3Yseu5guI5UyXQ9Vx8OqAPjML3AlZwSufEmw
6V08THtynijPHA/Vg15t+skGl+R8ssXnmmEFwViLHioX823SZelqdsVnNwxPZkNPt0m4zS2P85o6
MMBXPtG99+bw3qmJPU2NY+JX3tIe8bId5Gs2WO5C0a1zbp3ZBny3xuHILUiPwOxh1yboqvL4CyEf
GxUBxJShZdOlXOMnfh7a/Jqm5bnWPnIwcnTuwUOV3tbRCuZrrO88nyHiZtd8yP1VWbEOaW0PSgfZ
Pq3gkUNzOk4ANjrhrpvIYKx2VqEjbadEzKrrbfgFwsaOU1sVpLzRH/9ezNCMR//OU5PqrZ6rRhoq
qgxKzPdcGiFyD0ZYaiAYUTXIbRJPOxZXpMyPodXzssyg7snaKxlra3Uph6F7CVr8GZDX+8ii/Utd
JOex7K4pLlOuuRUe9v3xC3jUKpopM4KI1bnQMQYNu+zzVvuCgJjYj7KGWxpG/NTgoI1koteDgl/z
L73mqFTBjQf6OyZOLNqCEtLVw0MCeTwxsmuMvSsb4+KxCe2lTCFo2QcyYc7+jGsKAUzL0mennaad
Co3siQejRJ3V9D9n2S5qXGCfQlUbPuJQDxMGwRTQtmIXd841K1hI7cl9zoPssaS5SAmQX70OozUc
T4BM2bsjh5X+ZUiCy1hazJG9e4Q4fr2tjqiUGf8Ku5bJoVHdsQYFwCp1zradXxM86WhDzj8oUFae
quLzIryYEV9ZffdRhTxG4ixU3RDAel9GyBXgDn5xhdiGsO45Ntki6MyvhloCAkBYRZ5kFaPhhe5K
Ff9R4nw3S9x5mSTmyj2WuXnOthh2/7yNfc+VyTahr7i4PSMnpYtaeSlouGHe3D0XTXvnlWp9yWaK
luSbqhccO7jkPptukTBmLDdbFerc+BLCuGaOC2cUH1V/zRoWzNtlnuPHbJhcrmQ0b1onJonPJ0yC
YOuYuacZoL90HGtrptvEqr1tlwTVpu4+dexxJgQVuYbkhS3Sip4KE9ozeEf3axyrdbix7Z0+cVgF
XdIiI1ZcEnBhPJIgiJ9GSok0mcNPSs2rjUpy0xHShP/gV2+hshFiWk+t2udKzEYScOQFWz5MuMcn
4trsvexPtV4kd3WdHVHfUQhW/qZxZ22nEXJqJc5LrxM2FECowKggd7m/KqPDeMDNf5SOJ7YpI3fz
kOlMMY0gEtJFzRRLsbX3qLAojNUuJalMWPYSVHZlOv16nPFYMj08VFGNuUGQwVTgcqgegNGxXa8c
8qRsI/q16awiDONiuqozBaFRJ6+ZE37zquk0WLVY+VBSluD1L2QZjICFgNJdxiJJbM+iAs3FcBPS
YmNO2zoxTkMdDGR/o7ltDC3YodJ+KHOQg5BAhUyS2Zg52Sb4gKnab0PBXTNE4WYUerIch/LEYn2K
fCox+st7M6INHiiZLWTZapGoAFvy2L7js+1TUoQXz8MFRaRoLlx00n7RP3MzVgcnSOpD79Uw58e8
CldVhRmjTvwEv88eHX6f5jGZN+KQWWl7kOeSjDMl0/CNDSZZ925SEx70z39qCk9MdkdiqKSJ0gPI
LyGnMuRBiY6m8Jwd3bJ4YzfixVIffTuI0KRY2SHAqg63B4cQ6VwFS3Ftjm19yEXy0CCQ2ugYMRwE
hdjBc2AQR5Y3rLJZKRYH5Zd++0c3MOHK/Xj3x0O/nuIXMkAtlft/f6J2M1oHAWAHHDaLrIG288dr
bj/98eQ//iCUvfqo/rk9dvv19tMfjwW3d/7jwT+e83997Ld3xXKMThWdmr9/veL2JYWT4pP8x+fc
Dq/zsOLqe5WU888jC/Ucg++pomuotd3x9uaQTeziX09K8KMKkpGMqGY6GCjNYwtvDwChAktao8V2
A/FHxAXBGQIai0+A9u33yHMfh9pvNqFBRkkQdgipcBBo+nKAbIOrotdvOJfyEA5Rjb6GXDFy2N3D
4NkooIHX3QPH7RxuD97+aZoce5coJaQpsrQDXTBMxrAkX3fdiM4yT3HuUj8xnZKmRvSMOfYGKUTQ
d+vQ3lSkTx20tjYPMQ2ZQziJR3MKxEZz2WF2bfOZUfrWIRuOfQQa0qFPWiKIB0IlOdzI4VZLwha5
b/mCOluRQpMovt1yVwVQZ2Jr3roljlIJPBml4nvJYWz+GKY1XgyHtp3Qsqbg21GIhNusQaeBZ9Z2
moCTsJXfB85M4JOOhWKD1xQh0aoG0WpU/gu7j++dDsJUXOJ7xok8cK/iWpKRkD537DqFc0kz8VgT
w7QwuvJeU3zosg3uQ71aY3yK5fNB5piyWOGQMqH5eBQbM0HcvraZtPguA45JuiTD4Nf97MLsXFs2
zmS+ATYjZrY0GG2aWQTj2oHgMofRw6gnj9YQnWet7laAWBCeISr4WXaUOf5eQwP7zoLdYE72p196
9lJroLMJWfwI8N9YdE3/iZBLjGJcj01uUyHWRBP1Zycd7rsaW6AKSQoecGxX4GKMjUNW0mD7e2CC
u7KXZCBWbEotOeJv/CM3JvHUIZ0Guw7xVim8dRNzyC4Dws+9XRUa+X4EEV72eLO2uVWRceYRVGxQ
AU6Rh94wMXBWNvDATINt76JbcEibprfjlSuzjZ/GwiVUasjso+60gHU5iqHIHrAOULat0n92epIp
g2JCCSRYoAWSJ5LhYZp1EHahPy5lZCsX4ulekGm689IJCmhjbJohhZCLZyKswPemEQHSA3EktorI
cGFNe5HDzKgxBKF7Sz6UuBo2cTEaXVwZPMP5x3KX+tiUwqBvK091b/nrvvbJjCybXW1BcS1cNpl1
2P/gCNivGCE8V6s+Olm0KgV4MxQLjDVlDDF+2tqI77JAxy0mbnsOA/p1ku3nKOkv+M9V94QPnkS/
KgHeMECuvtOPw8sDVb3QMbYL4O5ZAs3i0NWfbA13UQ1tn6Vxm1GJlQ0pSQNhJWxj6CGmLR/VJJDj
yT+OI+MY6z4uofSuGUAEs7X4cTRNsjGVNxG2cBCaET11UGcGx7j6DtYTbWQ/6DIkYAtRvNHhvwCD
8dXt4zNthBc39LcYikCvi5tz5QZ30JWIJaMl0pK1x47/odPkdNE6/YONKy0VNz0OWvVmxGCMgTec
626kl2XIZW7XiqOLOyr+/x+5BNOWAZJtcs/xU3bvvR4DbMBR7pYWEwI8otmpfNAa+ojn9E4Y1lHL
YVNhq+Xe28ozr4X2cm9gQmYikwMkPmk5QmgXEiTE60fsir8bA+rlrosYtmRbuMZ9OWKb0KOBpjEr
AUp1rLCoy3dt471NuDQ9mGTlqe4cXhjdvqmanwXeGULteWdzOuELeKqKeVyHZAASnY3ydg7dc2vV
7a4ZlO41vvR1cYfZS4qLkeo9BsaDFOJuSuVwmJm48UxolzS+uVFzFYiJV2wHLSisAe/lnKwH1Ned
wJKL3sI+drptmOk6tOE0vjPltE/RTGCskp0lRG7mToNwXTduj2Si286zlrA7S12xCePwrPcYzAyY
da77yX11bOdlBBIP2b2Q7YXTFeQaU75ijnSmklsFUKGwY3CIxfaxn+2+E2HhFOmlqewtU90lkXIp
Znp/VfjmAe4tcd986wX93sbZ9a51CER1UP78ltDIzqYggdaTEczePNeo8EmdXoTTrk+qDSIYEA72
iAVYXwxZxaxhT/ruCheysx6yxUH/vPSd8ZFslk/LFuskrO4nxJb+gBkjopRmLJaNkaOkTpaNn6Ms
plaxh880HulNNBW03AL7/Mb5gJmrFDIZuIsHUqKt+mwNSnY/dyaK2PqC3ci1LMwHsC1cI/o9dKWP
AITQUUPaiNLNSfhafOora6114UpGuDaJ4tTXEMu7dwM64Ohp56RuH3zbuoub7DJpTBtQZ+5SgRu/
+RGblMHIunalbrzKyHz0sP+Oei69FeFd5ToNQmTK8i5O7seuOWZpBA6AXkD0eDRJxBcVLjLmN2Os
z0YenUziCfHNKxaYnIyYlpqHyu5Jvi0ePT0/tRG1Ws8Smy6jFPPq2UDtk8W0qex0XnW592Sx51oI
7st8Vta54xpV2aumW8eCfkRp26/q0qi3wr921zCz+XTGzPYu9b/Z5H6zY68XSSveQ9/9HBvvAo05
GJiTR+8l53IMY/0+cQ9BQ1j7xguZuR8OdKDAx0ozd0C8sBM1cm+PO8ih1sifMoaVkaHwcm15Rw9+
YdvGBptN3qjfa+N1nES1smid5n5DKnG0ssfoO/2Up+kJH1r2jCr5gY4nzCQkEwJy/Rw8aQUIBdNS
v83zhq3qEWIT3h6c+ClnZku8x84vvpdzdOgr4nnHXQ4D0Embq5Yij7Vi7buyqulTOku2X9ir2TBw
gpjyO0tztu1dP5onDBJYA1M8ZFADP43O9JOe2Bulyqqp6882Ofopw7BkuVrSP9hPlYEcjlDKAi4i
WeY69MkZLsrGNTAYCUjPIMj5CjUvZoctdwOkynWZpZgOGd7Znkr81thK0hQtTqHXpHRHnKNLe80I
2oPGzSztY5/6xB3m99TV0Wpy8VB3ElyTxuZnTb6c20OTaY3IXelkkReacxwnfZfWhMQQC6hQpnqF
dwUUzebD7Vj1S5tBiDFiwpq69upTYYzkWICnYS4XVzigd/KLEFryAgxz2TlQTUPslBeZE71LjbEm
ZwNglfJgJGNVaiJaFb4zr/SBvF4Cz5RQrNlrXvpiYUuCWtbcFqPN9iIu65WGJeKC/NJXW1re0TXo
HKfaEx3uRxxrUc1DBXZcQv+IuOfKT/JgpMbTRJGkOi8ZgUkGDWW2gzGGHtMgsWvVjymWHejx0k/D
CF9x0Uq2fS3eh9KKNvSXRow+hmsFgBqPXNLkXFXzu47yBwIta3o9iZMtC8ypWbFte6tV1ZswGSMy
Ld6GgMZpZrnILjA6hNfIqwZ8t9Fdk843vE9xTBIwvlEe4TjLGeLDsky0l4jEv1WRNy+amO4gQ74U
hMrjGTXigYVzWC+HY2o6W0lCQDGZD0QQYiBAoDEQXrIGBkng64mvIKCvsnLAuhaVH19wST5LlMc2
PTkLOfNMfU2th68r9tQFe+EME4d0bLYytCE+1+/QzAzy7H3jo5lBXvlvghdBvb4cMG/MWrlxHQHn
toDbVssNiqwFGC9dsQbH18LB2APXF3z21+plPmu3+fe/JaO5xEWKOpE2egru5BfLjgGi8xEub6/e
DaU45AdjK+LvrdBW/3ipGdfMRpBF1FMCsKsRk22V1+kEO/UWWNojiQiXExHHE29HJa9+NS0SZ5OX
eT6r941IVzT5v3oyFjC4ecDHC42MmZCjGq3ydc7w6M8ufrVqYXLV9M4CklsMFqQ6RofGz5aWrm8/
q7/xXx20eNMlWwvn/9vjFKlGM6zblIaF/iExFMK93Ipv/6+Bd9lVQMfZtgQBBPhPBLxePaWG66x+
VrdjwGelZXCHvcAO219cwEyb6ORhadCxE73+pQ6s7CdM0HiHNJGPdWrSmxObnlcYWDbzqygCWjgl
Nw6yNWehnqE+r47rQ4x/jzpWp0OUMBfh1UqCnfrwuh3WtfoCANdWNu7Bkkcye9XbqeNSH4v8iMYn
cffqu/MejbON2G2pV8e+/tCCZBsFHRP+jC5nqU6P+nrqFP7jqwYclTlSzdE3a2Y2EwjxEoA1gjzg
9GHskTLaeKwDAZs8XPz5WT2nAu/X3Q9dUcgruhk8tct+PT2J9K2eIL7k7TJCxX2o4gZ9LDoUText
1EMQabHy8XfqKXWfKAtKzHuh8xv5p3orHTd3lFbcqwXxUe2HrMqzekv1nKC6z+cH9Qx1TGX1M77/
x0HhvYfhA9k/lYPPgLfhI+6kILqCzXPaQXbm49TbuXLY8TZWmy3YoiBz2skYruCQrt2yQsP4Ta8A
sfyyxKqBxmIbzQfc2VqCAdBkDHiRo1YF8rWSL49i2+KuSqXSKWuosWPUSyz30/kG4GPf+cVye9FG
hmvhEHAdF5coNYOjXui7AcTclOiK3ZRwHmRFa71kKPpxf5eSLLyFjvBVkz0/jqDZM7LeDfTRhSud
Zue0BvSQ9NRE31Maeiw25iO7hY9CjAWAu/dwo0HYDQNVFIj02BQNChSB0WhX3QgM4aE87iaULzbB
WeW8i80ihuKMWEeUl3Am6dFErNBQ49BuyA9dJR7VfygIzHWtaGKKCkaMzdlMu3kjNvA0QbBYRJYy
jr/0UFSbxPvUgr5Zts701odIo3qHFrWO9nQ3U7E5Fq1+q/VerDl9t0oI+W7TLnM2DBJXIVz9J6d/
ziLqodmhye6aoE3WxJphK124vvdGdLGTWrDaVBma4dW/dGtqT6J4L7d2t2/TTdeqxFtpq7YoTprC
KzHL42wXACYqmIycp92k2ckuaKt4SY+V4U1TeCJ+rcceCNOw6i7KKWwR7zjobmFQdGX2abdJt64i
do+m5PjLn5VfAdZapH142LJgcAHoYtDAbY2dTrLT1kx0LEjDddPXb2VtlCdpZyl2LMmitWxcSAFa
eh+DHXvQn+ucnjZg2jWsCNCem9JfKJCiisJk11jsdW7gJLXzrvToHZQxjW4TXt+iD4l7CQnmCIgW
TVXsyCSnreVW5cYcxVGvc3tftzqugzQj4OJaS6nATMesTrcWfr4vKg7zxryqoIphiC/h/4kN+gk6
pSG9bEPB0NJQ9mvVcxRSpN4Guu+h+cOjBvNZrKHsMUQ3w05m8kSyLTtAv7LAsw6bZ5qKasjXmodh
okQj5jQnd8JMftK4qoMgFYuUXfAQf4cLorzzqJaAVZwH3TsElfY6h+NnQsrZOglSpDmgoFidwL3J
yOhD1BQrwXq5J8Ya/lezhM4AiWS0qvsfbAXVvtKDx8jNCs1N0cHK8i6dE9L2Iv9Y4GJD78t9zUef
KF9J43TIsbgPqFvm5CHEjWqbYOi89FIyGHUqKhhhF0sxMyRzdJps+lEzbkyGbek0l6Kk1RxLElLM
KTxYtpmvpNjnA9c2eXPCykc9Hjy7RJFuSiPGz3D8pOKs1lM6mVs4Dce+m3FrMr/pBuBELPMT+0DE
QeOMRFOWZyuuPsG7oeJDCsRIuD4MYXMeuhh/qPTLz++CgNKoUb7OEz4Jt3shHBjbWjG+wHVBoe0y
BxgY4JiCTYSh96SfK6UNAFwMewvrKzS3nOFfcKoCFG8sqaLieCjyiLNJrq607gzqfS+HItJLyiPc
ClIoZPjqKQFIrOOoSmlku0QsAEEd05w8d3xrFFx0Aw3aHFyO8uOKWhTwV7Ea1G+6XZ2d2XkqYBAC
9gDccAMPtXnfD9YrOS13aaltyZm4ZqI6CbdZsxxs9JTUAYq6jGhkEIEK2/i+Ih76POoEo7bE884z
vLjSoipTHyJBojFqesvr6trlznMWwwOqFYtH4e5oR1dzX9Id4gYuXIYZrlKbsNB/KvzsRsyZBfMw
H3p0LHgT9IrvoikEp2WPZscZoVAn9h50kdQ+d4zov1mE1uBwcTWN4mzVjIUyiN81GWPCCqhtDqm3
ySXyQXPEAXDQV07Igt/PwYDxEztQfXyLo+49Vm0gB3/sVRI7LSFgcGQgoVwMgpwWuEos27EmMyy2
cJONI5ZsBJQbNEc/IIhZgKokBUW0yLQIYQ0VOKLZVu7kkBcLG4n4qUCbhUnZyc7E0wz0TeuQAeIK
vkSiLpJN9pmSwK7xDMG8t7Ke6y5oDoBsq0Qp1pDjBERmOPk+cG0sgJxr6pqf9dB96CkYskWIKL2d
HlkhlyCw2V9ES8PzfsGM+KYcYoKjIdUJgtsy6t8ow5Je+IqnpWCmoWX3YKN198CkCsC5NupesxE5
gsOZaz0wba//KlP/8os8JbvvZf2lyceEjF97OGa54sUqyC9PXBRDBiHJDPNOMT2z2Fv1CWFwcU1I
nN61kEai8qoQO1eB7CPgzZp0hy8FCmIJ+NqZ8hlJIc0a9huIXEiF8thVJrX7yLh5KnFc0DWbwlVh
ZwMsERwUvrXYhaPGyLHzAPtsAlwPHaOOVti1bf+aF2xBOP+N0Gy4hsvGxGLlIcPvN1Zwa3KjwYHt
d2ENh2IabqAoyC/5G+WKFfR5hhy6KzraiDY2e4gwCF3mVk8HThLm+L+ogbqyHRhZ2BVXCQcAcjzb
6qwpCN+LKIvCwNvffnNCxJAlHDjOSXOII3drxr17N1nscPT6kOYD+zcBHBkoAK8ZGoRM8mnGKu4/
EKKdP9PJf31tPIQMvnugTsy/WPVA48KfP236Hdu0Xc7EMc7GXeBBHtVYmhdze5fVX9U0+ivTQEPe
+AahVIbiXFQpNwQ7OVgBlCsV/LtJ0XximABrkKUvipDvTacKsDn48BulxvE3g8PZu62iNNiIg9KO
ImdZM+PiWbQhNwIU5FBLvlTZFKtxmikq8mhxPX5x7RXBoSxpBYXNdKbKepct1Yua4QrXZEsUi72v
N8kui4/1zyYhzEPL7f9w0qzg/zBa+KKm5fpOALj720nzPT/zhGZ1Oy2xIMAhBZrBKD1VEt2w3BF3
FxNY7EamvNEjQF32lU07Ti0tbFhOXhVgwudoL6LU7qPG3NzIMTda0zwzeXguJiBGkh+zHk8OQbTY
Ev3ZI23S919sNhu/VhMcd2aLpMgNkUx2c9Y+9mJkUY33bUVuDk1pdQf+9c3i/XnMWA6TBioMHybj
nyQIGKxkBDlE3U7X8ZNI8hXJsEjQCOuklxuBbwmsehSZXjdTeoJ+cryR9DSLS5lgu4TTCwMlnMIH
p55PVuOtmfx2M6EzSYFIqYZieSsYxmZ6HGEaVGpRieziOvmcmTIILiUmFtgC0G6BA8H8ox3DQoIR
EVd/ow45aQxljm1FXuvRopAq/bg6YPMBkyodYXjk487Ty106TzceUirt5uB09d71kXC7am1DHhVs
HZxvK0XE8iNBDFMODGTRPkrYgm+DFvZndtVDuEfR9JJBTZi9zkUPwOoKXFVTkGcNfHKuuJkGK3jc
NMDsfQMTa/XXV8TUvT9PYJ5lIlqxdD+w8PL6TRbiDJpV55NsdynCuxX2stW299NxZdpwdkp5784u
mVa9x1KKU4DrNrhQiPiLNbkeIDabffQyKU4dEQdQhZvyGAdk+zqRiyyNF2lJ+dZiCIejLkXJbVLq
jL3t4kUimnRNSux3Mol/eEl0hXu2kV1yMYP8y8+YOArtmcYHC2prgqHAKstaV192lXeX2sN1Luoa
O46Q6+G+N4rHaYf0hjQRJ1hA5evC015wzZxxmh3kQ+CN634mAKvpVaAsPost/jCIS52jA901y6xi
1wKTxLz1SRTjIQxEyyOlsQ+R9ydF89DRq9tZY55ReHUGRmCdDpsc7uyqJoDUIW53zdSGeKO6Kg6+
17g0O5nwFDPsRmezehjojvVDEWLbnBpJFWlum38RjoMXJ3OTY7M03JhUt7+bFHJWqz3qIvoqC4LC
UguNbffjVlBGRY1cGgSzLXFmuuksFHGr9ZzLHLYntS8m0O6bl7ZYvYYvzJRXtTVlF21hukhvKM77
bzJwvoV6vcocnOJbESIdCVoiYctTM1NxBRo1wlwJdLHVuyIGUfEvbS2mTHOyL1uMmMUXuOzEeD+k
cOgThM9yDn5MZfRKsuLuxlTt4+9VNHxopnqvmD1EYC+9EkmEUxQj203M9DNGyhyD2OkDRjgZO9Gk
KU+t610yDQavYnWpirPLO1ORQfChpkXv5/HeJ0sXj6Ybv21Q+45ScNPpxcA+sm12CRxSnyaCF9Pq
UAQ6fNvDRYYnEr4k8Cc7fKrAnuDe2/VlMODzN52Ai8MBUMmuO4iRm26wHn3sGUM1C3kzH673zWvS
mN9uNziW3zGq+f+l7LyWI0e2K/orCr3jBnwCEZIeyhuy6E3zBcFukvAeCff1WgmOYoykO1LERE83
WawqooDEyXP2Xnu8i5IeBUAVYoCpzVvAusGpbNjjtzQeQpVE7DUvXjjcOhZMdJN9D/biZO+wJ/e0
hlIup/wzfLZFhtDvx7q8r+LydlK+CYXA69ge+y03fz0gdTK2g0eN5vkmMIx1Y9X+97a702ic9Iai
pFDeG0r+WGr8YDIeoxizJJmjzVHTltM2is6G0XD3YGaUWd65clH4J50VnyGOAC7A0xoWxeuQz9va
w8iWDgyumYw/ybQ0zqR7kdYH0W5IiVoyh+ME8+VQmj6NHpGT1jT3wQ5DGi0Lmd6XRc/9RPedvT1H
tyCfkqOWutmmCnQGgN5wNUzzTyedzIcUg6yVghaI8ILNmFg68eRFNctRg2tZdHScYvSeOgHJjag6
2ltQlOIutndF1EL4N61+yw7d26QYK6TM9m6nOYz/cUGX/qi6pB07VZvBXaeEPYg0i4NoHTDzqJOA
SNkTEZB8EltSi4MTqrKTlQKETbXiNM+xu2lG3VqN2nxt0jXfR72GkKUojnk3mafZJ/a+sFMoZOat
Jo2KpyPoJZ8JtLRnHUHXazXBtGP3CnLKab9Gk686ZLHgFTCsE5I06yRE+9vfGBsaaZCTQKTfzQah
icjXDpVumZvIBUHhl/PJ756HOibEfEaKMkw13vblr/DwM9nF+zJKR/SKtXYGm35G8jAe6mDWzpCU
xamZv5Z/tOory99w1DEEbWxktsWUbLmPAy2xvOsZ8frBtoV/DuSc7L3CeolrP70aQ8im1pxv4LmD
Emekcg7b8lqy/zkQ1nQJhUgOWZJB980kcvOszs+Zhpm87ONqTRvROUMSuUVEB5NBvcvlXVgC9lBh
tV9lgIYlKIsG8UPMSMWD6xewDQXDZzn73Ov3ZjhFR5c8Rsiz6RVgFn/txLycXsbnQte7A1nlXFQM
D7eWgY63RSF49vJnqIkby3TCYyoa91ypIiQgR2/jje24x2x2Z4dddxgImBcGLZWUupNBy/hMVvlu
jqfNaJof1pCk20SaxLTUXXMeI+NXjTh9l4+lPEfVKFcoZMJd6U7bdOyNo7ALhjl0Cc+DCcowgSig
1uKHIPSe07iPMdnpyFkCTEe5C49Ypc0StTJMdw7wq6Llcol849Yk0MyjY4J+UGuTw/gA3cQ4efFp
5g3IOSxoDBH6g8ip37dGBl9qgnieu+yS63puT44mWjoZCkXAEAV6knFboHA6IbBPjhj50R7jXKBH
aKTdiW1hisnk5LFSc+NJxGZ5jhAp72HAlrE2BaFmWRxdYhTiFCu0QNmMxauC0qxojdOiAE5bnChl
2aHMIkoKszZtdTLTFwtX2XV0gNP+K3TR6yBYu1pWrUJ5M5BXf2SR+2Tn89NSXeT9VG6Yk+0X13vY
ta99iNrRY9yHkjt78yaWKdgAG135GZySRntig/wOtos0OhuJNYswVE1OuRua9OcUhudFng0wzF0L
CmnGdQ0XI6a1wdUu6KN2y7tcBNOqRTQH+e0YbRA1QpMyLoZdIzKhXp+lz/irfVzqpGbi9jGEOcRB
5FZZ4MO1l+zOaNMYNLzXTjHfqdvnoiHH/IKqv2Ht57cARJnczwHd37xN3wYlDdaRnVOmkxdQ529K
D6vU566FAh1jE6PEcdNiCYgxQQakvyxd8yGcNtz1KaVdnqlSARZERrcB1WWHCdFKmcNV9RqGxIns
+nElJa/TIX1Oa0RnmqzZWvGVxSQzh5W+elu0/X3Ezl3EOwGiZpunw96Qw+Pcxf2xgBOziq3ousmG
EoDIbvFsLQLhscFG0OjsRXt09ltR4yxDSPllVSGakpY+Z26xv63HWUU/5Sejw/malMqD6puHUasv
je4/hs7MrNK8ZXeLN8QdHh2Uu3kWf811xrXKCEpqj+lIx8F18Q400xs5RLCEQHuZU31bC/tQTC5G
E+ewbKCFUhvLVtyglrgZ8tba9S0qrk40x2zppik/oA/oNGhu9Yz+TR5OWCIIqZTlCXLrZs6sh0w1
NCvlrtES+jF67ZNgIylarCvHRDfFTh9m9g/1fzjV3mYSBcBMpt+JDkaqDuiimePJCqyUgQwuqjD4
7KOBulidEXNk0YukjIQ4UV0ooofV0mwZA/YnsB5fhN+Ro9S8Yk07hsxX8BWnw0ZPBpxEvOn2mEvk
KvZI9QQYCqYMhgFLZTxmef7WQgpqgXsvLxA6BCwqtbJVjPDonfZRmXZs1gdW2/pF1Z5L/yCwqURq
B8gJ9TkYmoeU0TUmGWrfnKZNkrCtB5VyFUPCXHuDuM8m61Jr3XUsUEEHDUpnhXrVwxhRLfNb1+fQ
+XqFcSa5OKYLLZy3pkvncXAyuFLji27Q0zGBuDEO5uMJnZjQwYkHGnSf1/okPmhuoecflAksL9Un
5H56vV9uezf2rzplRY2VFQkgD2/NZk63bBE1nsIX0bXXhx9aeF3iOadb/aRbwVelzQAN0U+W2Hc2
oyipyYf5dih4r8GUwPGLwFXZPcngzFtZfbC6ADCJtfAn5DHsvFSp3LC3EHze5qF+O5ST/4Mspy/D
xCygrtvOiO5cLz/0XfWZBunRUA2QnM4vvl79mE7NR0/n1FLvcaT+rYRMNgmoQN6ij3KoYPeRz2Vw
gjpyzC0TuZhr62w0DoPGpeMHtrPRNLJwewtzo6xtYFSoda0x+Vo6Ih5KB4iKsPFoBG5shu7Ll7UI
BHlvPHip9+6N/oUe1FbVSwTzbfUeIiBaK46AcvuV4Vvh2DgkCYehqUdcA1uv77Us5IMeyuTNH9N3
L4w+i8it6UZXOKkl2D0RFDtAe1PETh6ROMthi29iYhpK5iVmrX1VSjY4ynNHpliy7muxU6YVtR9X
WxJnYntNTcaLpEQFo5+ZShCgi78+sd5jYjEInuCMWPZHVcRdm3BpzDNAxUTvPy7GqcWBYaiTqp60
p8JEmoSdemnALX1rU1XNosWU0g24bwAqoCsNsfxS+OWqzwwwJl1bXKhgLeODHEGOjWn0PQBY/Dk6
PsdVgPoLKCtSWrXrsE1vHbe7QT82rkPdS2XfG5qN9/nO9YmW6/Z5acJ4R3tyjFsDMZbrMcWJsxMI
pYJby5O0XT4M55zY4dGwTWdttSLbJa7LfgzhPyZd7dLP7n1XwfR0lKtM63q63tavSa2yKXvQoWtI
hmwQnrNfw0/mVlxERNaNuypC0qrHrthCMzM7PsXFEUsyNneiwt9ipx0zA9QN8COaIuz2lrdgJ6y4
Q1D/sCP9m+OsjfZNOxbcXVmRkpzNYm3j2hc0aPWW4iAd7G0dTLfGZCDAwHUhZ784WpUuVuWEkQiz
xmkxiA7hwXbABXtgvR9qrbhZBpzLJtcEWFtZ4kpqKXN2uu8Aq3/A99yF5XxpBy7UxXUbCOaVTj3K
nfVT+uMjgQbjBvygopUV9jHRwQ2l7keJDWLX5eKqKhDQQtWbSfnTrWMZ/LTLiN6DbuL0DQ4LpmOS
2nRt2oDzHLjAQ4+xRHV8nNDG89d6xRW96ZPw8R6MLKHNNHyVqYb+U6RcdCXQ1uw2iVEJeVRNpbIY
Lp7lxXkSwU9mRYNAWf9YRm6ACYeN100/Zt+4SvT5rid6e4UUnsaYnyqVAkGAfkJCpWqJ+ZxyYSR/
imC+GdFtD6V47Orx2c6KrUjdxyHor5vS2Xtq/yppVaAaw7OluA5BqJVQlRjIqHGzW2OW5c0vY1xN
h9cwaGR6RmVKyycuEZyTo95yv1vufEnV3LaS6THTzJ1yIC5XV2rB6qzbs1eYSJfSJzvkVykTgGAS
DV3QrTJV3tUdy/NyyeVqIrMMNdSgSPY/hWuUdMBJzsqm58xm795x57CS29jRPwrJdQl/dde7rJx+
Du1AdY49gdZVJ/pheWNeGv7UVCyZGmF+j6SNZgAxvnaVJ0rO2lWgOQ/LpHf5DJFaMKtPaDo3DPOb
qjlKwWyiFY8MmrizqBqp1FmZpIddDv31cSR6g/jH6EvTtc/e7l+7YLijHcbAISUvODrELpdHRQNj
ORu0JiagQ10XSw9BY8DCyIcnpD+5n3Rxr2pmRJvpZplcLAOsznkPvO5h8RL5WJtXGqJGZ05aaF7h
RCNxfo5GDUlDEO0K6mF6j7xXm6YhqXfOmlEjT5/SgoJ+h04pCnAPcH3QSARjoNoZ43wVqhOykuyd
VS0tLXgK7EGPWlPc+p7y9rLwGhmLb0vNFIcaigfU3hRC48FSdzwPySdW7uxW1WNWOW6gxW6VXxA2
hOp9qUrLoPRcjjLpPS8Ddac30vBZrIrGk5gBHYYplC7ZatzFUoCNbH0DeZ7s8EvN+uIIfcpcX6o+
2S/P5aip7lwxSU2a+pGN/1ehYYkeNXHy+OTXi7FYsXjVqk/bbp+18X7pAYFkvV36zUQYIThlJqGm
LujP3LVOtUfyZ7VL8B7WQzfv1AgTqRkzL4+PJW9usTe/tmxu5xoS3UyjaaKXgaLevE6z6HW5hmrD
GHZibDCsgIALy2kLyJCTkoagssS5I5k/mRfeLmh1TxnwlZtXaB8ZTQpcTP4ebwllhroyvT57o3Gk
z+yDl5VCMtA2pnGbUiiNgCA5GM/LiGPOgRJU7sMUPclPZypdEOXcewJxwZfzVrClXhH8g4+UIW9d
ZF+WKN7ifLiFOIbdMjSW+bcN0N9Ce7z4JzWPZcWsuHPmhB5PCiaQExKwq8a9jR+gtNk3qJN1Ujz/
TnWnVNnCjCwm467bLa5CVc/FCoVg5dhflUdxkY045LVldkLLuGaojXwKt6Z2sES5dnEFbUmooW2c
cNaqC4uxz8kZ7TszZF6mk6azszE7D5V9sMLyaxEMILFnZlp0m8Eih/itaTQCEdmoxbOkQAndN7ww
B3XIWOledYDPajsTK2+t3ea3kaA6VsNvteolldyi9i/YHIXWahizD9WDHCQ15OLg5v7xHMLSgeTA
ee2lWIN1vD6qTiceb/GJzoFzHFxwbcuvEPWKDlnMq7qMXHThD8sEY+FEj15AWgVHOcVmzT0S9W8X
Hojie0srXa5Tx3zzJ7ZLGddVXNJP98L5ftQYnNUmh3sBBrENqUz8qmGruYiB8bSAyGMhz+pVaNT3
U+bW7HjZ/BFZAfQYf6x0Vr2GkZjTYilWcELdFgQQkSH3pY6oerXIatiRKUdHa6rEcRapHFov0zNY
uQ6pGnSQZwcY69Lm19mYGpuiyT9kFl+rymlOKdGobXcZSa/Y+zh3GKs86wZtmACPaG4Mw8qcX2qJ
AZewTDw2rJSOaRvwO+bzsma0ypeeJAiaUvyTK3ws56AZd7TFt7xdNnoM079t8VQ2oxRsnT16ucAi
yfilTVqO87Sm2iAHoWe3G6rAQYJqakVEUA6HvOk+dQYeGhiTtQlvtiEGV3WW9UAAnvTpp7ADs5Xh
lrAgwrpRkrugvVBj9L/cJNmr031ZE9Mk5uVkslvmIa6O6z8TjJQowZYyU488pPzOL6/EAiHzq8QG
Eu15RXBipklqqeZuVA98QRZ4sbNjH3VZUAWGMsVHE13e0sEslVNDLtdPZAkMHLR5V3mWW9uGYAC1
sbIF89AqnC/jkAbrNm5Q8YmnqW4rZNxPSzNh6WNo7UQ+Um8+LHCMJptQ2xJ+ZCk/UJ+yjHp+xB7a
EifSue+siDMHKOHeNb1w1z7ONrfuNMWZlXsSu8bXZANASjWsp7XjPERMwFeFNh/GjnOgKLix6z5p
SGV6kArzkovyWpMQORlTvnvD5+JSD+oUeYnPMZf0ajw2qU4VX0U4dT2v51Yw4+vyB/LalDCgY0ek
YiTXWc8CXwa0ISPWISuouV0TwObkp8gAnh4VGzV91wXdx17d6obquWNJVp2VvKQfY1SHmp2R8BH9
IR7+WjbQ3UximiWf+4FISJPPJ00zGJ+4hrH9d68aU9tBRXYNBNLQsVy1AxsM4aafaVUep0ynBHTn
lS2U1Fc16lGX/QD0+A5sFR8EgMT1MMNSF0i2TIE4Q8OkE9dbu0LINWTuOQ70CUmdfZcrxUdG/mjd
mDPzmphEZDRYzYwOLlfiqSqkeHe4KmnObntuLeHkkiww032r6ZJudJ+UGSW56FyPnacTXrkUKZCW
WY+D+VNQ2KLNwfVSiKKA0EWdpM/5a17jxnAaKECN4PnGxAHFWiDsggS8iIciFy0dwRqsMgGLEiFY
r6ND9gEzrdbo35OuXcuYtyyaN8tkIOsgyV2rO7maiS3kndhlAFKTmcbURfvSbH27NFD4qGuqkpcF
rhKn9bVW9g/qvlmjQadxL88QqrCRqy18wnRIGFzmbZj9KuXLsoQu61mRvJHMCLahQktpv2R+vCc0
eKDUIjZrbJprwex1xzb/TYucrZFXd1H92XvyvSLtBz85n1lmUrLFqOrWo8CASe5aaytxEgvNggqh
GK8IgFnTf31TuzuivQ9ePKx6hDpW4dLkCff1fGX2kcIDtPRr0C/vbOJHNS3Y50b6c4Fy5BorXK5a
03gIVo0SfYSB9+h3VGCBRQXmsZyr7pcACrBoOoY5Og1e/IrikObeCCibn6kY9azxE+79XsSHBQy1
KL2GemWB2aSfxzmghn+pi4jWC9NPJE9URmScr+w6/VzAQo7LHcUvrQ134BeZ2J9Jmz0pgJG6bepl
gkmjbD68sr1GRPmxjOtQ+5E7X73M5PWy2+0q2C6K20CXU2mG+g61ZctkN1IXX9OVj1g0j8sA2BBM
7GjQrGzfv4UFeBMg99tiymCpDdG8d8GD2j6NI+W9CltmJEkzrxeKYEV1mCuJn7RzAvJ8cz0X2ufS
HDZdZScee9pTcs2EBCGrw+dutCjhi8ZDY63gOn2ITob5HKYiuesRv62Xk5TBKLEfvbvOVTQIg/h7
GaGeVUefkxtdDwPIvKsIxkmvlFYJ98Jhqf2WvVupXeI82M4eM01CIB08IwL/V4PwEWG2BaAJiW68
H+103yXuC0FF2E7C4CfwWhZ4o9n6rcmIlDrEarx7jz3tKe6rl87w6g3jnbXvdhe0ZgjhFUpM7dJG
hUTC72eTKPlDKaUJaAEdoNH8VO31sn1sYVd/C1k7RRpbxqhSmh+OTQCrdD4yZ8RRqHASamejuqMx
d8CihcdgjQJbIlu2jG8LZZ9VUhAbaUjSezeT1K+jkojb3mJ/Zjv1CVony2gh3tUFkeRI00x8NaqK
XgRwaUulJeb4R32TNGwocvWLRqoC6OSNdnCbvNgGowclxGjvFn4XeRk549IdunmPHaAJu49xK2Hc
Nc1uK+JaDrRdMWGcNhlZrSuJcdN0H1V3fC7FR6E174popfaMDD6e8LQc6qy+VUyRMnauZpoeNJGp
GUeCJxv/AWzpKy5CfJis5Cx3rCu3+aw/LuzDTL19X7sadU3f1ike4lbR6CCJ5PvAQqZL/qpevS9d
FmNk5YjamY1o81TS58d4GiMDJF1GHcJpTqGEJ/29p67JEiA0AxREMGy1rKx4JvVZjQUWCaXaeC5X
7qzoemoPtvSe6FGcLKqXzM5/Wap/qo6yV83XeeWdRMW4bnZ/5UONTQaJrp5/TYp5RKIr2Rh36uOx
HJfUYsabLPcMA1zOQz4NsnoLZjbk6o6Sz9Su77HwcUNnjKe+bVKika/JxlZVVuowLxWxaqcv++tR
cNEvtCL16Ak6HGpxSuZlB9iBV8B5nJ4ntVCoOzieo7SDvCfHBJFElQBlg7yNg5elUNs6Ofthdg1v
+JJ/OCoRhJQ3Cm44NRyJWZXanmrfw7q8cUf8akrlOUsU103t3S93kh6VD7gjnVKe+X5SUYlwiv5w
ARbmc36ywV6rX6KX12khf6i1Zrn3O8F8sRAebdGJ2tNOodgkcpyVCUw+gIOxcvT4bFSwDeOieu3K
h8lyHheClCp6XWt+ywr/jANP4QcVPzoMX7qL3kY/Ks36qO7sXWqXzqap+EBVVbHcbDQPN+g07ZBE
EpdGqaoGCualBZawsvv+mBTDEZvUDRL953bwxxXu+sdiuI+gmStLxGNtmhaDxISlK31b6lutsLV1
Dku9dZ7KBszx0nUwDJoBjoOz0QytbxXk/yuTcf9ZXt7zz/bf1E/9KqupwWHd/ce//elf6EP4758+
5Dr+1ZRt+dX99VF/et72P5Zvh5/l5r17/9M/tguL+E5+NtP9Zyuz7/fw2yP/r9/8l8//C9GYwEQU
fv97JOP6nd0SErX4/Y9I4++f+o1obBj2Pwx0owI9oG05jg1T+DeiMcPAfwAn133ElaqfKpBm/Vcm
o/kP3fBM7G26iezU1K3fkcbmPxwLvi+Nac+D9+sb/x+ksfkXxaLO2zJMw/VcYemI6G1Fxf2DzLOb
rZLUVDleOKVJVyn1XdWN9lWv0wgg2aN/ohNQHKUde9yqHGh3DYJpo4sruEPyAUFR/gjm9VeYoyIf
/WgXWMUlhopWR4CSzOIm133tFNjTW6x52HuarD+q6DuGbE+D5403RTKNN37nubs/fBD/Aw7Z+UvU
pPrFbCC+gox1ENOmq7SKf/jF7GKqUh8N9CU0rXw/YL43O/vXbDfOIerC4orYh2hjIBPcozGGRiBb
AJXDaFyqyP5EVkamw9gDHavGaxhoxcGSGoGvZu9eN+wxmdjKW6GC1QHMpwdDGe8hBmTXgRdQPyG5
xF55XwppPIq8bNbUBAhXkqoHR1Z0e1cvvroS41Gj5gCTTfgU5AOIIkVytuSQKHGnpDxtxR66Z7h1
RyM4E793G2hENLVBbz1JgviYctnROdo6ZAEfi8nTHty5sg6FQlmGISjVf35M3b/wr5dj6gpArKbP
iMEz/0J3tmMReS7JSRei2bpdL6N4B6xMbkOW+8c+1NkMzNNJm23ebIyTsKiSt64cPjw7JHgQUe65
7aodqYv6Td9L69CVndwWbq+8WKRhNjRs3Sy9Jy+FEY9rPrGXqVdN4LyGWQeqJ3Mpwqu+OIes/aHt
zQW3QTAHsT48Uo6Fygn2MGZR4RKNETKDiggBFWZOzNBoRPvaIcGEi85gA+ZlN70T4Nftu2RTG9yt
JnMwHi3BsfTnWy9y8+cpdDa9QJbYORX4E6O8mXrJXTgG3zLNHZYv5z7FTHNIoi5/NrtL7cDusqzs
Ic7d4fT7Hz2LPUHFSfw3cmPjv1+8wrZ0wVnucg1b5l945GLSyEipsvZSOD9TJHxnL20sDl2iHZqI
+j8JzPgMOcG9HknJJPs42rpBsa1NEtHrJjmZhXORna1fxdg0MIbvfULb6lp//pvz5s+qaLbgQhhg
2H2TNYY/1Gn1h0vR0cfQhrhYXHRTa09gqK4LN3e2TqRSxCbX/5uXM5Wk9RuQfvz49391ltcjBlcX
YBUMH1j8n1+v4vyfSVkrL5tWM6Ibzfisu5Rtt2ayI2wM+0I5wFTamv2HmguKfVa7cX1ZUuhR2Uhb
vwckMPnhc2fp+VEfKElr8TOp0bh1MSTEKEO31AQwLgK92LZ08a7LOW92lSlmtiGBe/03x+8vump+
Ia41kwYZRB1X3U3+/AsJYcVRWOTxxbGtN5Eh7RMRJ//oGQ3LVVivQzfVQQ87/bbtK+3KYiU6N9B2
GCDW9zEVwabXo21n8EPWxGoIPed2+SO1/U+2/6RsxVyCk6F6r3Afz+NcdOs2aojfbljZMavQ8p0p
NaTNWVUPpxp9ilJlE/OoWThAYoLe20ZkF50EGBoQiXjxcyyBUXSajCC6GIkUNEAzT26IpAn9uWUJ
qNodoyO2l046XkPbw+jqE/JooJswBE1ISPZfXatHF63B7kJmtr2RMaQzzwuAgU2A+EM3a89oyEBw
2F1x+efH3fnvJ5LHKAptHv5PmxuJuv7+cOLqriRUxwm064m0I7xkK0NzBoyizesQaSy8PeaiofEA
v0XTR2p4yaeVG8ikyuG9TmlMNant3kRawtwfRsC+M0Vwn0wMdGL12J7YJ8YxH1KmF5itx9EE5J2U
njK1T9EN9Mvpts4IO2mcjJWocO132wiw+VT3pKc7m6xp/e3Uz2JtYnlI4JBczelMuoiNtCUsjIfB
TG2gLbV9iGYPzWjNxkhz9HpXsDM6xNgNNa0YDhhY6FC5wBVCpwMt0Pzo07FCAFE1z7a4a8x2fPFa
pwO3/DeZBSaZSH+9Vi0bu4TAK+EbWC4Fhc4fD7HbeLHeRJ113eXEcII9Mc6+J42zDuWWJndsEEbj
eoflG8sftNXBN2nqMQ3xbfXu958xAu1XNRMm/PuX/vAQRyRwM5Yn//3Z+jZHhyCmiombet7l20FG
wu/3X78fObsaCfeElW04U2DOqnepDU1+RI+7+8MPLt/4fsnlDUa5Hux8qCPfXyP0gXfw+4tPfsqH
EQipH9uo2/yPv9Pvj/7teY2PPPSm0/d7UEdh+dtffq3v97R85/tFZZXfJMYG6bDcA4vVz6X6HZYH
QNL3tO8jv3xn+WNaDv/yV5tLNq0vEff4vdEb8zZowyvNCs6xYfoHdM9lK+EXsfT1/mhtEwA0u66X
cj1Qxz73zvw1Z126m7qnSRu++tI2jjK1aJPPX/rYAR6e4scujd4zEn43CFp/VrnubBLZw8PCT7Me
x7NkB/4USKZdDClXWesSadQUL2ZMuVo683UhdUJ0jXAvi/zMDb9aSQMfPBbHLe0faxUFTMyqrsG2
VyvNY2BeTHMoMYPeDRq387BJVjGUlm5w5WYI4pgEukBTuoZV6NnZzgwa0CD6+DAULKOy5zli0nfW
evJJdTbTtp8tbI4nJKD0xEz3pfUgXcYfddJfaKYl17GlHfnYYNm5za3RQ+RhMrRNkwFbcAd6i+w8
NH1S2xMMGuBp9OK9aZX32HS4IQE84vJ9wzPpgcvZOFMFowanr2O1NgTIqEIFCSe39H3eFWkDOTF3
lQZkI02rqzKt3W0bM9D3beMVsxr6Ugv6oriEYRudtQ5lR6ammADZD43bbElUNa9QMNd8OX2Fy4EZ
ok+xuIwfiVM9mHYjyXU075OwufZruMOzn2NAQ1lctdW+RjuwB+9I8uwj0QcMpMcYt9NAhHf/S4zj
pskKumRGBq+trK0by35LaS0GZWXtu6nS1pHFuLtt1qPmFnsP1ei51FkZjQ0FQHxsqoNWu+cmct0T
d+xzKrVmI6MMcQIwZ4d8M/qIfHoJLuc6uyfvSLs2iROYSts6VGIEuYsIaxIEwmkjJ1jhkTkfoDWU
TAyKnsDPiPmbPa/jJuzATzjc3qP6qnaYj0x9cJQ1sqUmpVUSd/O0MhjSrswWbs8sE6qbnKU4FU8G
4/gVU1ZU/eQ1ZSP6ULOVW0HzioOvj+umN48NKbxobZBHzeb4JYb0lCHncJIPt5S7cmz6rWMT7RmW
zRVmqxPGcoRUQw2/dJBbOrw/0dheZco9oRHcyn0ewqNxVRAhSCfDSyDuxXZBjNwwmSs7OwSace4y
53lMovqG8SoUEAk9ou1vm9ptNh07vVkvHyKrIl6tdN1t2KBLdAg3xWPZ02swMJOH/q6v7RAVmrHt
kwJ2Q7UnoiVUGtWGiC64xehM69WEMXLVYVdfJ3P2gRwfyVbVDYCJ1zO+q3VVCIequ7/IvANCNOhX
IZliFY68vT65iAX1ZucKTA9eBDAv9QATGtOuSMTPXgtvWLBQGLTpM3KdlJ1dNR0K0zpNwYRpIdVP
eYh8igxRLlI3vLNLQFKI7LZR8J4TPwgsO+U8GL0du/XupE/VznNDkHuPIsluLKIBdBZE7P3orDDv
qswN8u6cMbnI1gZWI+1mEVHWPftBYzauNFEOwIe5lEfStWbqS6SP5RPFFqM+/2lw4WwVGYgAvc2P
nYn8J0no3YPlPVgpiZhOjvyqBijEDdr5oXkcv9Hp0y3QWnNnl2gxcgQ9qzG9Ioux2YosN2ib2w9g
KUN84YRT92BH1ybwRISE3udAyOkamSe8lFic2Q79dDKIJOpIxzDykP1rz9gTWf3c8KUX9p6t2Liu
ZlLM7BljW3I91h40tJBUo2kEG1uiK9GnyT47Besk2qjNnNjJHZFl296c2ttWR8HY2EfZJDEfgNXs
XbdicIECdoVXw9/NPb1CeFNr2aX4zRn5cSDR6qfrrHuJ2vQ4phKZp7BJ7BzTZuPL7jI5t2Wtmccx
aBF/Y7XfDvNoYI24Q1ZEGAyR9yswaOdmglbj+wK4CWjZMdOtvW0wQKyxG/Sw6QCu59UaNa3zEOvZ
PmQ9JIMCDYkd5Nh0mvwBeSAVaGdL8l6iQ5AFxd5w3qTfX5mACFfkmD46pnclAj7hucOSpFLdp0DJ
XeP5wawFQcDdCIizxEHfW+9cYP0+k7Ey/qluaWsismdMT1XN8K5YV4NtbKBY7XMiBUZfLzZTIyto
W/wTz8tzner3uJznHwVmGyctUdv7iaH0PK9NPV4ils4qn/e0XeVOiGoHwo4UxhwxZBxlZD2QNMjU
QNuPCT6LQBsnEqW8YqvH/nGwDCpoy3rAeBzRwMFcVplatJnK7hGfIIQkInA3hMUC8On8cxdUzp7G
xK1Ixoeknw9lGV3rffBJDt+nASoBK/J4cGaEyHgwXonfReIY4auMbaZTMQJNIjvldd2FzcYepEpZ
nIGYFC9uU7FIc5KveqfHPM+uKXLqoyKi+M2OBSaGLfprAOUzTYHxypy23/q6PZz70NfwSpSYTdQj
lj+Wf6ZzEd7objSeA2fucZjzY+rnwf8wmQ95bYIKtftuBIdW9Rkx8mi4HmMARMtztMOkxpHypeZ+
urNzHbsNqsubScsKxP88R+Eh0MtI1QOoyrzeiC5jV7ZXmbSCjeU32o8eP//yXGLOkVhxD78ztbE8
shXL9zIfynMSEUI0i+xdaFXzYebG2Y1bZs62UWw9E2U1bRcocXpE0osu8zfNhZWnHsqhR5eWhrRH
on5i9zakx2iem7vG5tT9frb+Glpo9ssUZIojcddv9MLrTl6kgZah1fIUVP4rfK/mQ5fpNUjo6JVB
D3MCPYyuBtk512HKLYNsgukN7P9WZet8jILMvknW8oGSB6IadEGiofxD3xvGnS4De7U8TLdfLLuy
f06tpq+tuGhupnA0TgrDiSK2iZ+F6T0vj3Rm+wIjz3yRkKa3sRjtc6614SXapBpJOYbfa/AKkQbW
DtPIMG5WumslDz5zwb05TeZBdK52Z9emsVp+FziZq0Yv2p9jieewmb3oRuKfPrkovHdks3fs4L3H
5QAZDIi4XdUvGTOHLdfBcK7Turk4Ykg2kPmbdzURWR5aubEEo1U69xWJyAcXYM6hYEJ1n1kdn6w6
iD7Vrhd5/8nceew4zmXZ+lUaPWeB5KEd9OCGPOXCuwkRkZlFb8+hffr7UfHfrq4CanBnDSSIkFJS
SArymL3X+lb4pSEQW3lIfYmvd4CMa7mGna6yX0M/fro9NOqixyFdygaN7m3a2q5ApSj90oqCKr7T
WV8kt/31RXragMGr7B+NcJZ7FNb13hiU/kgYb//ziweQVnXnAXyPeA1bFg7qu4n8dL2xLoq4bszg
RfWL1BVtzs2vfslYafpWP1V5pS4m1cGfB5TaEXBO/p0m5PFqBP2eeiSXRFbo3iqENvDLr9hfDkSx
L5EiljVU58mCVdJXRry+/QryHHpOON0x0nXuqfkcOq48D51TrJt0cr9xVP+8lbajuqpc/+ypNkFe
00mSDTzmZHo/p7Df3x7Fks9G6R7Xl2rUxOn2AN1Pva9Je7y9Hyck0KScEv2S5RakFWkLnKiz/Op7
6n7LZy7iRS9S+eFlqo30pDeuvy6V7SFam38eQR0CxTEp1FcGT7xpk5luVDWpTwlC8PZbCCorVmw6
jWvOdvqofLfeIPQJP2LOyttvkW1E7KUooeDjmjoWy9C0bO4/HMSzt0fMij+PCcr6PouEBxWV5vdk
5fFHOXXb228JhWdDb3P2Saol7A2aOejpiG04mab3FP/T7XUwNgKQomP5YE9tE0TMuVvH0VJMUeXh
9jo3bWictuODNLHXY4JvthjczTeWB5Cr+StmkaKbxSXxMDe1dTAxNW7TCvuZ6VavlRGt7HEevxIv
89e2PiXHxq7MR7vRfyHTHL+4eJDChk549WJW+zpSOqJPeIJu5ifqkvZLbopwrztsbMLYHEg5O96e
aNopbmzqGgHzOfGvOrEzjkdm+PKqNWIcCqi1c8GApy5jbSOZXV41zebHYdC755T8g4MN8XlTZcn0
5ZCOxVj4pca2ADUYVwc/15sXkwLf7e0j7R1WlLWAPkfheDVyOvS3F+z78VMhzn7qpBBBUnnp5nZ/
iaYnl2r4qKeK1UmZ4gUcbfN1xkd0e4tkY4FNiiaE2SoR9zaNsJ9XdDIPGKibew8JSJZjPzFW317S
Cf21SYLpuwdNnLzZdt7pvpO964m1vr1kP0KW9OaEwgFC1Ac1AfTwHTZpmif9+7o0wLvJxrivZSJO
ZOViolw++1gDbJD+/FqVNvszY8QxMfrzR62ztCce7J42x5LoEmabsW5NYpqt4qnztI+fd2VyooVJ
NVz1xLbOnkZf4PYfMp4vWeSWL1gK6oPyYS2bY5d9IX2+vdsOttSmkYl9QCMGrs4MqRGb1ePPtyM7
bH5RLRnLUaDasYx/XrU1upeBwuiTawx5AFdq+PkD5vhTmeg/vahBrS9KTpmxcl68NmF7yoeEfGKs
bqdYFw3h9XbaTeQ0fpIooZvxr7Fn6o6MbAx8yyRpmLldhUgwqjrvUG7n9aFNnU/NSOt9IezmjOaf
pQmyxJ1jAROoM+CVHqk0jIQ9s2r3SM5odUhdoXB9sFk1LGNHcHZ81/od6nkfFUSq5sdJtda58uVG
92p/V7KDZYr5dqZMuzfh+GzEgOOhl4O19kdnIipN+3SXgBxpACoqBq96qTz/kKQDkK+wEcRBe/u2
ZA+YuMo9u4JddWQhzPYTGm+z2T8BJPmkjIGl1rNfOzOOViZmCLQMytzGLteotGu4Rn2L0FBlzTFs
3PrnEBWQv13qScsfrQxQ6boZ5xM/gl0rAtSAxJg38c5LMBz/4/5/fdztwbeDWHD8Pzc7K95hQj3e
nnZ7gdv9c9/yO24//uNOhnF/VbmAM9EAouWRVlYFWR+Bvqohu2sQS2ZPTmdei9Am2CWbPitfcVVQ
f0nYAcWamneVp14T5NZ0uFgQF/m6dfo6kB2IrmY5ZJ3OWrfuWfOXGXTUUA7BoBK+XNiBtkfKncdX
tM2dL1fpE0kdhsKpn6s7lFRI6bq8YxIY043XX12rc34e0E/4YTPsqkGxHG4/ZUed4tQezt5Tlg8r
mzyjQOl/Kk3jA8VLSsXtMPl06m1Y33RjzK0/qE3cFdMmafr3REbV0U3YAOBBkq4cNghqroUrTm7U
yt3t6+EqkxszG1ICBzHwOBobhrTpX24fjupoHWDOLfR6KTniCVfWN3GR1ZGQSKDmbvJi9DWvLdWz
DiB6JTOeoIaW78rQ9RnHv3FKjErb3u67/S9AuYVCWa/jDv8P6Rqr2G2xrZcucrRTVCuxur2xWAAn
qWp2cRVUlSXOS8P44mBLaJ9lxt1CavdxEfabyuwvhBSsi46tpUsGuVEWi7izk0E9IfOsIibeqkQx
G+KQDsIMthfVK/vn/Ph5dRsNWXD7vUUCDyodbcD5ljoQdLWXtAz3swGUIGKoosWi52yWu27t2JQc
0OcS9jC72srpwWv3qn3orLLb6TGNVDhM486U7snRprYAzunCAGlzGiK1r23ndnhNLDyvVeOhhUGi
ymbRUnYSxKS3Boavt0HbjxQhe3RatocZLF16e3UNPNlIzWljIGkPtDH8NUj5O3VDrHJdm9FeExer
L+tdWznXfG5wVY7Da79ckfpyRcolYeT2U0vnjBK/NpRbFUMDV5kz78tWvKIRds4hlgKvc+814LrH
2cxZH6J3OXQ89SwH3Hpkx1vbttHYp6e2tUndJF0nRtLtQrfdy84ZIhJQHRTQ2bSzDaIDRG90GE7n
FEh1/6rsboatLPJjKa36cZ4aTCCoP8/EvohtKnApTLCZVzQh3W2IoinoO0MEIU5Sf8IDn4whW2Om
hpU/adATRVVeUT9tS5wGRyxylV43KPKm58gawnsSBfGO5Dk2Iz2fH7WSKiO/pyaqgpptFqdJYEx0
OAgum+/ywTD2Nbq3ILb884QumDhbol9Q0iO87Joq30mRHVO2yMHtUIzi3l+YLVNlnrxlAMOgjVr4
vw+ZRh7yUOHX1l3tV5QlL0gGsQWJJgyIp3h1Ym0jMxgKBgURV29koGtc8m7/aXsZvsbRvI+F2QQL
UKIuvHQfCzY6m4aVP9d1n+AWgvDQm0a7GwQk1AUa8Y9D5SwoTmJp0JZW32GMkK4k/Bwto/fz/gfJ
FTD2OcFUNWbsOkm74Hag5NQFifvqV/14kFyggVLpNSnBK+Ym3v7bXTeX/+2n3k/RYbj266xxAeKK
x8UTQeYKkuUAuFnb6O74DhouJuWhBbWKil9i4lrnXQg1CS494vvbee6iWGQ0xKDUQxYgGiOa9cPg
ZdPRJnojS/HkQnJkceQyjYK+634Ot5s6GhZgN8v/6JTPnWqoDsPySW6HAtj4OiwJprmROOYFx1FH
PVifEminocdiib68VL3+7LeM8jFJLD8HD5X1z0/hf//Ei2EsxUe6zlI1BHDvh+D2EyjN/3nz9h96
7RJ55dT7aIGC3A63nKCsKV4izFVbAE8tInMORcM4FrJi+7l5u8/LFs5bHC1xJbINyNtgMkjhQoNg
BgkinJcuQiMezoIgyuWpmclQQvILMt6iGQEouONhJhXSNer6aPheTrZZgSKSrhulUY+x3STeCM6b
W5vbeahe8WpTqLGIclMlJtWwro6DQcgwQXn9Jlp6sJqCBpK3S6OU7+p2cFit42hLip+vpCsynyK+
T5VyOStunyQjgXYXsl3XtX0pvG47JtkXBu30aAM0byYDVPsyTt2GrY6rc11RM6QREt5TXuvu6Hrk
mygeyDO1rDFA6ALdwh/Ippp9PUjTAgCHhIeg9QzahculZpY6ps3bbb/DFRZ2ZE0NkPR0qmoEOolV
0fiQONtyk4uQuRg6QqA6c5Fnu7Av4rB7RkJaBXiQCIpahoPbT/9yX+RwIoLOpePKedGpCosragNg
pUW6yeM2XmVVVp7oFfrgQ7xqSRTH5KZH486FU053l82YWVnPWZk1W31MvesIoKVjm/tFDwaOs2/Z
FKZhTxRhOBwweZwaetLnbkxIuYF4fAdUee+4c3ZCbcsp1EggsHHz6RfmOaHF+lzY7Xj0enhK2VNs
++NjKWf/AoLrrhJaH6Q+DUER01uyaIkDoDTkjiDE6Yr2E0uX0rBbew7KWWRQsDtN/DWoEmJqsaYN
jLbaFZkT3xdDVqCxNgu1jgtw1kCL2K649gXFC15GKrwbhLk63MRheHBtm22UoYf7mFBHk1CB+6It
qRI74j70yNw2AYjv2iS+cym+vBs+zt+iWUbrFBi6nfXZyUAnRuYboG/HzLMTOc8z3RnPXPdFROhc
n/5u9bA+325Ri2cJWDGo5KmfraRvW28Yd4GtusYnLEWHnB4D9YVZJG+j1Wxu97t1TxfBjI2DI7L2
tS3aXQUo89Efqo+W5Ka1nwlqSo1y9uaEAMYEMVTrdvtm0ec/EJKWr7uolG8VnpP1GJU0hZb/9bCt
NjaKe1H75VZCg8BpYcTaQQdxhrV8at9cB9yT5/vfjYVRHjEoJr0q2+k6sUut2GK2Gx/VJXNSeb0d
hKyJpWEJe0gbOCUsFo0vpbWIBwr7OerCjo0BCw9p59N9R7udvcdrozTvVUwy2ZdDdqaR0m20Kjbv
kfmDgk/mYhMDvNrDXebSsVUWyMyaHuK81bCyONNqmuGnoP1SfNWSaII8JXo21ZG51XMYuDMjECjm
9qDHtrmXZf6naNGbd2Vdv/o9luMikRTbrBlWPZi9DRyafsu6AT4Jc+V3Hz35WU9cj9BfR4A0Elf8
KnWi5tk1x/wAbwuStP1EPVm/SKnZvAl3kag7Ixo5OSP7G9U5zokTdTIgXXmaMRX6Sj60TdEdR6MK
/4hMFSSPICXawPs8DG1Tv7Y0OLqoyq/WnCL6GsXF8ctHOlPmcxIL9ewAqHGxtyeTSg/t2Mlryadw
3KnYK6HK0+1KTxxPHJNy6060uiaew1+Nqa58zMu8OwMnP99uGTCxHzW9oXPj4qwQUUwY1hxf99qY
W2/umO/w5xTfyHSnVdin0aXPR9zc9XSiLUrt2xbuwfVs88FeDnM/n+yUOnpB1jg7FsASJnxBchRz
dY/2aYU9juGnxUeQhM70IOy5PkC3Q1yELS6sEIuUEw1tM2TtGfaleDcpVt7FI6Cs2oi/vYX2hqeV
vnb3ge7KWY9S2oDtouoZePW97TTeZ7SUEihV1icaRN3KLXxnW2c2GuR2mn55ubPx5nj+8P0eRVQO
divyRLeu9UpuNWtST6poGEGbOfkFf3ft1a7zR0sJ4dhCjot2LM+8oKrVhoEs/lgik7CNxUUwdLr/
0E0p+6LxzfAj8dIgrqaByERgxrpJckrz183b/9LhpElqs1SsZNg8OSOD8zhZ75aQ864JIyQry82m
Hd/71kBxZw5/l7Y+X/o4wirn51ccVMjfgHYzbFABtp0iu1K1BGlOaMy3SCbqJpR3deeXX9C+R+IR
P5Nj7u7okkz7SPfcx9nQlzZMRWSNmIfncmdj/P+7rvrvimbyW1lO/RrxTnHNI1ZJRKdrd2SC0ceZ
spRmQ7tFm5i+WMn4AXUUv+IIa8OU3kPjmc2fwYFJRI5DTI7nnuJPmNwtSBq7thmWyUpaYRmAXDdF
MsCl4ICQH6JNyopgp7mzuY5cTK9i7Icr/KsPwq/mgzVLdbZmdw2vun6tGdnJ8Xzp8b8/FVzzpbDU
FW4J2OjJMw6cRFClbBg9rZ4VwHE6FUyWYx/rXj1VTf5sNEJt0kXkDjsQv5fJvgZm8qPUMJu1Xa/t
o7nu33jOe9biDlYNF0ZLq3jVuDPZAor6FhZUtmiW5b3N1QhSi6wjKZx3QYe/KA9joxtX0chdjnly
21hhR8E03gtKSXvKTMnKdgZAPn2pL/MrnECV2ZvYpC4jwlxe6QqzYezJYLKyUG2q0nSf2glzsaxK
B8y6oKdnV26gsi46UD2adyK3z2mmxx8xaUEEdmvfsQGuoScsBe/UpK0nRuRfcvxtYR6Eay5qInBw
W5Vtb1xk2r2OGphyryrsU9pJjMdG+5RHdR2ES33T8Vr7y/sYqzraSWUbz7j28qOvCuOxZPK8YzTN
WfmWgswO9yutDcLOMYc7jkN0dWiC+TCJr5VwdXZypjDnkct56G0Bn74FoBcpL9/RFmES06PphFSG
ukJSEa9a6dXZ6iCa2pZ2ThFpA7Pr68e6Fe3WU+Ty/PUXVCDTRWQ+OwVkDM/P5JdMgL5XNFPsIc4P
hNHyrejiqckScdCzvAaVRh/XMCQJbfb4GM+jdjFUv7vdsrHl0GBN5Vnixa6cmegRmltr203E72yu
fre2YW0L/vqbSOJuyKX7NSCJhfjHUgwiZNxclKKRAWPsRY4ILzDAWh9+/1KSLnly4L8hqJTaWehE
CU2TXKRE+hGE4/87tNXO1bo/dDLuB9BbATtOlhbJPB61ajrlsZG+JNrkHvG2Q78sU/86ZZ1/5aq8
pTHA+kGz9QdkEnF0sTXvaVOlT3lxaFvpBYCHiIfUtScpIs5CKamQOuZ8qcrsXJI4yHwH2pJ4gHib
dfiwzLgx726baVl06hjm5mEYpP+UGxoCmCS57wpkD6PjywtDlFt5l3xgW1UvnxD9k3ZuQhZYzbBJ
B7Jxpu5M8cK7SOViPGx6+7WN413hT/PdGBr1gaYxVKpGVpuk5LnKbnzCGouXTB/eEjZVr+aIoT0k
tXUMm/pj6Tx+JTGBJzBcnM0kJ1Zo4NW3fJr8bNUDMXHUFwKy7dTOrstfVHivKk/MhyGLvG1GeWxd
y1TfdVjAISRhAFOODEqoH6+OTi09KmIs1lwmvSwrUiCa8SGb7G+9LpxlCz88ILEvjhZL+1UYGwl0
FLlTfbt88vAlEng1c3Ssv8JlRamNe+Bw2NsSa1V5D0LgU2r7vv/2mFgcYuthVGQ58iCCi2YczKs4
1Na6OXcvWkj2oKwSpjqYAvZcRSvB+LeNCZc62VI8WS5dFifR5qupgSMeEGHvI7hH25zeBy18+VUM
NIE6rHHUaOiqGW5xGkiYDUwneWy8OllDMqj2ttcPYO8ZsGfHzo/AqMjpERHQbj2v9tIzDL57Mklx
7Awz8fOj2Fuxta7dKn+zS50SC/X6UmXM+Y7yv3UmCz2Oiqea6PnWlfra6h3/mphC7Wo37o9TlURH
vFfOzoCPeDU7ellO/1FUTUTztsiPo2vspK+Yw5Lo3Y7cgTccovrW1pVRy3OS4lzTcZwQYNSX92Zq
w5HSM/pPBlshPjZvSrxECuwUoX8PdZqBVECAu6GAZZAZkEIoheICN1fRGbUsNn5We7pJxUFItxst
kdnamXtjMZOHuxg2+o75A1nUAkwUCzCxTpjlq3Y6RAjwd6w4wHv7Zk5GS94ucIP22Hpje2SvfAEo
fphCNbyMbX5usk4cWJtg77ZMynxpLODVLbMb3H7VpMAA7OaoZ9o5j83s4mW5Yoaz4jOVLzLscz0+
AagHYqHk0UjCg6EX2j1UAuNuvOVGUg17a7GXpWX3qiIg1UlxUZ7IL1ozGwdlx/e3u4rMQE5bLPF9
+XSpzew5SnT3uQckhbzUf+uT1nlImrd+xPcZ1Y/pksqkOQ3B6SNQ/xpMqFdRJ3GNvYorLph6xlHZ
lrtIY6lT2DuTdsUnIbmA3wD8207XPKY1oz0ID+dbb7Bpwp2HweYSh6Sw0UTJZ9r1/raxCZNVkRrf
FLqktBz9FRymHOyrJZ8INFvntD/2mEwhTsMVoPRXCFJMw/KJb2OJ51HxESXMXTR9q27Z7opPWCkR
So0w3MP2HYMkyU5Tzzqnaj2S6nFWfClkxb0Oc9XOSBLFO0scQs83kU7d+IbxZAYDFKU0mNzxjTUL
QsqwfewW2FQdZQ/sIcr1QNTsxqmcFkQf1CFqB9H5dkhGSGtwmPu1H6lVayn3+XbATLeeTEiNSTG+
DQViKCDQS8Q47LjI8bHgaHoQxl1+liHTsVWigDFGle1zFetEZkF1LgqMe1Sq7pUI3zVb27MX71la
MRSkHdtXr/PyC/HlE8Nd2mEdthyv2kraOQhScjyoeZ/vpsJP+ctO2bOaadSQ/fLWQwZgljIuYa0V
VOyJKBRJ8azBez7qVGvTCOm2YkPjZ9qEZ1oOK69u66O5xOoR8ISGfCBZRSHaK5VhnCfJNrPK3Ya1
iQZ6gt0p5yT7tnHIHzrHItCo90+RM8ZsKStEZgUNZw1RCyQfzoO6KQKdwrcvudCyXgQgOllde/So
KGL6j55UKz+PPqVw/VfiasnAZjmCRrQKX+fRLrevbPJL3C15eUVgsuldczjFO2Kco2sUN9mLDSSi
N/Th3JhLNxATNelYlnsgwPfdaGPjio4F/GzSHETnlC9uaQTl2KQ0ZJpok0xjTbEiTb7HKVDpbvDM
8LkZpuHZhMVnttlv+ljqDIRNPrADLujvgTYYQ1ymRVFVmH3S5uwONF51OQi0WR0tCF25q1JiiM8q
+BYMHvleKb9lgcHBkRnFMTEecQYVJztr0z1rIOM4jiPls8qmPTzo9nOs1DUqreLLNz2B+AtBShs9
1WIGPw0E+aOsIxo4rv1HoNh3Sr9mIbqQRW1/15ReGhR2ZZwpU+nnglbLGTmeCoZWO6my2ZSUpT7c
HmFto2Iw91H4pqgJ7+ngUe5j+07N+T5psTE1ongOldk9LMlEdgG6zGQdWuit/oVzG72dRs+4M8BG
kF5SHbCeUzJqCvGqeyLZJoQvbVtYMq+mg1xgBCjzNBQGpXpP/sYY/uISan3Xd8nM9lXWW5ra1pa6
XmuY4UkavfdUuPU5zooNRSs7GCuKZFM77RObkQ7wBZCYTIegZlLVueKRjdgTyDdHVtb1dlccS29T
Vn29t+uKmiGzZp6Q08S0moFgHqhqIrMkLdv+ZVHSWlWd9lY0M/j1rgFPZEXjvWHX0ZYwY4/OTYeI
iG5yanvo/kc9f2XHd8Gq1KzbpMv29GOgeCK83NN9F1Q+IueUms3VRQKhPDM6D9i1QOTVrzgatRe3
U9tZ2tYWa1oKAEW4Z6eDHNya9aNjczGVWrU2NfgVIC9pikwUJ8mis/YeASw7vI3mGg/+izmT6RLN
xX2DM2VjWT5jrGe8OEnSAEDPWDAYFVoG4PF0xRAjtkm4qcI5OueW/9ch8Vs/yMq5KBin6q+i0Jzj
7aBJhRgCXyAlFx+ruNIpI1TNE2J/48HtwKroSQ58KIJOQfpc0iCAII9xHj3rYUrpHbTqIV0ODSGC
oHmx/DfOWtFVXRukJQ969gHUr4OsYvQbZwIlTGqEEWSNSFFxaimaG+DyokjLPb1o8qG9xl61Y21e
E9K4Vrj91L7XKBtOgzbsJCHCm5ZKKgae0gvKIfaIomieOkhtR0ra3tGP4nQt07nZaA6xg3MmAYYS
T/ok02drGXcjI/F2fTG0z0hD2MhLZUIylL/Jzg6v1hTPAG3HOrBzxBqQIIs9KvXAxwP+YJdfMiyi
8wRwAjHo1F2HhAsz1F9E36kzedHaJmtMjSCV6JHgRPcCqdl5nhTXe4JR7Gdf3cfTvKIjTY0aDZxq
P/2mnz9G4kWYl0S6vd1EIHJyqhmNOCWCO70q48AcDetaiwn7vDFbq9Ku34VU4n4Yfg+D0d3PgKjW
fYUaqKMEe2Yvuc0ghGGnAtIU5MBGPdQlcDXDt9Qa+2026PrBTLp7LjQ6+QRYr8MOvajThu7OWE7V
uAImgCciGPpGbsJ+aWAnoXUcb4fxQtWnIeE1iqu7GDnPHr1t4GSmfimW4KV2KF8LE+IKQmPx4TTz
vpiF89A4GAeq6lBVwvltRRG64i4dHwe3ObE68PdDoi8JLln6QjvQvySLnNwTbQAxJlp5lm89liFs
wJaaXibiAEJe3KbhnUuu8QnDULcrl0SY2Sx/J03ElieRl5wMjTvOi/5gUFAJXJLdhWX6j+imU5j9
MaSv5SZir37tYs29nz3jNNYlmrW+JdLT41oRmn5GzVxtqJQ6qx4Qz7nSe/2cA4S/K1KmRENE8mns
PgrNTB5NV8qniiWyFpkfpaPrL7D6cMlp5V8/3e7TejIoCXTauUpDPonp6knk/pkySv8xT5S4yEVF
2GQQaD22wGOiiiHDQIOEGbWjhRhNnxRGn8TQjk9JA4ukByK5Mh0Ey91QtFfoUcDm8xmYluztF8tD
rAm6Tb3zkWiMJWn11SnvhZzvh4RLfRfbM/VFXd2D8SVB2cMCtVahAy0pHr3vxSULoRuFdhzlh1xH
86SXiHeoxoXPlkQ7bcZO4Mb5eBHwhndxIhfnQJUfMNm2gakbYQCxS1jDKc37EvRkF34pO0UbXzvv
fWoT+Kic34NL5dfocpQvJgKsJte1R0rINfCgMvtAuPgW0Zw8ljMvMbAbPzgKeULla9ED4ydy+wwb
X47ciBolrQLCrOOn20GbKuw3s+8G5lA0JKL4IN9rNzndDklHg6OJxdetghujszS0KFqD3PpjMkQe
muheMXrtwW12+5T6K/303tuEDm1moWmbik4b8moDFyRGRtTsRrFDiYXbKixo6vYgvhqEO2zwLArb
yoWZnmrUnywijx16X3ubsu8qa5d419hnC0Rncu9940HzHxQFrpXMvWJHO0BuGNLEqrIpKJPZDlMi
vjbWYN7drIf/X8QFSAr8+1dMwj/xFv4tTOGfHvXv0A3/C4kLxBviEPz3xIX/02ZfJYWq/8lb+HnO
X7wFz/+bY9mYNU3Y0CbaCYAGf/EWfOtvRHn51Ncselme7WOX/ou3IJy/2bpnWJ7hC2H7YnmWhD0U
/9d/CgGKweDRxOe4vufhNr5BLwBO/IUhgFXB1/2P2/9RdgWa+lLJ//pPE/foPzseDYOX0wWbb4Px
Du/1v5i2m6QxrRoCyYE5zluJwvLXUSGPcWKDQnWTQ2cm0WZwrF9i3rpEWwvDOTh+i6Kv0Tcdvdh9
5ExPnlN8SD8HljMzilV4qZYr5sU3xLliAjiIuRs3pkgcNEr52ovOnQ5YMjWLfp1Ck2VJ6L5FUzru
fFKAYwzQbNS8QFFEmmx3Pq9jLx23Gkl2NMImewuEJCOoXqzqzPj2xlWY6vKklwmkHzSlkNVTmyRL
QXGvcv/OFsR5ksmwIglhTSZffM1tCLtSYW1DrUeSLv01+C2EPJgmWCBrXDm6w6U7xfdW6ZuMbps2
Kz6xe8UvdT07R6/xpjUrRomM37oUXjUD2sXPmEkSNuRD7MCLZ7E83+luwdReZf6+yoMpydJDgn/p
fra1VYJTaFWZ6Xi1q6tP13erUmxBvl4YK9NywFUVwDGxCvwhKPJP6Ip817TVu7/wiYqhLI/DfJyA
96zIHNZX6AbDu4uB/O8A96/2Q/MYt5RGexQtZsqckk6vQ2E+sdITpHfGb/5MHBLbUxy5BQBKR6iW
5j64//EKt/medli4bvRM31l9rOHvY56DWrnPusQ6OhSVUOX6V5dOGrMJ+J8O9G5vGW8hCsqNKvV2
FWbhNoySbUuGE6Chfls0GonLfq/vqsE+24a39Zpoh0Uo6CvRAIWmHEk9N7wTLW0GI/MIzCpZPVI9
nVaR7T/XuJ/h5bbtLhmqdeTU6X4eyk+saI8VQTMLFaf1iLloCB67hJrr3kmlz0gA2uQwUfc0oybw
08yCyRuTwKuXn42295s6epHpDjv5Govcr7RRJC3SPCV50aM8h4UzQwA0fsYeNo/cMVZDQVe5oHcw
UNifnJqKiuO9662Nxq/FKKV847fWJC8oNbEcPre5VwUu/PE7Ybhf1ph+WN6UrBCeLQjD6gu6Pvuv
gRVySCbbXaJp7h7L2JmaXrZCUhAe8TNlNYpaM6N36ZJjezc21odeJ39mDENrs6JFJ2prO2g1LrdV
QR7iOp0BmeHtxrRaRF+9GdkHcjO1NBo3foGqW5h7s3B2kwnGtCF2XsmI1M+i3wsYqHOsP8rR/tUn
ubWjILdPS/k7jIk1zPIp5gs1H+TgPZH5ITavZFDV7Fw0967znJjEgWE1ds59mxFHW60MyEJrNgHl
Cvgh7IdBrURaVYTV/8roqd5Rnmf8qBX7XfFppXa66cOBuittQaNuVy7AuzU5WfxRFWhoECaAtHZU
+pwdm8jXGFg9PnR8S1zQsZm/1rr1QeECS5U6RgT3+AT23OmbgX0kn6mijc16/zHlilOed7IT8xK2
sDxNuy/JazMQU/fdGqFwuzMzgQNaO2DOebA0f2NFAwTGjggUC1EEKF+a+W2yCPl/ETSVkvfOhsxV
3mbKk+dIi3tCuIczqOjqrmCftkZIMt4ZPSnoQzn8XRMzzdK8+bARkK/IvxUa/AtPs8gtjeOL1baH
8AP81RADDHYCi+BnodByJOOE0E/Zf8fMhokxH1G1PXogCjERN9qTZQau6f7OCcsklyW1NklBxJut
8NtFIPT1CACdr/eHIsyBbbSYXv2I5Z8oA+YATnML2QmrXHCEs/sxlNMjFQqW5CyZIX3CzBpCcU49
xB5F09KU4QQV/XiOTAVykYyFlUlSwN6NK/TGM4Jypzf+L3tnth23kW3bL0ININC/ZgLZJ3uJFF8w
1Jjo20ATwNefiZTr2laNsu84z+clTZqSiEwEotl7rbnA3NCBpPmk3qd5zV+0Owhb7jcrvULu+QHf
LCYPlBOkS3R5LYty1yXC2HPXkJUXO3g49wSIFDt6mnBbY9kR/gBOBOoyNH8dNUOFlmktf9MoIHxZ
aekFJ+yW+nt0yIsW0uSPGvjzNp5q2GMeSmkHLyyOJKQZK+C0AJHZDCPHQ987D1P8JPpaC2SOTwla
yRbn99jAW9BRa5tpWmxT/MNxY7CzLYmDIkOl2Ct0KnOtLmUkr4kX001jfxp4BbwbBdyXRgGyTFz3
DOhE2xrJClOcEhLY2vJzROGbxUxt+0SmVJomE2knkExtyURQgxedEYfuRCm0r8ooSCipapZY3dPh
GFf3o2q+pKnrXRD53hHh1YZKqjdtKLAoD29aX8lt4en4l8hASvRqwWSLV9BeM4LTnJJZbJ2ZDJiU
K9PcpmLaQ6TpcEIy40HV40C8p/jih2NHxk1h2p+9Ov7cOpobtiOV/cyGZ2vYSMAy/NKUfjxnkw93
4HRN2KJr0DOCamhm+dcmnT5ldbd8XryDJEIDz1+KmDynTT8dqjgbDsLj8+krmjvOePCo4m4s1d5X
GM1C2z/FpmwDzOxXp9ZYEZ30FHkm2nVe8iblkAi4RRn+59FJPgGg28WorFLH3+uWSee4GS9dhinY
GGLu7GLTHzKBRiVMu27Eqgp4h9+KR5cVaAyn9jN20zrAQREBu+QPNpzdt2OOzTUSpyqfn/NK3Ds9
16gxkWywYGiHdLQC6kDd1WnhbefR/DiXzntMwBRjcjris/DPwCYDjGGIa3XkGh0Pco0DFANSgtrD
uaRz2V+kDd1a5/BcRWkwpe3XGXFXJs5V5FITb6wPnyQbJE27mkrXp6TtECkCkCyocasJj9SQ+now
aMm9WMbiapxlFfPw2cq8ov87oMN1MACa9Hb5QNPBP+gLReH+tUSri1im5lgFPQr8xTZSNCINvJuh
5s4P9v0wM/Byo313dJjwGloLA684hUvwvFnXLJhf6c4MOaAABtwUDR1zi/WtWxthhT68AYGW27lo
9s5QOMHy5ur9Oy748qJH3kPN7u1clDOJFTQvznbuvxtZi5VUuOyApvwl0whhdddVe4ijluBU3T9l
fIBuhOLQjSWex1K+QX7R92SgXUEqZvzJlzYfk51e/ibanCrCbJOyIolXLL5aiKUCuUrJq5yag+Yy
WUnURgdXX46UFR6F8NXWLtgJptb8OiPJxR/WK9xwLQWYVmoEHis8RZWcN3EvjhkQcGDuRkR7EV4t
irB467foKic7DbM+QXxQR0cPLOW2xiW2RZDoH9kFDuQgH5XJXc+BJwWwdhJg/2bgj+lwaUjkDujk
kz2X5GguIv8wwC3ZlmYzbgwTREVO6Yt+yK5YvDvWJRW6WIUQZzg9I5IBWlTRq8D/vQwvoxp98gUm
ihRuGCUEUwP3Qp4VizcbKiLYK3wKq4Tntucif50Sm8dHnVFIIFqQgJQmoE9i2MVwKD0HzqibAR5n
CZzX7hBpiirswDoahjWwXzJTYFa5FURNqEXJvT+N9EIxBHIC15+WojkQsPGUpIgk7IUkrkzihuEm
dLKHhm2+IgeZj3SkoOPjhw51ELRbY3KJW2ndYMISQ1fF3ts+QGKHm7ktaWyHMwDaIxQ2AvHeaHnz
ZGdZz8G8G6Hwuu9G2X4b0O4EXRV/g8caijFC75R51V7lMImzQp1nQBgUJ213W4rxw5AxMUAYekOX
Pi4efNcJieBat20W2022mpGlvoz1ZN5NH5TYvs6Jg//ZvJagcyB4UC5PBvONtsRhyHuL5nd/aqhB
Mbl5O7aI3qmt16jpjeyyZiepPByFMXUchogKn5LlyW1BVBRlR7WYWFhbqpd8bIZANYS/2r1VhZ3y
TE4drU/oFbpfx82fZM30bmvZ8+KOcEt6ahc+nZ0dlpyvKUbcis3KuhrGuUtS1E2B67R4GY/uD8+N
UcIPxmbUsPRNXZB7RMg4xXiuyx/kt2FrGBt3Q3L2mZOr/jJPRztFo0RPeAd25Tt7JejJlKfApNU1
IDbCc2jR6RRp50GGPbRcR0D/r0Uc0cCvaZ1rNnn1SEZHZ6x3DOuoHBsaKyPPWzrDmNaPmTE41wFi
CuGP0ffFIfJrZs0Z3MoMK1ThWympgHlaYERgLsxdnozuzjNMIqoSapGYpO8ta42xoNLY2RAw8lo7
5zyAx84U98kABjjO+lcvAWCbj9l7KaeNi9TjahJriqLUGcFYViMY1umMQOWmI7tqiT8cldszPLzp
iz6gnjO75dA15kcBcG1smUod4+olBUdEH9Av0vSwgDMXy52O8m5vRRJ0d8MxpjO9EEbLEVXnJaJB
rBEXuvda83PsAlZph6neEzmob1hDF05hG3c8O+J+jNlLxPjCzUqB4u/0NJzh1cS29t2s93SFsenL
0cI/APW5ZiDvrCgKOk3u81T7lk1GtqEWgPCsZoWzTfYkHHaMcHATenq0Vayw5zDfz8nJW7G/sm1H
VMkMMWEkxDewEdvm+Ck8uRb6q9zktEp4LMvph+e5d4lck5RoWtR5A8uBTKrUEq9oeftnbOxPOh2a
AHccDQmLZEIadNy5PI2mXcyRvcJYLdonq+E07yNaZOKPnCAGcS4A3xq5SKA55/7OkeyysqUKMmuw
ttBhXnx3vOBe6w4YTul+Ji2V4XmH+MYa9Bfg/mjgVMVHSuR0YiS0RlPwzuUywFZqP88zqu4ZX0cY
p/Y3DZhpk2XcdvHm2yX5KhmepHUbZRqBnWCRn3BRo2St512bU2qnqp7ngAUGOQP4oclj0rHfjvWX
XoJzrFN93OFIndKkPtdMBSm8jT3e2GdPKeqTVvMChnYFZ4QpAme2CA86utNgJOkkGPJAIa8N6aEn
RMx/r+LkNaMxckGod12Q021YL5Xx4WvdO1LeE4kxO6tb2r1H5QUezBTScxfwyoaLv+pyNZtnOKEK
bnCNmwHQPuxYVhSPJSqWDxVRgP1cXAREtu0yZXeuPv0Yqg8x+fivJrJZdWhKMNJAWE/4MknNw4aF
X36JpjFYendXwYeEuwzGW9Z3rjNFjxG6goSYEswHa9iDocEJ9656imzNyjRg3IIn1POeCuyah0Gm
27LnVOm15IVN8zAd5oHUgqK/9JaNeXqgRiXJqYJJ+kJPwUVet7yWFIw1kgjKjMmlRvyel7049Ox4
nAxP+DhprKMx0WKd19xhIl7x55ybICFfDVuz9j15n8yn+udm9D91YH43Tv8ZyeqyMx3xfSIRY7Ny
gWerRZHDzmGgDkz/ToU2jb6yKdFiMEWlQDL0ceDZLGE/Ji0GKWBzBFIU8XOxVCfOYvMV2Qgbpmae
GE66QJ6XvtEokU9GQu0aAu/XxYaqkDVH1zTfHHIvr73fP6dL8rKYHkBFYsTz1Gq2/RjjUcOOA8Zi
/fL2kpU/8sGrj1raZwdIUGGzWmZuL4bjYUH1rf3tu5tJoYW2t/es6EFAtJtLVz9GSeWfRLFou2iA
i4nKZGWgH2UJKCtaXUz27KULo4kvp8Lb99Te9jdNVZcPh9th0ussf1fECnO/I8fHZALB004fhKwC
ijCAOsUieZCu+DxgXw8abwRnyvHOGHGh9MzI2L0fnMQevk14abHxOJtR2tVZ8tVWHxz0KgUmVjON
PK5MMTG1BZ9n3H13sLJA+6dgYQ/MaAamYSaI0Cjh5hgiv18f103i53OoPetuQkaRPj2YkQvsz2EP
iTyPyKHmqPcDRSAj5UinH2irzU+RVis2JyE50D1i7/Y7UxHtA9O5Wl55osfw7kzTXR2ThFdDnQDo
cifcc5danybTI483RdgOt2ZTAhqBnY1y3iezQNffsQAAsB9GJIAF3OjZE08FOUhB7zZfWB7Oht6f
APQQg5Yty96jdx3Bk0TjkVv7rjH8APP3Xd47X/xGvDWgr9qmkVSDxu9o/UmRq89pXepbyzGGfdbG
M4pVwGJmwbSyNBFikSBn0OoPg99djZk+pEufivosMs/KaIjMkXcu+WQHu6ieFy1kS/Y42mCO6r7X
KLOObyX6F5eYlc1UlvlpmoZjkZJb2Jq7Dn3iT3Oc1y7RPi5yFA/YEE1xmWcNNMBoNWBNcD2rIRkC
zFPNSfy/F2KOm5O5/pHb/8OPJbeaqaotarj6NKlyDIUHX2815DlLfC8ZSqv+W2BuKT/J0vuWjlRN
WjK8ic+sMGavT4izumQt3RNMMnLrFYNzqlNMcoCXFB7Vyp+oyhDAiSLwzSx0rg+cGIve+sOxWOZA
WohkbleuqWXapwtnv8U1FgohXGpPK5B0JfrQ+xTqdTzm77W1PHYZW37P9hqSbXkpc/wDmz++N7hR
ZAAkxz8e4hkbLDGU6yVn4mBRTj/WnIx6LLA7zJudUPzAzzPit5Xj7oiSusZSZIDC1mIOp8322Huv
t4fRdKloCcLlrfW93/5JI47//a+vv9tEnnOcYw/bAzStNTK53N/ese0O1TpD8jncvq8ScDiumJ9s
c/jmj6vyak0YkdxdwvP2UdKmJWutmk5qsdhOcR7DwM8VcRiLp5Pl98cpzfs9aBsucr3S2yxy+7bu
zAVjAOembn3Xt0un5f/WslqxxOAR8wmfHAgVOdBv6UlRJGrdZfpNBtSjwIceexlZO2WvPm9VrgZh
NTPhaj4Wmrbyn+hUYB1DTZE09bhnD8acUPo+Wu9soSyFCXYulbY3HYkUOM30s742to1u4ESmkim8
2f70uC8xOLhOUC5AXVjocXvefs8Sd5xlCkzjwxpl7GrYrFaLYo1/+oAky9G3FBcRZaw7jNv8m69m
Mr+ScFJut7Ch5N/67EbzpD1FYJtOt69uL7cRp6fax6KrMpwrfCtUVigwe3px+Pmo3J6X9UU4MxNm
4+JHX11pQ+MRGJStLjWfv0wkh3R/mjnr1IxQLYEnzgaa5/CzsMcfyQxPOGHYv5XxgF+0sO88KgU7
JMEYJ9cX0+0wzPY88jdfpdm0HmMeX9k2Q1bC0ivpqhfMNmgFUslWncMVrK0i2ucqS8+KhS0wek49
t4fx9tKs4/n2VZJq3SonBOyNNBg7Wdr8tETGqzlyWYfG9wERLmlMBDee4kaZp8H5pAPNON7ugyg8
SAHrnV+o5nhC+66NNkdBJ/3WTv584ai3XKTVrzGKWbeP9eWTErYb2GkJXskzr/r60qbJbtDEvEP+
8xk6g3lV3vz7z4xVsJ453tFVtU0KOGlpC1kNXsOBqaQigUOaSleROvvbH6gmJc/CQT22/syAiiqd
6GMiKHprttre6qZ5r+djvxFTPAJ4RMa8N3nQSJ6pyrsRUOBY+PIgqYYaYwfbTYvs5Nra1CBsNfjh
lK/vqsY+X4zP1Bao4HZsksR60XpHj4vwGfKn2GhcE8WxVBv5VrOWb/48sDyaw6V3rTO66UO+lNfB
LyhfQM66RvNHPRjJxRGSGhIFN0KC5/yYol7zYkffZT2n52maLUjGUhhXpkxxHbvBDaB8IF3Mi0uS
o/MYWoIzxVjsUBDi1YMF0sYup6mMKmddnr2owvA4dFEbNMp+1H1SqQ1Vvjcz1R5s2W+YfeDdNQwG
Y/K+kxryUK4Qslmu6Xwte2xQIERShImT4jQUDXRO8ChibuzAMSQa3DaJ6WuSH7DVhVme/3hxIdxu
TG8hTSwiPsd1donnP1K41cFzzW2B4hnG4bD07EHikZghljoMDRAvhQD4pwm2QnxFimOoYZ44gAEo
zyaJlz9foFlQBLLZnA3ubyjh0iCxyzD10f3XeAPBfAAqvn3Vrt/evvrjB4lsxElFldjmdEy3tx/o
icXur7FL9M///gdu/8rtD1tG+llSX9+1uuacRks4J1FnsqIvx5egcLUDumSSQezp1Onb2//946Wb
8Krcvq06gqdruwSyOZps0ZR7qnpILN6yriTUyU9xpHsnpQvobqV+6KI5KNgRzpLBObXAHMau/0Zx
xeIfMHKCS0nTipJzM/PE+I0ZshRwX5geY1M76Sycx4ZZdVqJF6VmFRTlJ2eLN2s6G1jFcQyoQGKm
3xpYWy3BvNZreb1DouwjgDS+24nO4y1f0774jerKdpW0mHXL4wUHaCCbJs054+ae/zrlXrRFFgTI
wTxQbh3uqij5UawyZ4X8f2tOEFviLhQrx2qtYZ7MvHg3Vg3iRB2DStrokLWuieI7Sow2NPnIoB5/
91163l5PgrH5kvlv1kxhPAWXue2t+RNLtiD1C13ZPFHpqrtn16Px5eGS2nQ95+wSW2INOTVJXxIw
BEAIPWLtBw8iaflayIwMA5yJZPGwyDLj2WDspARfgjacFJXswZPJiZT2tcOWvIxEIGL0YF67N2cc
rZ6OblpoetCU0aeoXx/2GqJkETIPNkcDG9sGwvqxJ33byPDHd27V3CHTwQfo8NRH48kTRX9ey7Lr
rt80mw8wYjS/3IOD+N2cyX8WLkspUN1vrAwTmQT3hQYaR0MaX6v9lCVv7UyPzS9eehqnDCyeGIcU
7eqlc/GfRemaoFkzApgp9/4qdubogFAsyu6JOLofqS4ieOIzwlMum5qKMV7zLtSldXaZFGPyj4Rd
bZZmvkOVTWP/BZ9Yh9BTPCxMgDzB0RpaR65MS7ykvuhYXaIvPVTGDNB03ZZHBf6rKdOvDZ0At0xw
pbR3BO1cE+1BE9ir6JM4fvHYRgF0H6jhUXUH6H1jpO4xUf6P0a3u2iijpTCmXxFuhGogqc4cWdEe
yVrMV9dZ6NcVbnokOhq8B41IvDKpt9MQUI0IBm8k3V4ns1bbWH4DaVVcKATWHFX1K1G6+2Fi+2nq
0GnKC+VzS6i74kMjZjKV3FW7+67I5PEqlLhTfJYi/tw5xrPhXKAu/OjMO7CeFMIEB9KJ4hoN5GOr
/Ow8a44KbMfEJjKaxpmn3UA1+e8X/CSCEB3m0jLJ3lEwVeQVsWXLrSWB4l2+CjuqNwQk4PHxwapD
edhgfpk29BxanvFB33syexzaAzBoyZIMv0BfOSxO50/r5ozvpXQXgM3suieBWyNXgC4yKozDZLWc
4Zh5J/Jkv5DyN26KFV/BcS4w13MmtQpuZk+19NStLyKZKEs1c8bTKSEfxu7doIEeMeFjYNdd2Smc
Y1On8igosDm4vbiu+4ifC1J+T+l4k66budkzG+RV6puz6CQoYy8hQJcTB3T4gxe5M+aSaJUT1JvC
ith/336o7rFtFicqrg2keF7wZrFDK/Wxx8VMgQkLC9ITaJukLdJ0SMS8wbjNcljxDOdGp06YTrjx
NOg2qBy2I9pc1NcwEsbEnmAyLSk4DwXe/xbjEK/Ql5Ijz0l/N9f9dr9oz17FO6lIXcIMuv68K2kY
JHj6khX4IBO3PXFYk/Bq1i9V1kRH1YUG5udQevGrmHreTpl27Bbt9R2rn7tHmkHWgCpDK1wy8VTM
Zk8MJaX4dYdqyrll1ag5z/zxfWXYpBTEPfENE93eP359tl4IjT063atQlgFQ5pa3ddrIIfIKNMXt
/92+ur3APLiAHkboluMDYavi4phIwqhYvpiW7Dm5Vp/t0UjPrAUGJTiKTHXl0qSrzWhTDcObDtcJ
U9zaLGT76wz6cKIUOJxiF77vnNo0gVY0x+0F/MzJiTW1r1ZaxO3FTtyQZNzs0N/eoVzqKgBNMFMJ
gLTfx2Q1QPlC9d6YnwqNaTFUhSJA0q27oOlWe+gwAlVcwSmcvThupE68+slJRrr9z0I6SPR7//n/
xHr/P/FI9GA81Gv/Xa33msrvNZly1Z/ler//rX/r9Zx/ebojbHaKWBc8X3f+0OuJf3me4ZCCZK15
R47Nj/6dj+T+C3uDQK/HT9iBmFzG73o9S/zLQqmnU1m1hO75XOEv+ry/0+sZa/7AH1kiFkQH27VN
XVgm/xwZK1zDn/MJBCSafLATB2V73R3cqFf3Vv9kGxU+plbNO68ekzsbIENjLOax4ny0rXTgX8Qt
7Qdr+ockEGNN2Pn1clzh6MDaESwSG/XXy+GULhrRlPbZtIUXzE1Cw058H2e3Afj6FeA6MY1eSfLm
2NxPTPunP92+3+WMf5Yv/jVw5uen4VoOny4AAbSQvwQA+ZmzSNJoLGhy0ZfaG4dnW0UHp5eo49gm
IFvscXw0t756+jOE7L9KJ431o/7lvTNUGCu27eiubv3y3rsEEceQG9Y5Lyf7ax3NOVB25N8zSetZ
l4oX1FZnpvG8dpeTlkFSZ4nAiV+eM86fe5PI3A3Oc4yrVFAOf//BGGtO1q8XZzg2483TWdpuF/+n
qJCJ1vesa511LiKWw0yiNCrWjnobGbtSpiiPwcSTBR8Hms2aqKUljOiYDcQonotam48VyuOJNuXf
X5f11wiT2x3jacBZaeOhpVH4y4em6kKWrkJDmHA+2COQYG/fNzonMP9Dp4HyydKzvSkK5CWLRfZh
Mdqnoi3tU92x/csPMrMEJdlx5xTtjCubboOmR4iq3Di7140T4IjAUkP3zAmAJCuXUD0HgOp5ctQP
J+mcx6HGfSDdg59bVO7mNkjSuH7HBftJy4T1pOXNAw9ZfvUNKEB9Zjw6eHUolUMB8udH5AcfsrK6
x6jWaij0nnmklf5Fc8SrLir/8veflvFXbe76aWEG8BwEPYbruNYtWehPd5EWGkSimDJUWhMtEUfS
AjFn9EHOx0jqNrK4hdV0m9YrBqnqvteU4Djl/u8uxDCYeRAqGTxQvzxocWbqBfkvMNdJiT2hWcMR
FplPiHr3jeifSZrEtj3LsxVZx76HK+9p6uXvP4z/HDmOjiLasm1Xtz3dFn+datIeHr9DY+8MRJi9
78FCsYnScD6usa4WJAHu0T9Nb/852/I7HUEWNP9lSfhltOpjZrlgC6yzqdsH1ZGmSKnjedWR1ej4
d5mPlbq0sztBgsQmX9wrJytyIQ3zc9fZ//DoiP+cb7CyC5dKgmlxI7z1A/rTYEC3Y4yLxgmizntA
pZN5Mf3+6nFi1LPCf9K9+bvtotsooTBui3QipmOkt6Xq5ShR4wUm8WNXNOYkKc+2fYJvUNCgL55M
cp2P9ZwNaGtzRCr96sqV8y6nhw2ir9zyuA0//QT/dfL8Jefv58i2WMcorDq6JX4d2RFC9Shycus8
WXONfaOJ7rsOtTc2OJwSmY5RwvcujSaJgkGHcyykPYTR7LybddM+yWXZTI1OytKQVzsKEyZnd1zU
NQmBx2Eyz6MttLtCxmGkJ1jVS6MMkaPQ9pljd8dGFkuwQwSX3cgUBbLs/mH6/Wsw3e/vzjKR/K/D
1dV/eVxyGlWqzBvGTW63B6U1hF3TakLASqpXO74Nsar/IbvIWMf/X2d8ROkOqGaDhDGTdK6/Dg/V
eF3duS1coRXfVcbx/NCkpLusWhGqUP7OB4WzTwrTO99ePEFX6EfeVuU/LMq/rD0s9BZJhxAYLXYo
tGB/vZIm6euibRvt1Ee5tksN/dkq/GLvOnG+TVSq9iDWyHX00AuWsWZeBQeZDYoC8+CRS7LHGhyQ
Fhg/V9Q7/2HRXt0bf/qU1mtzSalEL4TxAvnfuof780PU5AvFMMP1T60Pi4czTWjYfYYDr7RZKPw5
GIcMpLlHc9oVOPbBkVM58e7XdSWeCD0mYIHw2dHUzki7EA6q9ACdztzRSDnnEV5cnGmw/9DsH9Tk
hT67MizWJGMpwV9EhGZRm4zgSw32hYjq+OpnrUGJ3WnpDHh+oKzoUY89LJbkxFTwk/oOP6rMPH2v
6BZTvmfflydlClJN7XAElCHbIyLSl1TA3KxDQwOJDwJAf5gOkFbr899Pw9zCv440zCxknWBJsR1f
N+l9O7+M7goah6VK0zrFsVFspU35HWbTriZofedU5b25Qg5hhOlBhpUSTqunU5Sjec4Oja5QtDIB
UWZNp5ZQyjD1bFTjdTtzOqW+nGnUf9ajftpP2Y5t1zsBvccly2mWKwtv4VrxnzPHpKLpPKoJsUyR
E0Jv0UXCoN5v81xQsKT0sJ+c6a6Ns3hbxqPgZtORSax43nZ+lG2XhQo1lWYae4C3MGHio+Xwvn6v
ssIMpO+iHO/MVTXret4uWrqtuYC/1ooRlWhj0llNSN31Uqy0kzpEwzQTWrrsomKAkTUBOuqp+u/Y
HjCEphXBSglzmb0D80b66PSmtsf1CqKiei2afDwuCep2z35iXiP2g20R2aTvMwqJuUjkcyIIWR5B
VYV+qyGpWe2pue06G720Higz1veTRml6hIIUUkmYjuz/922WyEspPTAvMDnC3CSSxJ2lf6FXTiS4
j2pJ2oTbQaeNtu1SWFsXo2MAoaLiZG8Qey8QaoIIS2NA1Ei9v0oW4eeieM+q7M20D7S7Utx5NJPd
MVW0VVD8L5P+Wo9xjI7PxlA4FCHkFkGLZEaBbUT1XrpFFShXp39cAgdYq23Ih5oUB9J4lw701KWf
7RdVj1ijUTBDvX+ecOptaifatV5PXWGJnNO8zJ+yKp0uKjMPwtaTo146v6E9G3cy8duwcCVn/zpN
d5aBTeBm5RxHYqKR/RxMoKLveTXfW2jzSHobn1zBPZ9MNvL98OSs9MCooDMW22tAZVasAevQTfLW
fUyMCGx/zMajhPc3Kac/pl5bIOkpPqQj4ydtjD4iOKThZGNkH5PCx/vXs5mlPQgT/nPeUPmomWvS
AXFIH5HPIRbPe5saSGBZdW3J4TpHCFn3bFSHbR65U0h+mBmAcehehhFdXdfsB2RFJvDqJ69M9nad
KOKRHPxbqR0ujd4EDsP6aPh5t+1XWBeiF9GihdALezkw1syg7gb2Mwb3xvQpSiWiIv0csHTQxkPz
c4R3lU59OmKk+nxltNGHn3byXENX8mPWYN9f6gfI4ojPCxE0ZFHvYzPLQVPr88kfHCOQ8pvGo/Ep
Mr8gbHny81RcYIg2VJI9dCiJlZ2naryiWd9N7dw+Qzva39i8vdMHRIhoTB9kGPrObyim+tAuu24n
tcTA7zvWxzJeUIW4BPhkMGadJYtxobdfLVPJA5h6HPBx8TWio8SE4dNLs9oH3iDtpqxzj5GIvlp+
NJ/7sv7QrBG3xmDogO5Mb6tzVzdWN2DlsBlhFXhBI50/W9FzJ1JGxTC4P/oLmsLkqRZS3zQeG2/L
Nbt7WREP7pTlqdArk9LWhz8ZsGFsTIRF395b7ojcY/kW69V0qgaoUnaOYC9Pu7dUPxZF677KukMW
EhFiZSf3uNZho1CBhufu59cIF8o0ueYJ+Deqqxo6U98yBS4tBQA4UHeIgWgnYiwO9ZLWvq8nSDtd
LbvUrUZVuC9hbbnttitQY0uflIpVbZZLalOG0Tw0eSyPo5cTeJFGVwy8ADGW6llXSbQjafA4ast7
Ys+k6lHSx+DnFscW5XvUju9dQhe5lHsa2u6WsxGBZfhFUOtThk494zDL6IpRVj6a/q6KPLFzVtey
ZXf48ycINSh/OYbWwnip3EPcE+CLDhjpJVCpzsrURTPy6HNrWb/FOj0Lb5lBLSO1C8dqMB+LpkEK
5EzgRGCe3IFqhagC6TeoEqpwLNbVIYWGpDp0QkbUvpICQfneirtDB5nhUo7+SzK3Kc8bvdfVWa8l
TqiQNAatQhJtVvb8El+UPrK7tnCku7F+R9k6fx8JO0VLGe8MIo42pbKPUraYhnrjoY1a/ro1XCIq
fqBlrt3oTbvb4aziZLwTfc9H1nWEPwAeq/fdQFrfBNyB/eLzIgUxTki6jz6z0yMovr6u1Cpkss/k
jD5UPWKkTlS46qjYhnomXyiOuecYL2LYop+PSqd+KhefinOfTSHqJJRocKBeR8sYd4BX0VQwOZkQ
ES6lkL8ts4yDajLHY7VCATVOQ5vJhvNZ1fuJM0OQJNYc1k6uGCTiMdYkJhubs4QvooRHFzQeqnMr
bKrixQVPeTEl0J4Of13dDsFGNvF8HpaG02KjHuSqwrOaeJvICBWj0D75HTFlkTZi3Yxje68gTgdW
jhAj6VwtLAbmFDpvpPBpJY1H17wXUz4QiCh3gq7+Wyvnt7FIu4MqrWEv/PaL1rLNBi5yE6o5OJ+A
DFYtMNl8iSiOrYcLz5rkjzkTMRNkqp/zemk3g6Jq1FrVRylJ2fXAOF/axH1EP13eexLZot83CleS
dxlHuO7swxd+nR+HfgT8uumScyGtFqpEV580e9cA8DxpCecXc0ZZvZg7p04wxVTU4XdE74UQup3j
NCtOl2YfEJSKMmUx9J3Kmy20B5xpvVKXsctIhsmyjvs4YPhUtJClRf3GIPYW0q92spVqzukIoKpb
xunEPIwZFnqEO7ucx8cpcGosPIbv3Hd12yJLzUABWEmPf9HQScMo7vyh+4EHj2B0hI5FL/ZdMmtX
JS1EIdlwJyMnDSIj98Nu9O+yFp5EtjT1XlXot/Due4GglsriD6+6VxXS8ZlpEQGUdyCTXYVjWU+h
J0UXaIRmbDKzjHalSbjbXFBwgMGn2dgH+I1Zmwx7Io/QadtfihjqFf5gfUslz4LjkNkXYnWwX5ad
uFjFySwxPPbVTDBIUuG/H5z8qljBVxmPz/NOYEwHOImV0YDR4f+G6ucjqcfpKD3rnQjbH02TcdzF
M1BFeAUQtX8Dp51yJCmTgBidh7Hs7Z3fKca/8HdNZ3Zh1C0XutZ3FaiSILb6L0Lzjz3Qv5nxXRrN
b5ZtvMM/5ekSmCoile0NlbJ2WN/rhjw/ayzfIKkkhzFPmaYhGEnDeVKlUrvIsx18EMm745zXYphK
zGTv1goDmf2hAJBvRlF+Q/b0aiOldHVn56TKx5dRotiubAy8eB67BfIEj2wosbVsp+Zdek2+LxVR
qXM5buJW9cfCj6Md4N4AYX65IvGuVttF2zGTV0146qBXu2owCJh/GSfaVP/D3nksNw5lW/Zfeo4I
eDPoCQxBT8pQboKQS3jv8fVvgVX1supF96DnPWFKlEmKBO+955y9124m5QUIjT1LvGyIgz+0KdU3
cTTtTKI57UzDZBAO5aeYz5+9hGl2ZizvDRL+O0baT8M8rjLPRHXI5drmzYvQx+B9U7wsMVg8ZPk/
cqYBn0ybzCOTdrH7DBEXL0apthyxLdTBZSUXNgqR8zysg9MaFdWcpZqjVNiPCzTEQcPIf5xL1SGb
+gGKiRMbKFwkMKKBIqBprJyUTCGenhUSEqceU7BjvY5+0wRZTDsi3i6ymtMvUuO2J29qzeEeY6Dv
idp53YDyjfk9XrinvoIUldXysHMtKyaNULUkp0Vkb6tjdg07xC7DMm0lnaxLNPvUHiHkULiGXty1
21lO2WSDgqb4ClsVIi5ncmYYYLdIspOuceopcAltETyKPqbeI2dZ1AmJhR9QXy51ehaU9L1PxY88
ys2NquMA6JAcK1pxgeZGFB9aXuhbobtyEzkjmhurjXvXVFF71/EvFe9WLaLOa8CwuUOjvrAxXDmL
/qiLXrImsXNjPnA5d46uKhgPphDj62rRtDca6NuF6DEUQh66s9pLzWjDCd3GSr7LSyVnCWWVM8Rt
JdS/s7YaI+BSs2y+Nhh7bYtWkqbkHCtDHFNlKD+JEatFniPmWIzyoCIMweCUPlFV7Jdxtd5URH/z
QP0ixNsEsW1r9XAQk1ZhII1r2c56I/eD9MeMtN9xNWNGimhs2pn88Ml4joOaZNs6YiNI4EDlkeLq
YXgUJSznSicTKGUOtUON/5BX6Tk2x8eKQzDrR6dSU1rf0IZiBC206Rn7AIYCvYXsdMKXrgzakzIC
OhHH4DY2yo9S5eVB6Wmc50CxmjoG8iFvJlJwAgnf+FKS+huWbD9tBz1J6r+U4rpk0WSPFuEDqeGF
Agpyks7dVFNKNx805pnlVyaggumKsN2m8k86jC1agkGzM7hghlB70ly0xxIN/9hJ79gYG3Ds2THk
IOikGUlxBqNqVasMVtopel38DkmviR/fCUYrdDK1xezG7xQCeGI8kJ0W8Fe0oo5uCKSAwK9bwAOp
VXPO9Yxq3XgohoiAekVD6S5le01/1xpJhP5aTjDbtkFCHJ6COdRJVnLAaPAcc+mS45akZ3kIQXtJ
lOMqzSpPzdU98ISSpeIr/ign8PfqNH1mccRWb3FSNuWViqdYtgYJC2OOihXDERssZiZGsLgIH1W9
x6KZKr0dzJHsgT06Jg27ay5pfpoZrwq8nKn2h5AgI7nIbUMfPhvtLZO7H/h4HE+6/bqFydPcuyGS
klZBbUWVo/glYapxQ0RkJHboEUkPU8doC9DhpRCrP2hob8gVgKeNFuWwRiI78L6QXS6QgZGmln4V
SBDeKFnqLLSntwYqZUcWrccxJtmiLYYjLdDxKbRKyaO2WDzZokukLHXjaWaBh1JIE09a5Z2SBGRU
mbHvWeoHHU9x3wTKsGFcELgR+UFbKQSMmA6TiGaxENwMZapT18a8McZY9qey/kWVIp10vTwOLMN7
Keag7ZKgIg4N9iuxhLoNmODM70nO94+yqUjOEEER+ETL7u/9baciQFxmiVWnjKmoRCCHMu+L+6f3
G4qSSuRpZsetlDZxSF5C7dEOnT9kdXSuFCUVOc0O875Gz9Wt9zX3+0A2/0SgKbaM/MPzKEN4Fltx
b6DfO99vtP/+CMyO6EwhqD30CDeCr97UTFmTqSaaTlk7WrsoFI7MfPjUGOtjWmlcQimkD4k5QR3L
XhVn1Ue2IU6oslshy7ewQ0bKRMw0hYFTrF+tJHIuflAVA/uUlnEDTNpJ4VeKEhDBvPppcZ/ZJrEe
ThsMEBS3FuoWdmsVUhPKgHLFCaSRKB3A3fJCgvPlTxqKdgNae4Z22OKAhw07kBKSMTxk4cxV19CF
H01rjosatXYa0h/T2GZSrX9KkvDSZxFAjjLa8GsvNGXC1ahfOxYUSNtmSptu4kS2oNXOz22tfM5x
i45NSv70C5IDXcWNoq49xkjh9I/KF2MwKj9aojTSG6PZQW2KHk1pOLayEl0JxEilODqNKgbJmI6o
0urDcV0p4dbiF9dCjrVFgqIpHDUaIq24wxMEm3Vpc4emh3mYqr47YhEjZrQvLrhZlzPkuBKEeDMB
zuTNE5BE+aj10laV4WNSRMu7Vpw0zMDLD7kN0RPTi5Mhd9HRNIF1NNUq7ibs9qKTj621zYOIi3Hb
cLSAnCUZT9jRGzcIgXcKQAQPrZZfWk1jsw6zcZvkQPjTdCYkZuwmiB8WJxospkpUh3sxlpLdBAJM
EEz8bgjiMJ1Esd/IQ3kVaZUhESxXXn17DJLFM+TxNY+w7DLe0I5tUTzpdX0hrTg9lg1BY7Whn0aI
U8jheMhFKJvoSurR1+trIbYG6c+m9KBFjymEO4+I9/B1aPOzWUnRF176DlcYYqXYcKuaYElB7gaP
d8t7KWTZFkcjaURTLTjGnOF1M26J0bG8j9Ny4v/KUqncNBP7QNjHAMKTXSar5UGLyu8GasNFBW2+
XQazohXI7iqDNrEG42WRERnWjZQf+NMjnBTy4E1TuMfcuuegChfZVFGeWap+mAqsVxS36coTHOer
vCgG70YA8YwkCXav9N4hoDvALMWS3WrN/FhxvO/CvoY8Wb7KqyMlnjJtaxipcDTr4sma041FqBTZ
1+z/XZflxzKnfxIOFD5AKl6binBTU473emk+zkT2rFa2m5Rp6NYmebERI2Z7nPo3cY7KR0mB2TuY
Jsmtkurci08ZVjEGC/1Epyi89i2RfDnqTwdOe+3n9A9PQIMxR6uJdGqhKOOlxcTUtuIyo/Tizvv3
jIU2nMwnQlFtJP2QflQxehrHlDgVZsA0rDgCOCOaLoISuoeBTJIdW2Fml1NW1m5fqtqR/G/Fy3XS
eKxcLQbMBUwClB6RqVWEvmE+S5WASiqhjbGU6I8JZfJqyp/tOOrPVqBY27rJZ9cgLFmnLepXY22B
x2cGzqNkrkX2yq7CuKiiTHfwJxjrdQw7XXoTpzcIHivfJG4dVUmPrSgOvAa4ZOdqEhwhDCIXs4YU
s2CJ1KEeeZBKzLuRR8siJ5PGkOCIwlCwHRPisvMy+okVuIoG/DO1ODHOV+06huC6UqT65mJRkCFb
myH7IE79VvRo5TrDoE2IkOgj3dreZdSqjEtPDF+qoZ/39xveR4+LmnyrIFhs0lmJswZe4iwmPfp+
pEd//6ic1h5+lcitV9A3sJM1iE6k6HctJZh4w+oz53KNZyUzaWlGSzni4oHBAX1xkdr4MAzrUI66
f+xsrQf8MZhE+Y6DxCxowrGFRZ4Cg/6JqRz1gvcG8uqjiEhsY5H5gpoO/KeVZbu2oQiRZ/1pHvVv
TOMaQST39VV6HutJ8wepehgboPoTyzV4/OmCR4qe1GBja+JpVgbS9vq4oJxk/WrRISMATghpajnj
KV2LyeU3r9VpZ6jtQQAqwGK+6K6eQ/VJ6UbXYflHa1LhwOq/pQtX2Uqvzpjx/Lii5Jt1ZfSLviGm
vrJu1WLEEP4g+mnhb6/WWKBmHvGkQd4aOlZHSjKQEk14knR8U1UOpwo0J6csgAHwagNlSxUbZgZQ
HlZOu4qDeR/Vk0pZlZ1oNKWe2GFkFGlF2Cj3XpRBkA9jJjxNjbh2QGxDCHXPMmjum2EXMiezLmJK
g8rKmo+BWnKXxDTWJci0xsDFnZDybPeq108ayYatmG76jHw2OSEQfiQQiVbPJp/leU/ZaatzslwV
aSdgu/Dp8vuhrj4SE2IAGujBgPYISyAVYwS3vD4RAX+pOmR7gTmGVqnAyMadSMy2IxkLjU1BeY8l
WfSFrDl1apPvMkLfGd6ujPHMjzqcBVFe6Z48fdOaE6jWaOkRqIBVkSYh9Q4ZuD8iTaI8M2jh1mvL
Z8pJTqg+DYzM52h6wFWhbpdUvEph1fkoZ3BVFOY5ziEylzJZ9/0abVWOPZzMhjG2lHiV3IQezRC8
0uRpRYtYHgadcJ4eRjNjK/abSv+t1ZxAdit9UKizKXwQswrlq87GsAlHqh5J3QZa8J5b4uhBEIdh
k2P/y1PyKkvWJWepptibDHeaqav5ZQxTUrl24eoC0A4CaDZfLc3wrW6N2zKy8Dbqj6E6ZG4nBz+N
DkYqJI5rCNCLcvD7iNHz2ILF4VrNGKXVIDoJiDf2IkHAGxaIWyTlTyJeZC/Ug/cx1xc3GcxiMzV0
CcYWXUPKsu83BXMaJPPbTERTXSgvQRi+W40yOpUyV06hm6E7z7HkllbMqkC1SkjFSmRhmEo0ekeW
AUqZKfNglzKcUGTsjclLFylMPNLmMWn672XquBT/jABZtjVjJzkeiTUtkCUz3TMTmiJxD+PnDfwT
Lfy4JjsgRT1cmfNmgdtBRpLuGmGeHijgITh9W9Xa4mAi7Y5q6iRNnWOAA0WDVUHHOstEmB0vmxBn
SfNRokWxQUZ20ybk3GObvWh6U+EmSKmGNA7N1hpgiL63dtNMf1ggRs3igDVZNbGQxIU3kzHrWbIC
gK0F3TEHJIPpynp5C3+0ZBbdpqkzT0e379OcpuUhYfoLFJ/hK2v8XP8gEePtAa5ZDFrZnToErV0C
0EjuJRCyNIFG6nHL4ABO+EG7E81NPS43IS8frMUE3yd2W7KMxX1dDbVXqfN0HcRDsh4kaX7h/SZY
dRPQ1WYQNzVIwCRk6ZTwB5g7Cto5d+bovVeshDOpThAXypoEFAnRtoJeq3stbriC6uXdCLvulsSR
dtGj4dIPVvggt8HW0sDFAApmsIopUj+OGWtCIFSJLwvMk0dsu05OJtVh5GwnG2G56XOgGzqR5bVf
WNoNX/6nnkFwNWdjW6edcanKFaLcRJsF79NGzCgs4AS6ltRml3gZDnmvTE85I0NwK93zEgrBIVIL
86j2Eecr8pYVK/AXPOt+ZXBQqvJ2jQVUqINlqqO8Ahi1+hBanXH+GsPM3IDrr5duWTBOHhGkbpFW
e2FQwydtiX97gUAkiuYCQtx01npzhOKm1J5Y5d9gUCkxkrYF42Z+ItmS7bBSxBc5JBKnizEPFWm7
rWJyH1JzlYNP14ID1z4q6Lyo1mu5DjsCOfxQpvIVKLJELMYYbjmVfpPCU3rl0BMMk+eMjHCa+V1i
FB5OYIXRrHQVw0r0CyOfXE6AAGgqAcMa8XZpvCkstUC5AJuuqCzHotXkEAMtMgpmSnSnL2th8VMa
/bcKcxBLuXTSSt08KvGwTVGT7PDsA0uEAJ1FpUJWAVHOisYOzQyJgOMIN0wfVeGWQBARpI+ZOUUf
wp8TzZaeVS/56GK+mEdjcU9qHF6G6itmlhAmV4M8ahv0h0WXYGbAQpKBGoJFwctD9zLWMKAPk/oQ
SrmvE4B3zusU8UKDX5DVrVc5/MwwS1xGizJpsMADq1nywTA99o1GHkCoRHY4mbqHMNUBlkF2C+yk
eU73aHVCbxBW80/RM5ZkHo7/XwZNzKYbRLOxUWL5PRh45SLEESRr4kae0p3IyumYMUNRGrqp1mW7
ZeBqJ0ZWnYB3SZyh6QgCvW63IOGiveIhzhcz5pkJkcsvVV/bnchRpGRy44joUr1hSekXGANIS+iQ
O60IpY0sNr0zLMijLCK5D1aUHFKj2xVD89YYeeEP62xQFUdwYkHyZ45nWBuj8jVBe9n25rJXs5kK
vYaZ27WzX4d1dmxSFZXipBq2EUchARGp8BTUvplq0NQNJoYq2hHdII6i+DVAUoZTpR7LbtJdJCqq
XQjoP3VN3lblpuBVuggFR1WlYfNGPeOoUbMVegj8kwCTIhrBATFZ69oWyIxecYVG4FFogya2CK89
mCS0ZjXlNWbMrVKa/S5JKagEyqJQZiQuoFMianbt5BgRCv+c4jM0VI98AGtv0jC+IqJ6FlGl2SUU
wWxUBcKOOMElch34Ui15+ps85ZJHfyY/qszXBciPVNk4wFRL3ASN9gcukOQlJpJBKd7mcR4yAYnX
baNFSW2Nqz+ORLfOVylLoTcPzEel9ig3MNoyHU9S1FfHQW9OQx10G6WcD+pQZmdiQ6g/F8mgcwBP
skNLbjfzit4ZiLkBlhWxec2SGwz1zZh5q0B/vlViX5FmOdIvB8W1tBH0OXQZrjZoy7nnmUNP0+1V
g/+6agcw1Za5uMFMSmgR98Bdq20od1vFIm9Er0lPpyHRMHqgdk2aFHC/ijHcCpFdrap54kmZoMz4
pRMpL705MebrqIkcOgPo/WZfH1EtdF6hLldBL1pPoQojerxC2GB0hWO1an6GfTD7A/RNu5ENuNQJ
AQyTYsKUHl4SR29F+WKUGICmQGw3xoSCJBrwFfVwCWSVtvs8McmpBmYmZj48hkgFn3JLPqQNz1st
JYRCi5ZTYeRqheGVyIjBEUNctdXSuEloHcbJumlL8iX1EeYQQmTL1eTx9+Z+3/CfX7jfJ2RizY6g
TPC0U8FTK4bRq88mXv3ZibFGCd8/vN95v6kNwDptq48OMaTkSyLRJL6zgQuAmUZYJGxQ98//3mms
VpqavQt30vrh/Tsxx2PF6Riy5wYpK87IamEHaTMzvee35SSqQ/FL/FQseQz3/zm6P5z7h2JegIMT
IzaQ1WH+3zf1HXjw93Nj5hwa68n33Q1U8+ftF018xONcb0hD03zcWf79a3+/QVztP51cmc7dmHR/
tFK4YFS6f3i/uXuIjH44DnWccKzHN5PLEzfr0z7y9s/ydN7evViMVZ/qVMk3dxOTlaLd0wkQvX/t
fhdAAkJVQvVJzZOcFTRMYWFhfI/psHY04Zfch6IWbwlcWFv54ae+aD/3H0/XF6lSzcaXiudWVeie
TByOBQvJw11l9/95289z9fu//9fnT85SGLddE393/27GQeAtomv+v1t4kMDERRm3/4cf+peDx8Bw
oyvK3bwj/xtuW4KpjWnHtFDUW5K6Onv+Zd+R1y9xvyrR1TFFFT3vP+07kLgt9hy0qJYu86O6/P9i
3yEX5D8l5RoWIdlQLA1CIdRvCN6rdPjfVNw09eiHS1h21f7WlpZF0tSwDrKWxHkj1IrYnFwFahej
r6mNRvUakXgJQEjM+dL4R5+qP0vdCVstampspGg/MGOv2KErhvgcWFdr+T3s4kGw9nMFXxFJ7Yjb
jPFgFh4qKdFe2JdN6TtURuNpAiK1CBPCCiDbj9hQ2J1ypoQ4IIKr1s+ONcnsr3XWbWiwJXbTzCOi
P2ahdCY4HL6h5Kp3NHjsapCPE4Azr2hgWo7JqzVbMvy4EG848kbX0MjMDcXsU2hoRUuYLnyhgmbT
JtmLOSPjEpWdURSMy8Lt2JGBVuhz+DaSZc/Ekm5a0VzlnPRfTbGOhrHscvK5AK2sY1GGBxyxRmBE
vXzsxFa5doUZnKsIYkEwkHI9D8RcxSO5f0nzuhYdtOPoySHCEH24yUSngSvcRatwzkgQKQT1+X7T
6fLOrNfxobhiDnk2MnnczL1UblNySx1Gg3TyEoScZtFIDgqgR9XCDQBM2G9hYvqaNB6qhiTWeF5r
7CVAb6+tE82QOZdVkLPdg56tRPRpxRomoM6/rJQ70VIY+bYCfCua5TpjNXXqZmIUEakaCHAQhhqM
nQRQsSXg5AHKCLYYf0kFxUYMae0Xt6WjTH2hGh44oOd8RL4oTMVBxWJtU8VkG3yhuOfHMkArciGB
RW7WYEix7b28zACBaPo2KWkdAfEweQXRNmlJ/sq57WKCfXbLsDpMgvEmBtIhHVv1gUMXs34VF/dA
g+iqy7RsCsP8gFUxbogIdGRI64fYMmKvpv37D/+jYo2g1vUqc+WZcciaUtohOIbKTo0/xdjm+y4/
ArjL/nHDn6aBhXiC7chIp7WztikBxVeXUC7eg6B1yykgzxudo03mIlFdAX7+mm4liFbFUyI5QgPV
w9EfOjKXWhE4Ifzr9Uw4pWl9CkXp0YAuJUdLdzGBEiPviU9pqrBbKJInU+fZnTA+M1lb64AcVF/K
HJbT41fK0FYvkiO9oPZxbqvZjSzOczTwFUYaWNiTX92MTkUgfalRqXlBAIBPKIbhQsv9KtB/oQog
RWIRwc10IkUSlFuEBdM5HHVrX+TxA/ICgO09+CHUZd/mmtAucC4SUy040V7eArppXBIwZhd9cc7M
8biEwFacUi1hlgfZsKtIJnFiTvve0vW4epNmk866djQB1sBJBA0M2HIzE4pLU8sZrYGol9hbFvmb
3uIzBzdhY4kFP92IAL0q85UGTcvLybQxUk1QodECwWZ5LRO84mqBnmKumJ1QdtOoqWHfxpZTppQ5
tMHJezMMP8xRW8teDV5BivNNAFxZV6mBGAtcIrx9Loy02wC+2F6aKnOElj9Rj1HfyiiaZKViMDd+
yUr5ImcwCcjZ3mo1TpxApWTXBWQR0cS0OxSas5I/oFHdR5XIta0WzpjqI+EAUCIj86uJ3nEZTptf
ncIeDd5PIeTQsGcbaTWYZXozYFbb+o1gOfLazQF7zQKBIlYhZAUob+mwF+oGGLmnFdFyJVLwTx2O
T7VO15uhCe770gaB5ZoBaXb4tQ9p3SS7Xom+skntePLSryard2EFy0zuxj+Qs8CnpuV3l0FGr5oA
FVMz7XtWTZe8COg+NZ2kJS78Hle7U+TJFV3BZCcRKroweAJ+9GeAF0BJNWtuLIFlX8rmWkAQE8b6
mqF2NLsQeNHyaqnIMKoscOdG3qLHP89tf9ar9kbc90cxxVdGOp0T6kIIxMhKOQCjqwrM/iMP5nhf
EbNAtPSMNjxDL6ATR8IkAuENg8kJOaNKb9ItBuzpMyJ85HVN9VP8RmN4zaJs2suzeNY7jTfypBwI
vDlxlN9RA0eOOivQETVGghkGJLkSmYwgZUV7obzKQfaR4X0DETL/VKhmq3F+nysUafWgvIVpJdtd
Hb9OonSOol7zpTecQqlXN6HstkQ6YcgWO/pQ2DG0FRtSJoegD9DVhiiDarD6NinPT0sx/OmBRaIe
BkURPGgSvWJBhgAp/ykXJEjdaJnbqksIb6Dj7+nZspdGBgKl+SZnOoJbg4kE73VrM9GzsK1ovIjW
2eQE7uhyPFyEufCGqvlZTCjDxSruA6jDAsj5WU4HZ4jNz5jYvEEi1EgKJjQylX4TmvYJDqPsolZD
Z9YczCYRzoohIDMhHI+07XqC+FewciexRiNKWLYkHYYuDixSRunELcIaDMD7o0pzBsszDzL+E7fa
p9qbkx1BrKtlWCUpktwcxNeuzYfGsd7olD/OYa2eQH5xupgBJQjxE0uPuSL8Wr0mWYp9gz7mobCW
22yQ+0ssjtfOOvBf81MThhddLJFiqb9YJpKNnKXo48lIzqFtyfN7PSqCW6UzAkFZ2mX6AqdAkT44
RpS7PnklTZPXrGFXK2oDt4shv+fBUJ15eCAtEAbhBpE5ZaRHnM7TLpYo5CF8pfbYzzeVN4Y71jj2
8x/eqstOiABbW2q/0XmJ5xzBCsJr34JJsp3aEl2+cNCsdbo/FL+jku2seu7tPkZ1E+jiG6LVR5Hs
VIKi1W+SZoNaAWmtg0rrc021Y05RYatFh96QqJR141j1C6m1Dez3y7zgSO1C0kczhaUrkX7pADIo
15FmWY4iRSgTIhae3qDrk38RBHfpNOUkNsUXlP2PsH2ZhuAgxxKdNtnTCKG3e/M5SLddpN2GbNa9
3kpogxs+8a4OF/om5fyxpPnJaIp9MjafC6K0tp6uVqY+SuS3ymb5I9f6rqXJhI9xDwfW6bXqVYKE
4elcYmIN6JvhO1fjpsLp4w+oH30AVwUR9uZX0f8BXt/7ZYtAj55hbjPi/wYZPaffSr/4UWqWrhQa
b20RnNpQ+9ENuqdTYPzG2bkaB9KDwXrZZQKbLNOs98SkT6+IPGMRgo2m0rajJoTObBbXOaPKFwLj
Iy6qQ6HovcsB4RRWmuyZqYVqvwE0ZlhQfWHJtRz9uGBBT30tVrZZ9OXBaMKvcOhueiLsaTOQ4Fgr
++JHVcIrrroOP2++AcNzmQh35G9iUIK+HhI/IKNW2JWs4KWg2YIQ0Q96E6r0uiz9kSmyJ5hbBC2u
RNBigGBxIppFa7MnUmgA6YTirZMgX1vAH+0pF5/7uSGqUt+lYwL4f3pd8gYts5UEW3OChWUY8nYi
Z5yHrElO3FkMhRICnq1xRfzQEo+pBOyqRLi/4KySimJcFZyvWSNYfjBIXm2p31M6+J0qf1hpd0pC
4cuIzEdNYtJZSDrKL8L7yFd0id/aDVXWwGk1mUE9ySkIDUXXnqWmqJwRRWwwtIhhExIZMl5+uk30
WItdk7LQqXExk1fbMl5gH8zXMSmDc3TFbehzydDIZiiL/pM2BX3FmhHhSgO5f6iZvYVNG2tDsn7Z
DCF4/uMr98+ZqSC+7jMoz+sP3m/uX5B57kW0Of+68+9X/t5nyBEhadTv95/4e/+//ff3O+8P7H98
T0pGiSL3hZ/2BKF69+9jh2VEe/+QdZ+uxN9fWWvS1lQYhmZtsNfK/qk0Utpo6590v0FO/M+P/t6n
l3Rb/n7aN0qED44uajB7Vm9+5vf/4/5d6n9+6z/uU/ci51TKZDB3zAbg+603S94zs46Z32uBiAjk
fuf9e+43WkOLadKb3Gn15zJCiPY/fv7vp0MK9KzvDCjn2QpR/PsVCfW/v6a4lCtJcVqJiUx9OSUX
MUKL9T5jmGCyZBBjUlIBkWC2DxPpHSjowJ8Q07EyLe8f9kKIhYFog96vx+gonFr1zG61aCfqiSS5
mV6iOxxKAybJNu1WZ3ofH5Qn5M+X0qnBKh84uaCbvuV+gczkdXnlRCozQ/8G4+4BWuIkvY+fpRrK
df5kHnXBT4jsoApyGJ79JhfrzPhxee1PU2U8ZM/mVZkW+1shrQTtDFM4zsNO5kqoQ6Hej5v+l/cv
tQrYX7l08g+oUoSoArAztvEnPXCRuSzzAdTfe2Jq+LD7BuKDwTifHcA/5fBB91+AXMzW4ipf7Sko
ndZpfeWVpQTu1Sbr7daBifNSPaeoEiiQXbJKgZXLhHA+1Vhr2NJOmQ/RTHpW1X0k+ZM0uaqnm8M5
D51rdjGvC6tFbTM+6TciUXMhxWx0yfflY9htysfVk5MdudWOBYqPZYl2svyGkGUSkVjP9iScuJUM
G8VF+0tW/KL3EJjRdU876h59j+PUB1bb4ulgcGlDL2ZLLpp0zzramRSYW0Wmz86xDtgtds3YUZ+D
gZvpMRFvwue1JeIqcJet1jrKIXvKP1igs2tsS9vSyZ6Kp/ohcoAa4qC0Kc3CrWHLHHJtwyYSd/Nm
WJfZmTCNBDPYnWC/hsPgC9t3aIkQ85DHjOxmUBlNxlh23eSTkcG28eY3cjK9bwrT8GidcOHNb4Xp
CB/49Y+hbGsPr5MDscyOjx1qwn3lmdQuikt5aGeBc0Uy12xN95o6A3fbarXellCmHPUa/Jg7psku
aur34NnckV7i69f4BHH6p/ji35FrrXnVd9lXfJNqP/gR+k33qiYul2pwZYRvLzbHL54AZWshe/6I
HDnYSyuV91e8Fq84lK/sijC19J3gTXZJMerGH8H7t3Uzr+ZVHHCPOTlOpV0Q7on/SGW4j1eaSKg7
jA1D28z20coakD688lb/ph+d4GzE1FXcj/J8CR/fNBtBAyNVgsFtiZa5veqUtC1BUzAWy8DGqwGN
WHKAlNuLLz3OTO1vwVE7/yqPj/GwE5xflPjNV0WTv3STC+Nv/ncgqLdnIjg0F6KYjbB4PYs8TJGf
vTeKS1IIWxndHHKoLQ8fH6eL3/CBxGevO1aXEpHHNr2hBxkO6M5qfznEE89UecpcXBbxZlfeOppJ
HxLZXv+8l4bGJtznJgIWeimPfck7YFMTKtvy9Ib7hXSJG783udR+jZLG5lp2GFGiKibdwqle2iMV
imy9qD59Fno9zvLNxfZ9So7TBpTcRiaz9dyfmkv31CksIfPFPE0q1/gLA6cdI6bNr7prthhZM8sl
7hRp8/1K+U0d33IyatRVI9W8fqOj2wqO+UzPh/276Gx8ysRXwJV0Z9VNT8I5QHJvozKna7e+nVeR
zG44EOQV7tcns/3dkatsj7fUQ9RgF5cKVGe4M+hx7EMESnvtmwzwyUl3y0OF2RpRLO/k7VTv4nN0
hdlqGU55muzwgyYJNujX2EMetUk/Yi/dr171PXVO+cCBiWeu9CuT+ewDBi/b+IIQgbTntOC1OWxK
fdPIbn7+KKur/ND/KdD8zZdG2PTOUm91GP1MUHE3n0m4qD/bc0wGro1gNXDH5gMdOxR56YWTLq2s
evBin/7k4krEgPNGrnR/WnD8OZb6OfxorVt0p7rbqEyW7Q9gvYCC/8TiBaD/l2SHSHJVVzjjTEhv
BHW/4jczY+4ZVpTabkH/tj7P0QWzWunwnsh/MdsJoC0c5Wv8hX2xyB7R9SxhwPft+sTFUvo8K14I
rd2eb9Fb/zD6g3Hh2VkOtVM6KRO1L9M1FowBjlxgwyWBgkbCeqVH81Ed3suTxEvUOslbiglR8xeb
ajzf8y4MHUji2XLkPRJ7YvGobFu/v0lo2feqeexAiT4m9GukDSS4qcMh4eQ+AvmJl378BWhnJ+uO
8aR8sVmyBWICPZBizOIwhruS/DtsU3zKc1D74QMA0mwzfc2cVEWYvi7tHxZoZ33t/4uqs+ptXlvb
9S+yZIbTmOJA0zQpnlil18zsX78vd0rf0pbWemchTezhAQ/cQKmm+iwO627eA3kTf7ARQcRRP8fe
uFe3uVejtz28YEoQbo89IcRL5ScKl/n9o+MU/Iyu+W1lRT1xieJve+OGt5s+s/XMYZAA4252QWru
wgBbn8hZH/r9uPvv/xGOSF+w146R63XPs+gkxm51qLM+IGduh9fysXquniP4gWCUph0jgT0L1PIl
c2fdz7/xH9iZv6t60Qh2/dTjCrIVjgl8OLerbLjHUDaA2giQVngMxS8nA9vIK61vSbA5zzEdQ6AK
dFazCw8NBnEYn++ZVumP+U/vPA1CGmz/o8cU6lgrjc8B5XGScoPzrrhKX6UHVydzpS/5t8ByDVt0
69so7BmXBepz+bRLb73lrdolOQQqB5HnbWLG3YF/D3rjO0hi4ZYBbNV4SCO3RzM1vK5B8ouZvJ12
OHYYD7UBcEp8ie84fW1z4CG7k3h/9a/iMwv1N3YEdvWDcmw+Uqex2TzZM5pdLNvaF2AafNKjnRcd
h0/9UAcsg7foM/wQjkrQHCNPcCgAYHDuccQequ6xgUdJqPcof0bHTWeQCogdGu7fxuSwOUHXx5fN
zl8eoWOgJLlr5F1rjQ88nO4Zb3SG0F7c7SEivMf9ps59m6bQLqga7eoj4sFJ6rI7dgh07wD45Z8l
IRp7XcTYdL6ZOqx887E+IpdnkzQIEsUKwqG1+kDLjICHf8UCzdZHEGZHlfMLUeEsx6XrhMSijPxG
sTeGm2ECh73FlH4ToEaiGEQ8Wj0NNPWITJ/0lNmG/eubui3sj47oaztiz5tl7ZbWQ0cDBUrJA/fd
KV7U7oaP9hIj8fNY7w3XDz2qWU7owcCymeVPipNgc+pO1/kSTpeo+cJ0sPhuhHubR/b8o5BN4qB+
Fo4YRwOvsYWkAxT2KA1AV5vCFV7StXqgbfnNXZmfUdrhsjf7wr43PnOTyTEEtdMjVhCud7XGAClA
wZPjijIVvWxKnFp4wgxTdTPBF8pv+d4uWKfjuufJDQgdXab2fQYNNX5AKbBZQAC5sR/c5155wWkd
j+sv9jbOEwJpCQgKWxvLf+DJFdcSkhsq837YPGccvzOFsYBAlYV3YeeJd1N8GH4bu3nGBFSy65qN
wyEEJaCuRzaPJ0SqtKcG8VH2be2AIlo0ut8rsk20Y3Ybtj7DNc4fO5Q6ADE+Q+Miss5cHJ7ADpZX
+Lid3d6AFNSe+qv+CrD4bf13ArFDGPFeX1jnxis2mwFEbEy8Y1c27YXrWXdUV3bFk4T6NCSw3qVI
3PaI4ftZSwUa00xnjhz8T7LVrgBss4ux4qGz2PoNQxPiHXk6avQiqARVbloGMqtVng+zeqGksuZn
DP2EpzB9iGabZsWH8RaqcOoecE9n+MYfOIb/jQd7H0IxQ+ZuKCM0DsjVA0Y7vwgkHscuDeoboQvl
R3EKGnVH+68ebWV7li7Lf8heNoSRx3qG90XjibP3rk57LTppWD7a+nk5oAQ7uPWKCtTjfKxslFd5
Yj2ArvwYi7+CekoTtyidj0S0kX4QCYtkF8gqfJQd5/T6hsTN8NA+Ls/QlSbZE6snsHpN5uM0Q1FF
fMbUV+ghpIAcJkgLFB3ux20RXsL53URgOdo2F+zzio9e3BERvvZUmAnB4x0mb/LTepmTnQX21Msb
lwBj8aPhQoCKVpaPjVOuXSg0GuC4gxWMtZ86YOabc7iNHlOpes5vQnanqXMAVGRiMfXVcRJMj5hA
VvQPmD87eUDVz5H2Y71vi6seH+Z6r4T3PPXAJpKhoS9C021XIYa0gzuKm2RXfbXWBms+GmRbsB2l
C+EM52OPy0RnT78m3EGnoyQLwGOBOA060ssGSlLVHT4pO5JXa3YDYqp2VYbmQpM2Gv3UYG+zUZRQ
kF7NDhmSjMURgwYMg+bhH3nCxD57oxaCxDSlRqhw9OgUzZ40it9OmTpijeYGeEh3EU5AXWbVRZ0f
HsBlm35761LSDbN82jHw17XvOn5KA/QRJA8Ee53iowH8BSuCna45dHqWa9R4eXyiHF3CCp5OGVqu
YSfu8uUJ0wlnICHBrEcXEYDHnQGvmfza08x85gGsX0SDyQ7l8CzjXG4yZNZ94JhoLaNhin5NzD6o
fprGYyuiMH7gyJZku1a/pg+V2tZXLdiEI8kvpxJWir/oMCtAe4a9+Ki5Os2vkxpxlhPEAmOj8r2A
PEeJxaESPAHJgevETp37arIHhZELz5rXF15s7QH4lK8tbkLxTyjsiN3tAolgwBrznYtmz8HEXsEi
gFoIRxEBE3vdml9noPx3jgfOp11/Yd2YB5DnjXcBv0r82lAP94g7+luxp35l48v+EH1mn/3pow6q
3Uf9o+zn1++VTOzdEuz+p1bZwXdAv8n3Ezam5cxDeDWIaZiiL5QFul37SC67T87FNa2h9u5olw+k
d5/CLY2c+YaatvWpOONl1t30m7DLsBWOMeN0r6GLObAEm2czaL/GV/bS0mmuIKZosVMxbP1uJDWi
m0QXmSiVf8tLcc4O3NCuv6HCQ/HAR3l7O3ipun+lgsd2Q6aXHcpLWe+np/lnAHLdUmiH/y3uUTAB
y0RQFDdu0X2AoxRqN6w8S6bugXw10C5mJhoDz/QPt++AAKtBYp4y+rmPsdNM5+0gmW+sLT6JzN1v
ntnGquvgs+Ayrq+JbBhxlBpuLF5WZO7RK6dewJ6Olvmwkwmfpn1so0M0B9IpTrdZtvwmbv2DY3YM
99g1Qqc4IF5GIms3/8Rn6cpy51MKkobHHlesnww6wm9yLa7GsfINl/BOP/9dTzRe0m/RXU+Wx7FX
AboMauzGLuFwKdP31Th0ssdNbWo7SAngIoZ1D2fkx7o1TIdnhYDKek3fyMkNMKw7bS//UmASvmDy
Ft8wo4erjFnrtkGiPseeSVl1fmRq9RcyVemV8BJG9rsiOnCIFe+Cid33avjthVpJtsMVcAUSC2KX
iJbBwREosaVvCkdJByjapVhNRz8PSVxi7Am8SqUjvEs+9Peu9lg14JVkYZedCZo06/5rjF7kys/z
5JG0Y8iMRrH5XvkQ3uEiBqQZYuYq2aXVL0nxT9pZr3x4D5uRGc1x3GywkLR3xdGJI1e8Cx4u14Tw
q3bqHyMQc0/TQ44lXBAi8EI0qypIH+7Fd53ah/4IULn7ZQIFoc89yDbGXWxZAz7Awehkn+2plXf1
XYt94TuERKLYBcCF0Y0863GkiaPaIZUX5DIg13ivzTeuV6fpHh/D1/Z54sAk6YSe09mRuYuvdtTb
t9Z4rURHquxP9KDbHeXEXeHhhuCMhBBOaWNewWHfIPf/Gf4bb5WFfnQg1XvKXFlym7IdvG1WYqXf
E6yTeqr2p3p8mz45z/iYD9RxiIX699f6HyQNMOdsVpGrCv/qjqaqnX3kt3tlK9EJGRuTCFHnuK6A
Jh57Cq8I2Fd7EBeUGXviWKoD3e/S7WKIwUipOBsZ5lc5+tYTsfkRIwjyS4CVAzVM+V1+R+tspDLz
ED3gqjjIKKwfMzq6eJVQg4Fhj8ucX96IBYoPefHvBt0wZiqUqC2hIwjb9uldQvXZ24odv1ib5F7u
dGdUafmpKB8F5tAcCDQ0urO4Umt201OXYYOyL4znOnQn9bGiVvO6URnQtWfjIQ41u2PxYvaXuX3i
qZ9FGsDDEbE86g4WhhpV/lVxEDTU4NIItyhebYDsfKNCV+oH0TiFJTC8L/5HRcYCgrP9B3meY6Eg
L1M/W8YVcxR9i0P15BEXc8C9+ztsZxNbBpR7hSOfMVDx98N/5YVZ/01tBP+yed+NuKm6beiwoZ3I
8bf6yOYdHHqAARUH15Nq3z0Z4REvBdQeQ2WH5P9eJYQvqXkQ8ZItUbAEVx/aAQONFk+DPwLlc7t/
7V/5z1Zx22uv1lODLhsV51Cz9fdB2JN4PTDve4IVeF022dsr/pj+WruEYewaFzINs/wUJwgbs22W
3IAz51j8OnwM5WuyNhZzzK5O+Jt47T71MMRJNMeaXnizL5JLWA9AeIZLRL5OQVc+ailqGS7J56vw
wDGEbDk7DIgTGj8EUbUrR/uCqg2m5Q9J5rSjN++3AfnginD/M0IaYVBttyyaExF0WEINA7WUbQcs
zmy3N3L1+laQ1ejpw/zFaI2vxFpsa/G2XcXb7GPTIy4N34fn+JvUhbiYWi4bZOKxLRl7OT2SWBx/
8Z4PcXu8EWIi2pPQE+roP36xu81vheRjEHiEu7sesTntzng6pjeKGiytB6J2iHTRGbdsDP8kTulX
iHvzl0QTGxIepRmkizM/ILXfzQlYEV/Ec/lVnFhpVyAVBkSxu0ibMnOF5AKQWHhgkJMGFTs3QniC
Hs55elZdeOfNjrjaY5EpX/0NLNmJgkdDtYYA1HwnuschjS+p/pMKEVKgxYUhSaPzDF4ickVQHS7B
iIShcnoZQE3til33L7c8IioI4pTcVYzQXC2kBkNYAjICptZIVel30l4heIC0ig5p8CbcqImyZfhZ
jKsCGjjbA1L9cfqNKOf8UzkUm8WnI1GBMUXfIfUZUYApGSlSdiBJCt+X6ay8lpfM5Wx7Z9jE9DUk
ziL/NqnQZA7lLkH8Amz8nnxkUcDWwNUUz/MX78S2opGw4+++EqZectBTd52kFndoZMRPypcq41tk
Dx8wXB9AwzMDs5cQ0x3u/pxmF0PzebO8u7FryYwMucVN2Y+34oVOsracUMZ6iZmEvL6OTjWT+gun
D+s2H1nIFKtBgj2YZyY4lSaTwwfecytjerJn7yoIsTKXRH1LR8BuYL9loiJBSwkvgBetfS0Wn1Yb
zVDy1+zOaynsoG+tZq6seTx3nsYIw2lyZ0pCpNUNWKzHmIgPxZLaw3eDAH1f8erBmRim1uetrDKI
KI5qr3RnzKC0oFv/60HHLPhJAmg5UGuf9Y/S8nQoMegcs8MoyP++Cmz9XLMQOuCzl2ift/4sLtvk
SbbMgy2b1BrwCxAJZmVJ79flOai22F+Q1uCKYsEROAmYKjcCExWnZIoV1Z6r51p5Z75QJOYz9XSe
LpoidbONDffbK898IDsZ41Gzpcx3fltAA9GcUnapJvI1KVf1LM62Kt2hItvquKexXrG84596/mFQ
h+mdP+dztnTFYaCxVibOUlAaA8653RccJQQnlswRNsd1QiJUhuDSsIEBr9n6Ocb4yFnIiDNeqrBn
jFLRMdctDEJfQXMMDLDR19iRF9c8RUqUH8xO3lOfr5x7obCvxDfuOqfY2GQvlP35hsunst5v4YjG
r2Tq1uyUnHyk1FLNgbvdJilKtc0Snhn3SjYYZlvkyEPlnGdUZS6aggaSJKx4Ot5AW2qPp96PNnfF
3GoJmUOHq+caeUTsCkylUGOHuwrdDfdVv/mwCps7+o498AljtReFfypl+7MZ7RFT4/qpk1CqxLJn
m7Smq0tvzJXNwQfaHDZULKK/T+YTsMDjElTSapBu+JfTH3dIT2osX5moE9oo270uIII2JVN/rgOG
n4/n4C+R2T4wrPw9nfHtgeKV17jcO0a0PEZuh0mvuFwVi4jf8BIex4RuLK3h7ba5Wxlb88zGE5Gh
Ywi4xkTbcf9rjRW4zZ3zR1wvk2B7SDWwTacE2bbbHiA5KB7AW/tGXFBBgFdA/46zhyiJQottwt07
Tx988HijSwCfHCZjYnM7/A9NKt5Qp8yjPfB4qAtnZM2qejO0C6tCUwOWfKEcey0Y6Apo4k6lCSw6
4N94iLzZtjAS5OD8RnNgiPTt3Tiq5D+mx4NlgfAZvJDHzh1ym+hB1M6o+801kvcCe8PqrsW1ASa5
9Q+AgRL9OuO2lOGq7AuMbkMP8ViiQumu4/xVUmCkmHBjzvPhIahnASinuxiP6H3kWPUYj9zPxFQi
HoR4cOIx8Fpr3QoocOyB5TE8jNoGfaXivqnpOaS2w/P0q7U+uFFGmavgdTwGyTzwGFZKCsauNc4x
iEnlmT+IxdNknejXMT94lLBQwsJvJJ9PouceI76bHFKBpU4TEFLKtvoM0j6uisteTzQ2WBYZRrHD
kUnWPw5PNEij1t7WIu5U9xyIJ9ZH8JEbwhZQOj4tNpNitheVDgbzYulzdaxjLXaJHOcBIWJXhBhT
SLZRBk+r5bCdWMN17N9TYGIorkLWK9QzkDZRRsxh18nnnrdf8ez2KxGJVt9SXBBjmeRGmidqrzxj
LnMM76w9o7vxLbe7IbhqGwwHcXko7Y1x1+LvPTJvaXNtAxsdLSA6qDEnQMKZvMHf8O8KlwoOjoPM
SbN5hi//3wizl8L5AlPJ+GSYUaKMBDupdM2XOQDrxp0tAkSQbS0yPhoilgW+iHSd7PZRfaGGx2h0
q1tle0l2mIVgCgzZkbFDjfyy28eFx6NjoOhaK7ELVicH8MnAsgPxfau5WyJVQtvGaRyYuJ2VB8YU
ZQqW8n8LstvV9c6jJvfD/fFcmZYhfTvcsUmA8qP11VxD7onEicmYHBhY0jwuifvfAEEG4CJobm5I
MR+JqS03BR+ZqHgAPa/rkY/fJsFIKdMeeZ6zTfVcC32VKidZGZ5XdLHc2fKNlpLabhgXlKAa22f3
tBusZ2WwQE+J/sZitI7xNyjV4mmbr7gck6SaiAh6aflB9sAkI8ElB1bJ2qrpjn+ROp/EOXQb4VUE
4/m37EzV08dtpBVGQMEamJYKZyahhdIBhXNq5lgZJJoPJRcG3TbgKI/QkbJs7SUmd2AvB95FhxH0
lAOVEQ3XUbkC6W/um5UburTmUYJBKJVUiK4GzpMsg239qDayJQJKtcDvHjfW1oB6osOjbppj25BU
OPDYWZLTQ/jCiIryGWRXSuVedlgBFXsI/Mxur2vwH1Cd+drmtXLlWVJoRYyvpe3ZJBBtqRQSsuUe
K2voPACXVHLZgUrKpMC5Cmsbt2UxD+zDsmyx+5PiNw8G+H54xeg80SMf95rqF0iBbdqSTqUemIbc
xRj5JNACgToLFGMPkpIP0t0mDaz4oY8AgHuRyOJx+9SHSsFKA5FppkE1fQrfIFbYxtTfBlfU/Ww+
Qb7rGFPCG+vNaK9154BB3GYSds+iDXNVI0g5W4LTMTzrUYke6OxFzXGMj0sJN/Bt7O9b14tSQuzG
CTGCnbcH9iqZklO/HTSsxQz34U/KCBZtGr9u9kxMHgVTFsQ/Jaky8ZcHVqBGrY8gy9ixRMromcPI
rGxmO028yTzyK7b2LeaIg+4qfPG9GQe8VRTfdW4Bq+zM5iQvRU77g5AhUGcXy3YXvBK14e1b3akH
dle/jI8xYGsk66z9Fkmz7gWwn+9URPh4o3NYebwzHSfO7Zzj1K5kZiNN/2XbQLYzO6eSFrCTAFBe
E7jDHtNm0K4sS8DpYffSsNF3Xj3ixUoHx+0Tt+u/mfD0QELlytLtEzY7lJLcOH2auSHADqwKiJ9r
4+iiL/UYxgDvg9jPFrEO2Ovso2kvLJ5I6RwtReHK05mQ1h6P6rqnkMNwC+U1JOJiY/nbjFis9WP+
zpxhSXFl7EQrju1cwd92zmbEzsEjikRfzAMeGjtPAWgFi20WMjeZON0ngBA2KM47QQt4+YDc9U4n
Xs5tKIQEYJV0YRsbknNrgjMmNnci0SZs4MP4VM4+imV8yxgSnLFaxJkc9ZEOjmZRtt+aDDxW/qqI
IOaAGcd2hcMOSk46o1ervghgybSvLd7jrQhBMp8tJF87+B0AhNOM6jBsVMD2tjgErBnqabny+QQm
gJYMkRh3b3yzyT9SGyVZJ1/djm+QJ5Q/QRbltrbBDPoO1F8A0oJiMoczdHBSPgGVil6QTM+crQI4
qQqF3RLZPP7nSas0/cxgbsLx/9nVjhoq9zmKYcivrd1haBsZlDAK9DNS9BiDpjCFeuOwKT6gkz06
xaZcv2wa9rWuXpNN2v7P1tZqJGBkm+Z9ifg9hLWPdFPDLzZd/AyB/FBsIIJPMY1uAVJLorelK7TI
6oe4aB+iIYzw05SRF0DRF6dPkU18tiicYQs4HZY2u9SbVr+0qfZ3k/qMUH5u4y5jQKzYCI091MYx
vjcb0zHfOI9/ntsGNMgWOuS08SJR20j2MVTJwXBT4pooMktkyqwUKR0rdzNDus0bz1LfnOT+/jzc
WJghdMy/H7UZDE0Lqubf77AOX/YzlRtEa4cDOsUwOzeO57SxPU1on8lGds3+7x/0DABi/n3fb2Z2
w8YeRZ4cW8mNcvo/3+RI6XxNg3fabQxUcaOi/t8LIHF/mxtf9X/+yQinYdv3v+//vho7pt/Gf13+
iLp/pNi/L/M/qqywsWZL6LPCxqMVNkbtvHFrS2Oj2Sbg/Z1+497+Xa258XHbP2ru35d/P/zvD7e/
BtkJafd/P6wh+44b67ff+L+Qx5Es2C7i758/S+f/DNb/vvz7oQah2NqYxfPGMY4K2MYoQQ6HehvY
v3/QzhoAjf5/P/v7xd/PZAjNSqonvmJMJ2QsJa9E4xqoS4NASkoiF0cCO0Dz0opyt0Os14B7Db0g
QmtEHDXNxmoWRcTTkJpoHuQGcv9C/TxRmVkBi2nmVt5OqQyU878uF1syv/Ar0rKciKA5VKHVu9Om
eKasYNpSSmipMQIgGMvogrOhPyjIbUr1RqTD8tbJETMkJO9gNmHWsDQiY7cM5k5Ypse650AeRc3G
whw5JH0hJcof2nljE5poakCnX/fWbH4V3a3VKAhqLaReDDawwsp2YlJMXmQ2qa/JNY0QiiRqq18X
GV1vcal8RQX42kzQ62fCkwXMoa+1KBtZELRICajPVQu6cnnqJipHGroZTx24ypqqlYnh4rkuBtwO
AkTnFJpwbeOEM2LCBXo3saWN+y6fqEPVqmtB7nOLmZGOFq/DhtdBJhzAnnHK0JgmI29+5kHggI4I
g3SqbVFNMz0VMrr1HEJwDw2k2LrYkVKyQoGuzJrXnddslhAjggLTSH0Umw+vnkCEFBIZBtLvL5XY
B+DpE32iQZuSP1eGkQQSiv9TRZUZKyIKiVlIm2j4GCsGrW0mlcrri2KRO5SberVo6URSszMWMNrm
D/iBA9DMEcS/skPV+K1ZQoHEMo5sA1k0P6/SL4sKkCZlmxa2wOGVEzzGJQ2YP/VvePwkSKQMyTqB
aUsjKE0DGiiNfJO3rAsqRGBSQgTqBYPWAHlkXWZrYtWgseGLMeJ5A1eM6gSgQME8DT1awiJnlzHE
h3KOVgJ7wJ51nL0bPdGoqH1ZqaUhpMoBV2gQTWtE+iSdzBAc8xBgDn4c4nF2GrEsj5YyQpQQW+Bs
mErm0hbeS1WIDWqZn6GDTdWEqmI7KudSrq/rNICQotELBWU9Yrv11sgKUIJR8OshQQdgQjkeMwY5
iq4TwomYLr+iFTaummtNinks5hKJrKoPhlrbZWGNup/Qng1Dm/ZZ03+gNix509SAVWHx2o1gXAcp
4dxLlsTJIzPZJhF5TmKgrlIbP2W9Trt1gtuWqupPIxDORYXi9TrxiDCWJWojBmCGoiuDAaH02MDf
cwJJm65LAVIJkWApHd6zRKALtPaZl0qcv4v6Y0TGtJ9aiH3QPh6UMZPxU14PUYUw/7iEn5qCKpeQ
TecOuxB/uReN4Y2qZJ3aujnBp+mP8FYwsJP+KUsHgaamcMYRQK8BQFKvHTVNShETGGWWq9sXUnMQ
16cerTNqzi0uoIAjoPkF5og+8CgvJEl1ikB6rncHGFKDLYbaj1hUhV9Uuh9KOSdB2z1Pbfkx6Zvd
Cboxq5I/bDMdpq4lupqQyycjXr7MDAViOYldM4byNkFRaaTOn4m/VWsvKNJ+SmoozZv+c2mB9WgR
5saugP5Aj4XAGkL2nsiKN9AiMBCjgQHbaEaAfgnwbBmrNzkyDkWNw3lp4K6dDTESxVGHAoOwBpNS
Llc1jvdprR2ZIsUXSn+4/wJe76v5WSrI4wZobvpEZw3lrIchbt/Vbt6rZi8c1wSYhrARJOt5jTzU
oZ8XLF4CRVROyMhxdNegv6PYQv1E+dUm8hsYVxM1AaIiSVoeZvq7U5SSCCXaetFU5bVFConKx5oE
baIQE1YUotqlJyeEhKXXGXizdpyDSkJrtorpIgs4QEgYkCjQdMQG1Tz4r4cF2w8/Ca3YXtCT2Lx0
D+gwnYakVq5Dk95DHJY8NuMskNNnPapEnFPqEzYkylGmn6XjLHLvl5GmDlCsrhXw/DM+cBn+QdkX
eZUp+bfExQ6IevxcORGU06AyPwQEnE5WXZ1Ric79FNIx7AHxM98gEmJIP8usEfyr6+SUSfFLqY/k
eXQyllw6S8LKtmmOkycgEeNKRf3CLLXrRqjPetGTno8TcbOlIZqMY4ndR9pNFVo3XzXdhVL6m87h
Ke1kHATjIkdujbCzmpL+lJPt5hltl0bdhFcyST8O4XjvkTkMIhg6NB62Egnc4ahNk3OCAp5qFP86
Q4IfIH2HkNQhgU5o3CtJ5mq6/NqjL+7GqoYb91jrXmGMQaMtHLWqrHvaRHpktKpXiPkLHtBgNLrl
KhgRTTFlXN3CLBwLMRiIj1Z/Qimc2JatZVBH2ZtEeTjJdfE4Tes7uvuXtuioEWSzsl/F8aQmdeT3
SYzYkD7dVKqGl9SwGTwkYOUC2fM+MhxDR/kdVVYgLoICM1oOA3kecbyXkMHsNQhJnU5RocGH7w79
54JbwkkY0UDH0sU1VuSmVAL6psbFHC/gAgV1KiipUP6gVujmqeYSv6ufoQj3mcn+VKoSpXLDDBIi
dNzegXXo8XASFutJgoYcla1Fy8QsAXBjR9Kl+3rsni1dYmsXqCpKOsnWGpnfCR5EcD0HoDI6dapW
jgJdpKSZlYYW9JO7WF42kxxKI1AT1PhRsO+pzZkNa0aUBl81EPdcU6xvnBov9n8Q93cDY/FZr28N
2qV2lCARX47cvw7jZV2t5LzEF1MrwDYM7ws2yjtpIRvApHtNcZdq51MrIAEdxz+RphOYR23/EgtP
2JRRRbC6xgvT8SdZ8LBBzQnHrQTFUIQvzlE0fkedEfpCoGj1vqlp3cr9TBlgrYKmIKTPUL6M20K9
aln3LfUjoriEG41JEbw117ckBIiB8lVULwvL+MPoOleNVtx6pJF2M0KwjbBmD9J8XpQkPg01LVQz
VbxJQv9/MkhySMP7SiPhzWIFV5sKM/rYeG8TK5jk4Z0D50k35WyHaHVm1ljK97Nbh5t1iJXjpLZi
1VNuNSaxus1WUgUpODjUzrlJGYKvRoF+s+qDmKbAf9Ybt21OWiKvFyMZmjPCBJT1FwIWKgRmPHau
NNcXRer1U4YikDZDxMniFCZpihQX4v1feI+npzYcQAeleL7qGiXXWUPhYRKr/WQ4iCeRI2kI0wpo
Dy3Sq6Jnl3WY9LOUty/Q1jknTdCbKYR0VHdRWVwo7i2l9ZhhYXREKAJUk4w+1YLyVChOeDlJVypm
fY42btI3BTIB5blUu5QKOM4Lk440Uh51h3Qcm5cO2KJX019H3eFJ11vKF2rNI0OQmUyQLn0jlZSG
UduCvFfd+nQgHUZa24HRFSSDLP8ZaiLanOwHXM234JvKmdGNd1LT2u+gYQMH5tvCzHsXC4aPxQLu
FqvtcYJkTNFS+mjV5oIZgAUCau3tbfHgtuiSPDK4mq5umFxCUqHwSn1ePLVvNfjYhBECO1OOKOGE
FwvBpfqBdUjnYhfwW7Rot8/ihNbshMtK0uwNi0VayxHbGNYpWUi7Np8GKQjHwsRzAJ8YnW2ynGBa
KCZc2bC7K2JunpuRym4lV3t0u6AhAPjEr1w6zuH6IIojIvGIQ+zJp5Vp3aICoOtZhCGLugJnBBBG
Qn2Qsja7ovGW+vFAcz3baJFVhR7qinLjSQwzXypGnapZEtqWNgf6BP3INIYc0acpPeT5iElbllGT
ChFRk1aF8MQ3cWeD+r1EL6Y2gjfFnQygm/QWveXYPNspQb2jGyuqvRbllGYqOfNkMXxYjGzjC9A+
CbX8WRSpi+iqJD3WiMhTqabmp0bF6s6dCVNeQQtCNSLUiklt6nAt95g1HuEx/jaLkRyw80qonHQf
g14Hq4BWedHnk7dW0iFEUnpnGV15aCmjlRE3K5rRpUdfH7Ux9mdxJTHUNj1dUwRGtoDNEFJRw96t
exOEZOHoxZgwrdM2aBfg6GQRlJwSUP/9itUD/JeufxAwCDibYnqR1Um4k+4qnJ3fa4uKG8q3o458
qGbSaxyEJ5zeg7AkUTAGupq4Pftp3tNFL40HkiE0E5XvKYt1cM0JBgRqUdJ2WMFv9W9jOL9QdtBI
n0x2Oa1DQ7ttIFBY9SkclImGRB5sOlgHo27ZW5r40NHpF1ox9DOMleFE8jihNPvCWpS7ftK2LFQc
ScsVgJO4KA8DoXOZgwyVFNgn0lQERtErj+o0BiPlkTHCYwa3G6DtVtM8MD/ZTlMFyVNNZO80e8Jt
hOBlmAVHU0re5oRjVYxZjcwWFjQhLPShufRatL47YK+dxDa66Fj31JFq8oL2vVImxe2X9kOctJam
YsISRURRi9c3KRGf45RW4TrSljetKQT+T6s/XLAhEMrmI04QsFPmiCYlWPOuBv4fN3Q/4ngk7Sqy
hzlRboIxjb5oLQZ9j3Vnfk0R8GtE94BqCPhb9ApmLm18zdflZcUxwJ4tCsBDVTyUXfeMA91eyKPo
lmuv3Th+zyk2FQjyYKVGmQN1xQSBX2q3mKsdurmAHQKCRKpm8ArmAYeyc9yeFEn8aFckGQrFOhqo
DeBzqqNvlo5PnVWM10ycfpUJGompwQoZE0vbdUaW3bQkf9Onl7qqtJ9VvZVJdi3mtgmGcqUNhEoi
TWc6QZ1FuTVTzzMHEjKB/b+xscZ9b9HLQ7dm5KTHZgkFpYzKIohG9Fs+BXxsCREmd1zgnglg+Fwp
e2XDGr0hDUFKluzv9Zh8J1X+UxtRQ1W3eWylcDiVYClHTlVjNX+sTkQ/cJMGSfr15XMwpflBHATX
KhgkdCsqv1FCcABumyfyo9Qi4p0V5DRT7yHHJ9uDhGfUGCmBHCkE/PF5LaqRWoJB66Je9zPqGva8
LNAOBoQjEj1A25yay0ZMnFqKGEtfUxAf8MaeVoIpub7A8aV10bB240Z9Ky3rVymEykuH7qvUeeJy
Etb+suoXJZeoSKf4rwhERQa5XW1CpVGR4huGEnPqFsD4rKIEYsHb4qmzfNTY6dDqtvUMJ9B5RLRU
YXnuhGwJH0ar/kloU/Z98U8LkZgfdDioLQBmdhqMoT6FAjgRcnELdkD0kROacSiz06Vpv0oJFlRo
ekvXVEGroqMOc5769xi/Dl33No/resm1R6uAaZwNQu6j+VGCXURU6f+xdx5LkiNZlv2X2SMFgKqC
LGYxxqm7uXtQ30CCgnOOr58DeFZaVHRWdde+RSIgYAYzNwIo3rv3XI1MAz7ziWiFls+xfmpiALBB
X/8ZhPy/oLf/DvTmStBs/5rz9v+qcMqzL/+EeVse8iflzdDdP3SpG1I5pJGbQhLN3f+om//7f4im
k39Ar7Z0RVb2G7LtH6A3Yf+h645uAZmTNqw39xfQm/GHMB1Hd23hGMo1nP+E82aQdgPH7R7HrHTX
UbYwXMchD8SQUvwWNEwto64JyeovXNdBusDROi2TYaAEYjD6PJlEnK6zwu9oc1EVXjCMUCf/MTfX
g8Mp+Zg1lr/rm5iIjxGI5clzR6408xy/lpScshNQ6+zUjlP2Nrcs9vPiss5Oe7g9y0qtjIlXNklK
HTCYUKJ8F5DUOn/J0+ykZ4ZffYJVfjGDxtuB4YAX8tfEqGuwAssyqYLMdjL9KM0J1fXs/K/mlwAZ
Bs6p5WtMVWllK9+gXSLn9sgyMZd2yTSA72fcSudkmTWxzoUxCH+f6ExMxvPmrqMc9bb5LZw3iaMR
HnjLQNKMwCUs75gzJiXQNB+GqtUlq2Xd2+a+JPsDRoG+6yEOI0ajCdFYXXG6LyYQiGDAaUF0gmEf
QzE+ZVOsdMg3zPr9nJiyzC4TzaUlRwyB1Nde1oK+zrsAExF/+X1iWPOf7xuOjURvfvvVVIC6Swt7
wwkZ/kFh5Se7i0BQOXWIM0P5lsEAbF697HDfq6/MDwogzpYaZ7Mby/J5HPliCAJmTsuc8ddc2Aoq
Yr9t1sPB4wIuIk6Gg/EOXhPWw6bgTVp2XJbNbn4jf9l0P/ovx4SyMj+qQZyYjDCHf3v24m3z/OKW
l7Qc4+2Zltn761wemBb7YuS7FmvUArvEMd7mNNlQGiTqU6yX2WXzMiGU+NWRuoc3ikfcJ+lfiwrU
yCHLo7c97uvv+6rawLpJNJ9mAMHIHN752q+Yvs0vq+8Te/6uvG1fVv7t8i+HWmapHEe7WIl394cs
c2/H+f0Qvzzvf5mN3O8i7Um2vb/Y34+UWKO1oqxgr3959N8/0//sme8v+pe/+5dj37cvc8vkl82/
zC6bwL+i7ErEDhoT4vglsmP+/t+/4/9y3dvv4vfNYSKyw28rgez/+Ysa7YSMrvvBl7mCEF19q1GT
TFaywjRsckq7P+a+92+HXTZACoJSoo5La/Le/wS0U5zui8vW+7pcehF3XnO787/MLrveO6H34y4P
vy8CyeIMuCyny+GWWdU3HPn+TMvKZfJ365anUTJ4p7V9slt2M+PS6j4ts10UdPo2Ag+913t7LxK9
OFnKwZI1uTONp03K07JymTgkB03rt03LXstaAgnVxDiVpnJdRiQENtTgz8umSY+s6WWZ1ZWf5gwH
eYK3wzCap4tW0N/HigaS/O1YGtKX6FxV4GLiMEciR2XV1XA9FtbwNawAa0wFd5PcZGaA4dZD1X6N
ieNZV81AqGjyneb5HEMTbFOtRsZVIPjqnfBcQPCnyIrYGlJJm56E7X8TU9ch6UMe1FPQWpMXaW9/
eZVvf8YoHUKhwirYtvMlrZvP4918nl8W/+W6erkE/zVZHrE89u0R8wF+W3TrgJv/3w79PziMcBTF
Q+kcliO7y8V2OfTb7LJ2OYyzXPf//StJ9fAURPQzf3019ZCjJR2fi+VKps+cHzcd0tMy18x/yn3d
7/vcN9/3ua8rSgtq/H357w5rdhXXz+XR90P8Z0+zHPb+LPfDLOvcKP6cxtCTxpnORIOggmfNdXWZ
W9Yti1zBb0akj7v7emIPe66F88PeZpdN0XJdXR7z2xGXxXS5Qi6b3/ZcHjTNT7vMvW2/L78dM5Da
ZtSoTcH3xgGX0yky6fZwwxsMGsXYiXysXocTlI54JNp+oC5HY1UwIiWkA2WRE6Or9ERLwKOF8yoo
vlKlopswusgPG3RpVmCjD1Cxu6/SlJqSmx+6xti7BZ2POHZehfRR4oSnuH61NOdoxEV67B30LLk3
8xnt5zEjwsrXNbpJdfktmkh+6xhhbEPx4Fj+dCMMak/lwMEUO6OCw/KdbmtyH+T1pyTUvpHzifLL
aF1kdQrKqe6g65wQyn6sXRyvbkhojepJ7YkDEDY5Sixu+KBMdiurAStYBt9iDz4NySAHUVMF4uaQ
Fke8Swsqht1A1Sqz5aGIy5unhT/jjF49dxxUgizrwi1CsCL+EnlqHH/hvhEboxODs2NEjlTKJmxB
/0gI6fCQhgV+pnqbM3bfjJb90vU5OIGS/KeKRkheulAStQFL8AghqA+fLWPSCBglvvZLl+WE87R5
wCcJjUZCh7+E/fQJvu4Xu5nE1ug/6/VL6xe3UiosOgfAuOm2sOfzHJ65qSLUshg7RpMhlUzleISr
ehA37WlY20/SSg4l4ZeUkBG+CfLBUXPnr3mPcgq6J1URQLzUY8STKb4nnStOqRd07xMbwlMcYAim
wE16zWelvGHTUoxrsQ+TIxyZxTkqhp9ofMmuJhV4bry2fBYF7KmmRjkZUOfxQJQeqS55DHWra0ae
Rd9wUi11ke1kDcuodWGBpma7tkv3W2TkoONr07mMgm6ShUNauTnMZdv83AVPXlWh7gxpSJSycjbF
nIPkEXToK3sr1lYCKyJSuNjakD/Lmvrj0DufM5jwjx1RvE/tJ+dFH9pub8NZXqla+6EFZF9kBV5o
/UNOUXNPFgwZgHAY6kncBLCWPNv5ikifwUVV2igkjAZx9F0RwEXJqgzP3qy4x7wZZEl9JFwOlRVp
M7TlKwr8JfmCIXBfz/Pp/qYlyQfNZz9ufxbZSImqbNBSxI+d3qTbcawVnJIzxNAudsFSi8Y6Oz6d
BJcAoKH4rllEMfeYPsm0ojif6y1ybePk1sXPrJQ31WJ7Kgq+Dtugon4up5DiTHwrI5S8Cpg2YQc0
JwgOSNciLdwNefEo93Iu0VbCnY20UoPolY4fz2Q80+nHT2iAFJde2AKR/txMw5PVWNW2DmeWpNme
lkeMRRAgPx+vGXiQzPOLz45KDqExnRvb3qX8Puo4JWpRYn2OoqeW0T4+ngSlphH0Gw99Say36c01
5anMR+NsRpG35u/BTekb3wihSrCfSaq5/ljchsw6joM7otChy1w4VKeIBHoq+FWhLUw7rva0hBSI
4NsY8klI2jnIO533U99xDa902q4tGRi28GGRKPnObAeynaPmpRIBYMPplE5hJLFuFePayBU3ZAyh
qdTihHROaRCQOC8S1ALc/nVQuLdUBt8HWkt9dRoPXU84APX/VdfWaAX9qt4WcNjo3X2RFVK4oc9w
j/LDX+dale8EXITGJMQVOUSr/AEtPrYuvqjvtba28UsLefFKKvzuSMwO1n1RZ5xPZ7yxg7jGqjhA
2M2icb9b1bLcGc455tt4VBUAJdVtRsUpQVUFlbk2wQ4Lfbcn0azglVHDQ1Tbu3JldQ1QlgCwzERU
M6yl4VPT0I1TUX8o+HBXZhf8mDrvR5YHV5jQBysaXrysvNVeocDMuedEQ45RGFq5aTQBkSpv3uUm
9o/Ay0GraEmwb4R46YRBLjuNOiCA2ZZTIVEec9dIhNq+iznpBgF8gyZVeFxyiSjBxrTkmS28lWnv
00Aqy+HBE9Yn+oy0JmIoHKkL8iyfPm/GzHwu7eIDvz4I3VVboErXM2jkUHJdb5f3kvvROCQpBtJ1
ZJb7oarRgoyElw2p/z7kZ4pi7IuRGwMFFMq6Rom+gsLTy+C5uA06iNeEzh67qAFmoNHv8w2aXAzL
Gre76OrVTYidLszg4DaypVmDPNSo0hfhQVzwK8xsWoZXlYTzveU26iUp1miqzHP7aJWldu75gfFL
E/syovvhwN0qR1ondeqeaZ9iMaT5StjZE1Hh4J8KfpM9kV2rrNTM46BuTts8gFesNqXNd6+P0bX5
iB/i5mPFKGrNpVH3ON01TfzKDQJW8q5GXuLiePfgESh0FxsZC6SDiAS2jKSPlU4N1hzrW+yEhK7I
6Cn21YazHX70cZTnMCdsjh/epvVtIgVIocKrEF3FRBJyg6C5awEgkpw0dnB50NOt5eB+GGfthUyw
6Sdtsm5Q9VStOncoOPDiQGjIYoveHapzexgJo89IPfS4EyCWynwBL40fwyPDILFxGoJ3liVIs2Zw
DTrmmCxJDcN1b5mfS6cFBkb/EB8Sq6pCdw6jrcEOyPLPVNRSMpAYEbUWJiBiQYduBJCRvs9QEeIQ
yg6Jzydso6rDyjoh+ZdgcVX9LmslnB8xIYUWwQOc2rlwTz2/NGjc1Q4GvomKMxm3j9Wz3pgD9OZ8
Z0eoU3N+G3bsQYYc8eE23Zeuxc/tQSgLLe8m7ASrmw8HQ8YEocUNvSfKF30cjocQNOe+jsIPXkpi
6QS92W7lV9kNu4DWzkl3KH8rvKySBKbdNFoPeUVlWob4vK3x4s3vdGF0D3S/uFkqOPP1zdooEBxk
DvAv4YTfCyNEJioZKNRAvGEHyHxT5UUF2BE9vdkV+zbK3jkUiFrOxyfLd3dBbfTXLEJj5imz3co+
QzSkW1tfIBMfaavXjBzK0qo2TdPcXFFWQH1gFDS0BpRlfjAr/Uwm4mC1JuczSEJ2NJsJMMaW8Usb
Gxd24mMTT4MykLqkPoLe7mtB3JDUI2eX6fG4tpV9qjqvJBY7eJZD0vEdbXZ9FHyPhw9osE6jOfxM
em0kqkpDV+Ubx5o4A3oLMVABwg4JVa3J+kYsxglEL4lwNW353nEDSBt68OB1jgajTTNWc9QVrRh6
Dy2hUuswzrxjyRBar/JLUUzZ1tIlPUHMDPaM49UEljQYGy1saZ4ROX4FKcXAuyFLAZjJHmiQSnHg
HLdNDde7Wln0jJjvW2vjXIlJYwod3rggCemXaCSHue25DCyLiq91LotDlozhESn0BoFXrHrj3LgT
ARI6aIZoWBUoftYoI+GhN9jx5Gufl+KxNuZTZ5IhPxgGMKrdt4wYRx//Ce84bj7feccdW8Ft3T6v
6cz4tER4W54Hguk2WlZcfaE/mz0ETaFnL6ptv/s1xDS9oP9mB5+SyC2I6grMiybxEYZmi8lp2E7l
wKk5iIKzbquHmDL0QNOXVJVPVRi4BK+VsE3i4sJ1kOGWRTamUwCTJuVkRedlVcigWEtRy32JNtVQ
NdbQktg/X38ld/RVU5AsRIvfWuTPqeuE+6RJ8dQq/9DSRNzoZoWs1MPs3xImCbHCfIwsqCs+F+NA
aMc2tqMrybc4yb9XjvlQ9ab1USCATQDVI9baDjG17in6MU4CO1BXMThysfU4auI7CoVSsyUVk0Su
GKIRXO+QDhzkcw+pN/jx4TvXQhzAw5NhwqKLPPNBKzhG3gDY9j367BHpaasu8rZkFlJp6OHAtHp8
DpvWx1k1oZobr2A09F3mJx8DmOD7rKJz3nL/Y1KveE8nXpqA/fl5MTowZs9oT7ljmGEAcfClHcN3
uk+4ZOb1P83GuNhuZxyNsftp+e8px8e7vh5/9ukgPqigbJFTFfPAkrThnjBTmO91e7U2kUFErC+9
s1Zjym4QeLktdH1Hu6Zu/9Ud6/hK5WgXKiFPxlBf6xgLfTX5R5+q8IEa/ReV12hOmkmBpztagTft
bbf9UTiEXiTeNtDDb50ZY8qQmMkzN8R637fHIGkwD3guqCz8SCNumtJEHGVxUShs95ulpZscIJNW
uVdl13tZWVwxk2ZVe/6TU8UfcoBCveG8l3XnrjpuklfCHt9VHmm6MfhEf+Bg8OBXNmb0Tq8vnKVR
MiCVB5C/Tcz8Qy7NL0HeA8DFepWjLwMoDgOfSHJCtcEPNUZw6Exp7iuXj0wznqom1m56pLxbMZXJ
rfTOUnNtDVsGq+j/Hivybq5v6wwbXQ3pwunx/ijfhMacVkOAC4wjLRu6SXxpJhvRcNNhFZxe6vKl
TmR/6w3Mmza0FG5UMfZMiAx6K4p4If57rejQ3HuMYqMSt0XXNQMAhLNC0RRSInjojMF/aubJmHhP
VQ9zIs3PpM+q2zKhHAnnbJwYieb2n+tI1wGI2GIE1/9a105oDk0ZmvsSqXruKO+RTFvvseXLWNjl
jR8F3pumqXZDapq3aZ5Qml2SMkfi11msCVK9RZUdPvYtcu2/dlvW15b8GDL8BVbNro5WmrcEDeom
7escc+4/DilMj9QBH5jusssvG7AoIQR+e+JlNVLZFFtWnh2XJ1jWeQGCObchQIbR/mZZtWwMYz07
K2t8eXskLPYH29Y2vR9ET9QKIXePt8Ywwqe+HH4OYekd0W5c9TFKLsOg5G2ZkOYLKK7B/3dfl8zx
Ql5NNmVMmiIaf8ouF6G1p1jF6kZwq3p7bBtatHNwp49BU6+zzAn4UBMUG5MqCIdflit0T7sqhw1Q
LMsBaHtGRsMtqp3HyeUc0hEiz2+nlTfXJSRFhWd/XhDc3rxNuLX63JLEchplwjMkOGWAoaGJvu83
xAhxkgmi0XIg9ATW2U/DW4or4aGYYTrLN2pC8L4egoZY5rR+JHvYf5KaQ8xqlL8Unj+cl92WiVXm
JqkgsKaWxWVfA6vTRqGJg5/Do5Z15jjzrPP4mrTDgO/Ad29JJtwbhp3pJET76nuVe1vWmzZCR6sH
lBw5RGMuu3nteCzgu1+XPbgLvM0GCso29rjKx7A5aL5r3coCc3aRwbYyAgfABZnbt2WD0UTk1Rb4
RJfFZYMf6/KhTMq1iOJGY+AfNLs6FQK5CKCQuMMfNh9z2TcoSzTkcW2jzC+jHUEJYE01L3gqMoUi
XWL+F7YHfdxuSg/JIdW3uixD1MtMZFM3JIbHQLcGgFtLb/x/VQT/jYrANJRu/jsZwRVzy/wPhfav
UoI/H/ePxDjnD0NHEueIN1GA5f6lJXCNPywplTBM+vt/psUJhYhAFzZiXJ7dNX8VEeh/GIgKDJe6
hmtatvqPVASmiergn1QEjD+U686vjEA7V+qKP/af0uLsEH3RrHlPujw8uH3z2krrwU25H5slryfS
5jau1k37dIhxKocQTAYqkaoJ9ENloiGVBRw6e7zFlWjOrjs9ul6THy2t+JIMOeZPo/0xcFkGcDLl
pziF8ND7/c8uN7NLPRaPic2dpe3H+ASzSF8ByB/9cT/aVYt7oXsQ0SfcULvYxPI0oTDc6JWd7PsA
u1sjflKcmuC9+mfZI8hVtxaB2FYv6tcUwyZVa+6hxqgVG9wnQfvNxxVE2U2+WBkupIoB40b4Qbzx
pgSduTcd0q7ZD20R7ynAQ5ok0+tgGbn7GMXAvxArZrsogNOheclDrCnMH6pG4Tx19T4cUJNNCVxg
I/W/aRVuA4kc713TiBA0jPc5EFH44NLTh03hz5gAHX/u4I2XyJ5gcnQddzJhepSpkBgEakgbVaRp
mKexzbo2RL14qGEZYpPZu2UdbJUIDs58Gx4SWXI1SV8ZXU76Ku6uY50gFo1pR3shTEvGABScNcIL
EKY5oHq6/NgFWfejitCA1iShS+QGqUvJV0Mmtie/2GBAullitPucglI4INCPuQnLPEduTGN8Z1CF
pKNTcSAQTvTHbYr2HdAN1Z2dvh9uk80HWohg3OcDta2pHNdq0pKLa5SrnPrITjjYzsK8+iIoWy57
Uyd5UPnknofwmULI2fEkLvICa5jOAaO0VGu0NRBuPEC3o0sHWBSYzPGaIlgxK9St89BJGKcxsYKz
7fizpoWRYqDQrs8THFp/Tuo5BPe+uGxd9lvW/d3issGTkb7nSn1ZljRk2eu0Q2FTRS3Vsd+eYzle
sWxZZqdUurvSt57vz7u8DBlxy7+a2o+lqFO6Pv/0QpdjKr7VK68pxebfv7zlscsjqMoYW0dHULc8
4r5hWcQtzK3IMvvL63vbU5s+KKrhK98nWuKXHX+ZXXZcnmYCI615qgBKTR0mcHL9skxqg8y7ZHLQ
ZfcjfBGfsabsUhdLVtyclKvinfCHd1l6IdI8/mWijZI7YHKbiNMo5+gGWW3ced1AIW4nvL1d9p+X
xyxrSYFG8+uYjFl8ctv7+mOlJ/m2NM25ThmV9WHsLoFWXsMhz7aBy1fJ0FPtQrCjdlnmRACMcvKQ
DFJ7ac6JPZx6t5+OVWQCwizBc8WM/3TjYKWTuCDFEhdtnriI+y8SioBJQlxNjVTZutgv283GtA6I
1y+erY3nTCOfh8hPf9cVvbz4viUvy1yTZN6qHsdnt0NJSJ/L0/hiTWaEHzDTAE7ovIf3dXaAdayd
u4nzHjRFvlVuQGxiLA5h31vnIs2sc9DPaqCA3Dg5v+/TEAgCE1BHXgKCANwIewbdlKKmcD8ljg6T
jL2WiW4lxtuccAJk2338ybTwVjM2xYxdpnuRovBCFza7plqUEq461yb/R708pAElIMMXO09mtMwo
booSWVCmG8U1teMPWdFYe+ybmPRKIMljnkJFaum1iSkfLrZlD5cxChyQKPm7lO7GJZ8nA2Yk6lAV
Pbp5D7O69dzbnFPO9KdeBSQNhD02Js0DmKB3uToO2DKCMQsu0TzpcLucuKdd6xSEtgnJX04t6LfY
HLALK0RkYZxfRfZqIdm/TB5iBQlyqlbVrs80ogFGgwRpr4KOGKUkHRTeKZhYtaynZkfpWzrRblmM
5m/+Mve1hKLhgjYbk2OvOUSv+FC1BS2dS8Y9KiLQwnzMpE5SYpOCQXCqnRGi8+o6glPQmiYXf9Ii
7hJXmWpeSHdexZw3LhRBjOOY9gfJnQFYKjcW26zo+fJrvtrjxPiwfLEqoQ07izbNqnK85FoSHX+d
aoq2ZNKBrJwXpVbXOww6eI30Mb02LvGWvY1Vj9g32jwe4MAI7L6fwi6h/pPbDmSQuEOK7KMPF1GR
UAQZQbYSlAhq0SfQQ81hxiL5GGpZAiIZYb0V4HGY04MGhaVgFSDSoRONzEHOK0cvwgBW9d1u6hGq
lY2ABxnN+/Q1d9PL3NvK+/LywGgxwy/bf9t9WTT5ePD7t4/LU9sm9VgafsDu50PfH/DLod9mSXp/
X9Nx3uX3V7I83/L0UzpHFFXkfK59a0b93V/EL/tXGX0b02dg/uavv/vtFw/+fXEx3v+2btnadpIu
tEQx6OxNDe4xkYwWZRz7QbTlVsNrtMUTxA/O+lpm/tfGwzKvp+VXa7JfjaHqrm1EllZMbuk+mj4p
qWPP95NjMmBhUzJO1wwEyUQjxFWaRneovNjGFWbxCPBSWiMTmLz0P+skGeFkGR81tzpaM/ihxrY8
GWDBA8NfK7t47iwUhdn43Bg9cUI99l8fzxx4X6ON5QaJWggZ02hXAoan5qNUt3xYTtKh79IYU3RM
E4U3ymsOiCPxhJHcRisywtw/0fw/Jlq40eVsbWk4fG5BsbIBAyjf/NRjt9ugpqQ5aEOdS/WrbVLl
K5v6HaGUlFg/BjQQqOZbzcEiX3vTy3LYxpPzEOXkkMYByPZUe+UetKO+pyBKDM6hDGIyG5VBcajG
S0fyZntpUy61nAjB+1s+KFiwUJF+1CoHVwqa/WPOFKc5wnWVe7RLiOXAARFuSUaEaipm4G4A5L20
PMCg2FhzBwemoiIsdX3YGmVN7YOCD+hT6iylCzU+rPuPicEIzEsUcDFhP2l8DlWIOdCzkRihZ0JX
oOCS90HAm9AnXzANkq2oMOEF1JbE91DlAQbLF8sYoo0vi+uoCX1vpvUny6+hz3mSDJRx1o267slL
0upYVMQbhJrmrhGFvStMe1gPU0TzbLJe/anzAb1X9a7n68lYzLqNqiUpN65esw92mxBHmOCTw78I
p6X9VFseaLLB/trbegUCDmQ/ydwwR+BTuaBQnJ4YHJPS+sofKFXqMVDrung1dVxa7tV2+lthQ4j1
Wjeh3giQpo/nrii+0QhCkNN8nCbvR9C6BzuvYUV4Yq2HrXV0J3HgHRPXKvOHlX42pi65Nnwdm5A2
b9/DgJySgQqqT+yQQhSc69X7oAaBQKOnyX/asoIA6rX6eSQOq8++5JlHaxuTXaW6dTCmzcWNUHMU
Lcm6NOEwHXN1g4LcZMiM3BCXuajcsyCmSJrWRFtHvA60up5oua6qIK6uYc93ybE8zGQAV1TDF9Qp
dFJsoFi2aHXpT2EpYfg8zRYab+YE0vLd9O57l/bwtpSDwpiFj8kTyT6kL0k6K81RRdsgiFLAbJx0
sI8Nl7i3AT1YkNxxOUauszNM/z3tyA+E8PKTgurYVbo4tL15COhinVD8rFVmX/0xKzeufqrMJtnm
Rv5oj7zGmRBBWXxlOBLbLi6OA66lgxFvWwGXVE8kHDL9QCV6/OCq5r0lwi+DpSF4TYDApwTn7pP2
oRT0BLSG04oKY0YgIDghFdKpG0dkF7rmAv8WH6K4btD1JO7WB1uyLwCcojagQVEh1+n3KqNU4qXc
A9a+T8hG/GgZMa31gNZqqGcTdSxiqmVHByqM+Fn6nzyEPMe+Hj71qGe2Tt88BKENjmFAYUDWrkKb
Q4ooPGWDGHByqFztyxBU4MZD4uDIYtykI6+b9hJgoDIl5sDt12lEUV35gEETW9uaASY2s4Aaa7q8
Py1AWdw4IJ4SoK+6HgDbdXxzTmq8zkOcxO/XlkoSrPbUm3NIK6eQPkru+8kajCdczkK7kpUYepz2
Y61DBJNrm6b3nz0Lzlg+J3gn+LcCjYYH7UMdtyZt5sx3bhoj+WyATDV8cfwZvqs57kFxDtEiM2Qg
5QKWofUFjbA4FVS+IP38ND3bO4Q22gqiWcHBxiV/exs9Gl2TcBPOW2uS/Vkn6W60CyiFfBqRAjgu
wgLf7yVqvoLdQfQ6gGnKwgEdFzg2uzNgAU2cqxw6GvPQzjtMBVIw6eV8g0V3rWzwAWiyNphnOGqt
i6vRYqZ2re5IP0qnAd0/B5P9Gd6SgiznEAMzn/FANyCtL6NPRlbhBvWSk8P4afJL2F++hBooGyx2
+Ns9lzhRVTkgHjT53W9nKJD3UvOmr/xbamXe2Rt94Pa+/BlQwliZTdhComnXfUCCjTVQFnc/iwrz
YBJwm67JV1OrotMIH67VA07N5edqTjeXTfOTwiXtet5okqA7kyhubkcDs78GGtHlBJe+q3AqUHJO
b6Kjwhjq6TfP4ApIE44GP16uUqURPCt867To7Ug9+S7m6FhgNe9BvHYwR10jRDGFUiitJQG9mf7A
t+AinPRRD53nrI+JE3/2+/aKWzYpM8CZNL2r5pxBJ8h1+dk3kw+94mOwSAJ3aV9Eif9BTSArMwtf
XZc9F9x5lsoLGW0WxJyHMKNiB7gGPJLe9rAcZtYrbU+0TLOv0sCa5AbfKM7mEH9oCrtlePbsMlvr
tRtuCEMtY/yIrXWrQee1GvywKnJI8RyNYodZNAccCoohc/QnwsxxaAfoeOKs/p5kPjiLRO4Bpnyz
pkB/ltoPB9ZWW/vuM/43nKDcDVmD2ovSOBRg4aqIgYWDEsT0GfmDjMpavl5aXAIODHyGyEhl4MKa
hQRzS9N5NCs8zUX4oy/lZ6uhbsJJBIxNQbV8gnLPN+Wc5NS16KnzIWr2wXWw4XNhzDbYEwieUfmX
JgW7lVstxPCIPO9QfRFZ6K2o3OYnU2TvAprwkf++SKfvwVTAMpZju2st59NkFSQQBhrChOkxz/lc
Ax+uN7cN61ANr00GDyil2HuoCVUIhmekgGvDz75ZGWAP8FRlwVG1w6hnr02JSVehl1l7XX4Ko+qh
c6LwSPecNkcsIaXLcXroPPTNxHu/ZtRo6H0/j31G97OIDmFTwDMcEW2MWKKxLr53IiIklyGXiVl1
1rL7eyPi7jSZ730nBRMjdJ2TXfp7Cass69VVuJ0O/Qd7HiihHZJb1Ip+uHNjEjkzHUpnHofbqian
PZuKVQe1SAw67LOmIGHRGVd1osS5s+NDKGILuDZsu7Jypz3Bw+6mrrybmwyPY/9TiaUVBGcRd5JE
al5G2zTFW9f6ciMrjJWt/mFEJ7l3Am7hoxb7O4ksvjgpQfLNaxxj8nMt3CuoU5BKOGcTKdV5MFW6
GmX5CadWsk+V/UNr8h+IKRh/WTMsMQiNdVDj+EAQnkMMfshd2T+OKaUOzfXWFjKjWxg44VE6R1k4
zsHxZ4yoEyHawYl9qZ7Qv5M5FkbGJnHy6dZO8qEpEcbZpTNu8mKa2/LB+4PQ89cCEcSUiKPWR7cQ
6Ro5ny4o7Gq+ZbfVPqfUsUpblD9cJz3G194B0YH/2Avy1IpuXaeV9YLk46eZotYdQryjZjOSI5eF
2L6iuVHJlzY2vgYMmlpvAJVtV2oXlTYUVm5KdzTOh+na+gLIXQwlVoIn1PjTxwiYR2t/JAOQ0bWZ
dpt2qhlPi4tBBgJ9O3XKp2rYZoBPjs7cyaKTmCEdIPnDqVaVmwSQN9LPmhpfGkTiXGlLADdgECmG
E2A5g/KgaZvfWiozcA6BuzTC/ABFDRLk6G6MSjhrpT8mhjRWo5Fx1W3PbtRyUdT8a+MXD13dIerQ
KgbWKpdbAdPHdBRMAS9f+YBjxwEZUJ+P7UrFdMq78tYh/NBdOedxzOi6oaHdfcEi1Z1kPdFLIdmc
qG7efVNTxDy3KCZSl5uXweE9cUGmy/Zj7YEYaPr5o+AOx1PWg11TCeyL6NFKdRLKEnKnfHWje3pW
aXM1kLNRH2+vvE8zj/nRDOCi4+T6OA4Afoe8/lC4/XNcyA+laBnxIg3bZDNg0kCPFhQj5IWtEc5C
t9cEUx4ISehGcURknOV6lDb24wA7NfLIitcC5IalfZ7ayNqghkijU+3A8iWACQ3gsbXNficM7mOs
Sh1Lo4sesMw+JDVOh/lsURTQDX3hkRhIlT/Y9Z35yfVLcuT6NNgWwnwYMvCQXRALhtK+gxrP/F5Y
mn3mJogAIor/RcUoeVKgsgva1xzODohcQ+59SL3CQg7ufuioXX+0gqY4DbhwkV/ikcuy7yJ5act4
pCTvO3t8bs+hWaAiw6u9Tbk4bAr/R1q0PQihFnBju26REG90OwW/UiA383Aq/3/2zmTJbSTbtr+S
VuOHNEcPXLOasCejV4SkkCawUBPo+x5f/5Y7lcmQrl6V1RvXQBC6AEAChLufs8/ayBBgSbVTkcME
wDaT0nnNSajQ0GQIqztA+MjRSWU4/9IntnILKASZ3G0PzTposQ52eHWgnERoHRn4ygZ3oWvdpIkH
gtvJ7WMwjU9GMtw3XutJk1hIjL725Pphu3FIcW7S9ljCRfSXnt5RdxyT/LBE85VXkuIcrCCnaTWu
l8yRZFLkfnMLizsYDZtuPiHS0MPBhWHl0erC10AMiGELBMBNHMML7J0Vihg6H4t/qvulQXXLO3ig
LURdkUKD9Du0mygok7Y1Tm3EoCdPDP0qHxqYThLEQuoY+LMG5rnf1XPyRMVpQRPevZtcPO+R74LB
6R1icdQTrrjWwfUgDCFyRpJ3Qpha7BA/0wkuPAlZ3wmdvLxrFNj3+jbOfLGFEnmsaAIr6Hsz9haD
j+ytp7WsMwqqKYn97gqDwpkx/BQnBwgECPEiKwHRZn/uspL3RzYwxMCzMHbdlzlEr+plYNRHGF99
M9/6xJshByXWei4TWizobXxjDG1MlEcg24bJQa5RgHHuwW5C58N9gFd/JfJPIeqNq6DwPpD9pT7V
LYjW+PhUmT2DZ1FQ99dXuFm2JFqxhaD/RvJIII9a6s8mIWu9/dBk1CdafVveLLE2c4ue0zliNNto
XxqCFLqYzOtWr7Fnp3CpCnce5bnvtAypH9H3U1dMEAIB0hGGsL77SwjISZpTR7hZ8xvC0cgcX8oK
c/hIJB8WrKKSLrxpoqJE/wB9aaFvDij/Q2ESNShBQU8u7N8O6a6dSRHdBEAlzYGW1QsEiWHMn8ww
6LcTqs2VIYqPrUkMeJmM7ZIu3xgKLrYhtgVJo2rOHiLuGDHuhHb+XhId7A5QajrBdO9958Gqk9cU
g7ohH54abcR8xiHloXfVsuFXiXAD7z3zpQ2mfK/ViJqcmAHpYjogwFETZYzMjrrlv+sXcGnutI89
4wbKRbIn/0fdlmCsGn8gaASq0xIfiIpKZHv3rpM/UuKRVERk2rrIsLvowhje1ir9sgyNfNQsbErG
mTSdieYnzrI10rd43UfWftKWg4fJOiXJLkZrHU+mT0p1LzBmGxPrw+iENk8o3sBOtLwuo9luO83i
h4/Xff01wHTNjMZHuFu4yU7f7KWf9pA0To1XPwdT2G+LEkV/ZPrErwL/Ne+R51W1/XmBTHCg2cSQ
IWshq2ARxWPRbfO5wAfULKpVnIcR9QG0jt6M8ofE7MrH1xGZVONVT+Yg4l0ctNOqr3RC0emDENbT
mEFFoTYazFHmfqyReu8Sq5gpWNu6ImQMvHzRrVLfTnUDQcnX6bExVAwbbJUDUWwpzsHELQKvr0+M
dMbyruIR4XeNWDhDmkL0OHtuTNxPokpHb6lbLa5rRG2JscC0h8NwyHs0eyIPTqE7H80GhjSc1yS0
vtmaixklvh6aYa/KdHqBxlaAjPKwDDDXbtK1N4QncRFtgeLnj0P7BZrneFWb5mfoZdtqIveqx8Ab
TdGi85q+0cdMHl2HbKPdY8Dulcd+aIgCVj6DcpSzETW4ts2gLUasGxIFW3UZrB2yogjNl5XrWOjc
XHrkddsSeSnuDZ/EM5VOM/4bI5fGG7vyBu/Wh1JzsBM+fibMb2mIDl9vsm8d4vADwrZg49oOSUag
aCuL7iWaL0Aqk9YDZuGFttE6jbgkyPYGVMkuXcIb4czNsUQ9qOkjhoxeuOcHBChs7E8UYcRHLcLG
K8Z7LgWRiF/M/H6m0AVfJx3PwcY7dnGdnKwhwYjBIgdVevU+6rliiiwQwRV6fG1pN22C5k80+Z2V
tNczdYawplNsyQgdn8yB6EtrfiyD0d5OhU3+wWluY7qvNvZbVg9ysdPGey3W3QO/GKIGXfrg9wi3
x7Fp8MPp+k2ba7s60UdZ/dDtS92/7zJ8uGzqtfSo3A0DZlem8z6L/RlTFjk8Sjz8yfDY4/20z0Xx
wsjqZhFHY9G8u7H2b6e5wlti0j53FbGwgUjBfvaowTaz9kZzIHNOPt45s+0MuzISGFMUt0MBQayK
V/Z4NFrazdb08f4AOTL41tfY6Sl4Kqn/vB/7WRAk1+jPBhCaKs11ActYkMDsGTNUogya9s4zD2Nr
MQ7VgfnaGBwSBCJuLu49oqX7QvMLHqiRTn1m3sSW8+S6zd72un7fzFmzqYYFRX2ciUMfERuYrh24
xOuhh79pVjoupjO2SdkM5tAdjnE23RheXcCWJvRo438kREU0mhqaFgCXGRcPS2q8kJsyVu7RKOdp
l0MMYRwaE4UGEkWQ4EsT+eE73s2vbhQQREFcu00SY9hlDJS2jY5BnosFYF5elzpCvi4sroseY8JA
y0GnYg1pmMM9mX8syROqZZIEHqIIHAI5GYHqAYclLSz8GzENH6OaLw2UJl8wun9MzSeA1l30gZ6I
uTF4qA0h1lGdxcelJaQ6a58Dt90FrTU8u7Oz18Qw3sct5TWW02k7BNyYmQ9hTM2r2+9LD7HVqIWE
EYaw39OKE/5spxeXJ4GExKET0cDz0aJ3sDCzdYxr20QBG87lewWUOOMmZB2ofUFLKAqE2qJQEJd9
1J94qkxV7aOWL3tf1sVksdeLDUlf/XFhDPGyzpcENzzPeHxzmPNZf3tIj0pxaU4CpFtdmjo6rSFJ
6MuJzn/pJsVVV+KpRMKXMWUQHIbUQx/8y/Wdj1OgthW+8HdvDts0/RVjpnj/65HV8nlH9Ulaz36J
xmDYqkNHCpJxOYva+/LFqcUoL6K1WwRUP8mv+fKNClsv9rGpX8WN9j4YbIINPrHKOKk+ZwYWGZFw
yg3imobgHeaBQ6YxchloMSfDYCSZ0ugauo65AINi+swPt47p4NMzGf4xMZM9uncsLjsiYfPSv894
wyUdAA89/MqQH5uwMqlXNLHjNnFmXvMUjI8+6XtcI7Wgx1BpbunNF8V7v68Ps4mexU7eZcMXqjaB
xS85RZp9eiuETJlALVvNmltQmnatF/g31MlXmcJoZk32Faqbylxe0rbIcE6yr0fD2vtoSVZ0MVx7
pxXarZmDYMoWTBfNJByBbXYJeH1/NebBvTB5oSYuCgETkBTjI7SkSwUVNKID6N9R8UDMlXK/BUhf
nfgAuSP8+EzJW3L2Pbn4VZFFNxNs0LXj5CS6c+MKhNuXBcQzMmV3Z1buNhR4zPpm+74rDMohUtI1
Lg8tde3TkYbtoElVZxfpq8iZX0xiefOoPaPTwTTDmK6R5qxNYrarwRNUwcXNvkqx/4kic2e38ydk
OYwcul3gtSECrwTXzDbYxiMm3MKqPuSZ860cTejK9fxtBC3GANHixW1SQJaEtIF6T+nhsDxHofFU
AhslV58SBAT3tSk/9pg9LhNG146+NQwRrxstBmGb9sG20KmK8BoS6Em8VOiOvH0tYN3q6VUQxICn
ZyIDlllk677jbQrCI4RaqesQL5EjL1r/XI+Y3LpW+jQG9Csc9P8kez4tWKoRSMMjWzRf5k3YZ19m
GrWthsRj1xUwTWFNXyOA3sSW/VgT4qynJtwZLln5fClueY1t/Qnxgt1h5pPkoG+c2of3GzxULc58
SOBKEHfOhxFp/+QVkOS1rN51QLMDGgQpnV35fXnXLf6HdoEIk3Yv+RTfLzNZSyvqP1E/Cq9cR/wf
yAJHpXlyKrc9CzW/Tv8Tfi/vz/yfPwoKG8u46Np//sOQgr03WCDyuA4sLdPyLJOuErq+nwV9UWDN
WdwTnJpnki75oPkn6ogMWU9ynwnUHbEVPFFwa+K3UxjkZ6JgR/Wms8970H2aeYRsvCeHoq/7MOyv
9FzzH6xpXk2Rm9+lPAil2z7yKgj/zYXr4jcX7ggeBwADpkPc/+cLX+KicWZitEcSwelRc2zkGoTz
IEOSOeuTjtAgpk4V5Zl3dhLF+H7DKnsj3fzNl6f/5ssj/uFQxI4U0qOX9/M1xLgBOFOUx0fEGvNd
leHBoScR2GSsHfzFxUQsGz2MXR9RjtNl6MXJuQM0V33619fxK9tJ3kSkopZv6YbwdMeRqs2vL+8Y
O3HL9f+TlpTLNakbwt8O5l3kUVzXd6TnBS/BsU2ehyUs90D6nnQvrG8g+E6HmGDLgGlcFbTazeB3
9TUd+lVTeOMNQn3pHprRolM7S30sr2kUofpN4IZXgWWfvG7EKlFrsVt2yYdDea2BCwYlVen6i+MN
w2Eq633ql1Dh5SSWky5bnv/1x/7Ns+savmnprqsD0HJdeXvefOxedF7UDRGgW93AkaytcEn34XpC
QtwhVF9H1tJcD8BqrZmCUoAFR0Dl5PezhW77dF3k4XDIxWgddCC2x8DCgUOCpinnC4Z9tkTGoTfG
xz4ozZ268v/Ko/+NPNql+X5zjzcv3csf34su7ubbl/z7P/8BBxIN57fyrTT6/Dd/U9YMKGum5/vy
N28anv63MloB2BwhwKXZvNF8wZl+CKQt/U/iSw69BZNOEQA08x9/tGXfRf/8h+n8iZ7Z8NG02rbp
cpD/BLPGZfDIvXmd8hR6nusTH/AMk5Ct9csvUeRRJQJt0a6yBu2vG/Y1OiUYNvbfc+d11URONJlj
JHijmld7/a9tU0CtVTPjSPVmuzyeWlQT+vb1yfBC7CFGhmBpby1bsCAP0eBCX5QSqlSRXdq2JVIN
bJ/4CCtjqbBSEyDJtGPnnZoiSTGPktvUXuiL3u765nCXfS5HUnPgQKhp7sdPQw/V+bLxl7OOlhR7
XTaruV/2OV9Zq7monWVG8rJPobcfRTL4Wy3rqMBohn0bFA3AtLE5CcvB4glGPs4laq2auE7703Ja
2g1DIf6IDCJDfTs8qr9WqzK43Sf9Sc1fdlSLanLZ87y7PO2bE/xu8y/rwqL0dm3q3MiK+N4R1fFy
JDVn+u6NK2pnB/kJPZyZYoOjZtUkkSsvi8YUsNnqSX2rlb0pKOPx8c9RX9nlLv5yU9Vioe4/CgSY
po5brdAMwplsLAlhko9aIglEJWFf/IQlJ0k9pGVe4ZWuVwyq5Y5qnZo7/516pA1bMxEn6LfqOZ3V
OrU513XCOlG6V0vZiE6hjzvplSPPednPGC3IuoTh1Ibzj0NekVo8H1QukjmedO1W+chQLebwk7Jw
k1GTeNSHY5+9KB+fOaQCYJWDTuU3weTi6wN3HCsvjb4a9TstapcsaoBLMNvNaDDCOjzqDII21G5P
q1RCCNWkb6d+Jbj71PrB9Hc94MFyY/z3HiIN9kbRiH1jQBwjp4G40E/BZ12WzYZUd+YUn4ypqU5q
4kgClppTUCo9A1qlFik7/bjMlUeNKHt4WJNVfmEdzsrJQBP8pDzw9iiP3IPCDCncUqiGeG9mzfhh
smd+HjMtd1pmYAKjJMhPuZr1JH2RqrPhaOf3jE3sXW2LG/XBGK1wCjXrITTPVlmej+vSD0iPAQfO
78D0E8pLnENiQRvaXi7f1RMXkZsgayKf3Up+HZ3UaqhFNbHkBjWX5vRS2sjbKSurDhZFtjIWCxaZ
kN9RnlMvv8ztg/oWFCNMzamzwaXFusly14neTCfwQhizLwAxECFSmzm6MUnrfhpPIb03THbsDqpQ
Cvw8Sw0XDUjtrqu40oDCth3EEnlJII6htkUJT2hJ8c3ZX0vdE0trSJK2xkFdp7pDl3sV7BZQ5acM
YBjkxiz/ULVFSHpYLsImqE909TViUqWFnY+xyuOAmlb5yAWu/QGZHwUJWMgkdTnsGce0J7VNzdEN
3BpWlh24481JU4hOOedPkqioBKJ1pJF3NPtv9NUaAp8RplRmqiEjbOSsWob9+6jjHLKzBwvDsIFR
FEouZoMkosWSc16bxzxMIaIkXLcU3o04EqTMCzwODUmJ+Q6PtI2aCvwSREg5UXOXRW/xK1gx0ata
RUr+k0cGZhvhps4rRXNbqGw5RWohyWWdJIpaFYWdsY+d8kAx0ceKFM728mG9woJfflmeYEyujEmr
NpdPeP6YZkQ4z2nn+lR1uoHl57Xy47p8SrWoPm8lzbgssGyT1wQI6HSldYgxbpTpB8nScxUSz76A
8cq6AiKCTk55XvWTy/uc4pntm+dVPR1l2vob05GKQIBmJGbUL1hO/F7b55Gp7y+rLCu/rXFe2jFy
4g1s0sRfJuT/47VrE41Sd4Xo77irxXB/US2fBdBKyawEyGrZ1pGsl8uQbM9wNUVmUxPhkcPT6lpG
Dtt47Qymv6kMpB8E5Z2VMwXjCWU+Jeb5gH1RVUwntS4o5s9u2SU7o6cMRU2cLF1QSgp9M0a5hWuW
jTGHTus4hWVzUnOU2vCQogydjo37SE7GW7kF5tGlNKir8nzicRB1e/LlZJgI8/hiyolu/OxEdl62
6g6Kjx/x8w71jVM1/LbU7VeuamqyzB4rsVdBlFz7YK0WFzKO4QJfVW5qnSaIG5Vonogz0eIhKlcP
t5q7LHYNwYlSQIiAf06CftFPahKG+kd7QDyxlPzYhQLXyokb8z69rFOL5VL4pErkFrWj2nxZVOsI
HkV7Y3au1JJFC51SyM2hz7Nq7ZvjnGc9neRUx3vPwW9m17QoG/4myBntZB9F+1AaODb0vYsURido
O2hwyEvbR0iHnmhjVDxnmexKdrJP1KKeQ7MnV55n1XZeKnegZkj/ZZTDFzIUOEoaX6OiqWpWrVST
Sm5Wcxq9ZhoNCSO8/I1aHB7M3o7PB1Gb1Fp1IDAmfPLUWAZKUKhiOC9jEyBhrX8dKQoIABqxXYyy
g0I1gtzCYJj+rJoFDEZjLFdSbg4PWE5SFYi9LP92c676zWpP9UeZ6kJfjqn+/LJ43vzL2bBX+us6
sCEs911fna9A/d2bqzzveD6GK/lmYeBJaSeNfjnJRq8dafTUcmBYwyYMOoo05Do16f+eU4uLF//Y
Wc1d/lYt9gvmARlWuXIvK3RpWNWssJ0FT0l5KM2Sza2aPa+9HOdyKlpEfDVhFq/VVnVxl9OrucvO
b454OZb6k8viL39y2TDFvCm8+ADBpzrp8merJsvfc78smnMOGwh01kptMGQzVsvexmVi2XmzDez5
m1olesk+9mXX7LLLL4tqw/9zHf4w+F/3qVip/UzVX/jlWOez/HZ7PyB/qJ0aMx/5oS4fVF27Wteq
l5SaveyjNjcm5jJvPuplH1tH7DjUB78ayWtRjKIOrCbqyxu1jlvu4gWBYZTzWFVFS4C+H3CBlZ28
fBhuojAHnC97adDuaPtUl08tXybnlU2ho52rwTH+uhMxZQi06pDqIGpZ/fl5pVoWMxUr2MAAOaEs
EyjOuK5GQUHr2PinLpupitNsADNNXBINToC22Y25bOvKdYn+kl4d5HvbAoo2PgIJ2bgz5XwDLJ9N
rzeko2UHWiG/e9WXPHO+o4jP74F6RS8mSllNYJ1QFpPal3NRndvnOSseUNpAOAXwx6tR9p981atK
sBqA1GQ0WEiF5Im0K+JQBVhD2cWb8PI5AeujyxXL9juUE7USGzttPRithYuh/s6I/GaXiXBCdhh5
JyQA837oPfs0yUlvldUx7oJVE1bdKZGjFjWXU8+RJPQZGlGIUycnaHCXU9tQyxmW9hdEyP2JkrC3
E7XOGRHQmzo1hCN045UGv2FbtqZ2MtolWmcEUsGSJc9Lg9I4V82xJ1tiNWkXeziW5Uf8PPlY6psg
OcDHlF+MmlMTtSGTIPluCIp1nDvj6TwxsuiAooHMoHw3qiwTpn3MjvLVfJ5Va8nJ3IKM8ncKLO8T
/6XTTKJpHzbz4deddfm2Vn+mtqg5AvKVyc0oG+jpl0n+86LaoNZhMAJwx59s3JPrH1B7B+mEJHFh
CCXXXTaouUl+Vf6EKiOVvXl1f9XcZUJ50I97rtapxU6XQZ/L8nlu6R+iBf0veqa/tqoN6oFRfxdT
3NVhpLNbZJN7ycNdFjXVZJ7zeSAIilOtgLmXXaMYaUkgcMd9s1Nmxvs4xvxvYKgKmjJoDxjUDSdy
x8PJN1yPzpFOajp1KKRmgBEh9nZLKlmq/lpNegKsbtd7B1dM+FuHOiRZNelziae1KP4YRF+dX+C1
MrS9vMNyNC/bClgZ6CtvPmVmvSFjMp5MOUTT5eSyiCw2kn5Hf21Wc2oftbdarAKRHf4brFUx138X
rMWw6l8Ha4vi+1dq4vvup3it+rMf8VpX/9PF8QJnCwNiBOFaQvQ/XDFc80/XoNAZcAVALteXkIu/
4rUEeW1bJyFlWobrmhZeGj/itZb40/d84h+mbSs3Df0/ideSovk5Xmt5LhwLQxiWh6upEIbMMr1J
Idj0tH0HyT+kT3HAZiIkjVXjEwgpLaK3Driie+60V2gV76gjQdgPenBb9JO/ThM8jwpJ54o19J2D
V3wEKHknOu8JzVB6CosqIIv8OvXZ9eChk3I15xabnXEl4mMmtAIm3SBNLa1p5YdUOrvYQK0yrGeL
WQZpHapui+V9jOqG9mm51SPtofLRrFWm+4KTx3vXNx4yrBdXIhyp1G1wIrtHMR2MHb15arHgwGH+
wEVKnvI47gJTf0n0okIPiVvj9D7wcP00YuvBn98Nmf/UjDYe48VTwyA9apxbx06+9KN/1zrRzdgE
11NH51k0tyllc+glQU72BC7X1dA8L1H1hG75HbS8T+Ak9jM/6lagEcoDKsrM6L5309eBrC6FTdVz
VsavZdiRqiv5ml3HeHAq+6qxdUYtfE9pyDWHbvNsldsqjnZmToIRFXUCBJAK5K3QLUbKFk48yXM2
BPtQH411urSor5EFo/lvUEjFpL5WAaJ8ZDHNNgE7sBqQP4ddjjwrg4vjzGAwNMzjHe6qlR6oXFul
UY4hUM01ZAMgDZFkB2EVmxD/yilyvC2UxyN1TGhbuq9Bw9/BKa1WWaKtIW1dxUVur6OAOnRHPSlQ
qMHvf9ahXCdWU+3SCF1rOpGtwqBRYl0fFjejIM00DvLAiRV4K3W3ych9s6qPIantVZWZdHsm72MC
KROyLdJyYrAPbUiAhggdlWZIBMZllYL8OdoYrI7DRAE3wFOKRG+RDtQUVxXbvm5aVEiUYIklfE8k
gkokt/fw0SxeW3Pxt1lS4D8X3saoUVf823dea5NJl4DZ0v3YdN5w5WchZp7wCrvGf0rcptjEIdy+
EgEj/GcEaMSxgIREebLsrI6CLN2d77VB/2o0X8n2a+8MFJp6RpFZiEYQ3Nim9il6tYOTtYh017gu
RBnkbB4SOrPlWkfbPQ6Be4xwQVI/lsCn1gE1EOA/MvKLeK3cARdYLGFRkCAbEP5TPYUfcam5TWPu
L6W4ubAfqOA31oYePtRdEe9wccpQc2NhXRd8zGoXJnBg56Cajkb2laKSNV3hYeMAe/W7DiXFO0b9
uJ357i14L2hmdH36zP8e0GbG+bvKMOm5zvvMEq9OQAXrQmnsinqzY6Zk1baNri19najCXxkY/hD5
LT/a4yGCBwmtmF+C+KjLsHCAXnvQtYJSFeAKPCLuUKJ4IPOxwgQU6McYPuslTJuudDCDrVvstNvm
eUwcfaUdyewA9aUeeq3xo4N9sq+r/DoweRxiE9E5UFXEFodQX05L+iUluii95oya7xoA6KvQw1eq
WzeQ9gA6PwEe3+mpfu9FEBI9lx9NM9AHiHIQA2V+pM6UXnoeXHUmRsxZxHbHS76YOvoE3o3eaqyD
56KJ5kPPLXQt98mANrD2rH7LFjB30NRhfU3pJnN4n5qU0a7DCMC1PWZbPP2e3ZTzUspNVYuU07bz
tcfbM3Wo2hqre/yhubGtp+/qfGyA5uVfUEWjsOlqqtF5sRQuY0AIzZnR2tsqRHdDTnBVicjZNZn+
rveAoyXwxw55m8CwrKi5Gxu8znxD/mb7ql7NsXs7Jbwsy6Z5MUr/1aBWda212aYldbzBnRcJK76Z
paVdea027bvQvJfQsCYyja1Z84H86EOLH8U2dUuYpaMJax2xb9GX7aZukbGiNN6Bwi1oDNIbky9i
ZefeTRhcibij9E8a2lkdomykQ95irYjalBuRpK9YSQYUdxZILCP7dtS4g4NlQ3ALMR7DHdtdRZCo
RW8fSk/HuJSqhRuRN4RIevTdIu/xRnYRSoicMTJJlW0YiWI/Bp21BsS2xTsOrznYs2sUNPfkYHeW
eafl3AotKPDWDb4SKKeXh29GVCXfcLN/NEfuVmo/jx12mEqpUlaNv4cu/KWCckekyH4aaHzXDg70
lCxS06XhsIqkoVXvkrA1HhBTUXDgd+/cLHoUTY+N/PS+cZDpeB3md6YT3rvpN/WUT0gCUySWSTOQ
rNqP1ghltJ2x6HDLu9iMUdOPvG4LqznWJpJT1WDZEbdk0bjQUkNKO7SUQAa4pAN8iL+YQ3U3zd2L
2xevkZXDROg/EdfF0FbPvgmN32JuQrgKDay5LQow4sE6Bi1CV89n7IlMRqq26iskUXubssOat/0c
YMkewlkODOd2Gd2bccTcKIGbL4LBWNdRsIUqsKVzRDu1iO/C6T54Cy6WUTY/LGYOwLCoP8U9dNEq
pDHSdIrgzUlHy+RIQPLQNDRO2S1kDT5X4dG/SPIXMaYfm0qc9KVYxRPtJHi3Sojv+K8kay+geDAw
MJdSMsrwxbKsARHItT1+iroy2zSN3a4CvV5WzdSRQnV42fgYlvtkcunid8ie2+IAmU9smrFdY5fI
SyrUqYjB2xMpnPbUAl1ZNR7VYUFvPGCPta4B61GQwAvSmRwUgC0tsQCiss6Gq3qiki+kDC4Y+BB4
pfJOjkac1ylMzPRb0+W+ZqID4JCZyD1pDvnxmKuSHkcme19kQZFZ6/sh5oWohdrTMnfP2Jmlp6ns
4e00vGxt64Gs2CbWRbTze1rKyLyxu1L23+g2UOT4qI18lsi/MVtCGCTDBDh9AW1MjqO16FZ2XeLK
uHExHFu5hn47L+JZPTnIwkuegGbtaTMjfc3ZolhFe0QTt7Oo+AcmAZKl0dq7cQg+xpT3ZBYqpfCW
QsKUB4nBpT253WaKgntjGaNNl2DZGolglehVtC1x0m3i4rs3YiQf205FkD946XrbBrkZbSOsF1bu
CvDzh7ykq5RqdLOclJRZgD9Hl6ycakh2nW694yvHrgjOxZXCFqlJPZfdVTMOLaa+eMui6XamwT+Z
erv3OspP6YF/imqM3tKw21BOoDrH46mhZGA7ltnHTEwbUkzykO/syH0JXRsAYVUZ1Lg1xMZDHH1O
52XRLljaDglm66AoT1GZ3SUJYGqS1I+eNAKrZpJeypirdHcdSc0tgn14ozJ4YcswRhUnP9K5al0v
NwS7OWz7k2N9Gf9OFznwVdfOjFNbHxvRVZp7d5Yz2zuV7PW9BmUPGmdEa+0VCDBvp3U7xyNzs5Db
nlrrVs8jyj5iCnSiFFaqZdUg4JO09/e5AQDZ6qinUYlklTieIMHY1C3usEVnA1Z2iObRwdLzDqV/
rB6eZmm0N8j7GaKaZGx/jAHheH2TXkXF7Zx2lNUYIYjqWQ9BG3XXkCP6dZMFsKlz6jyQMMCHNQQV
JqZDgqx3Tr5lbiPHmg6O1iHXKh4D+7szFVSuLyYdMH/4WpYNHCsXu/PlIYucW7R75Jwygkmc5b0T
fabewDmZAchbMjHHDDMnAms8MF4rJnKygaav1WwKFYdzZa9qiagFaOAecC9YlsdExnRUhlXNZfgI
FKjDwDNh1oGT924yKM3XFmDFPKwgqp1nVzjtrjR08zTKikBHmJKr//eyMcFAcIroW97Nxolknpvj
WyBnrZQaLkSJJNk5j9ZUxknX0Klj/OFfAWuNN3RziPhPHmT43LgmY6pdNQlx3xAnd7VkjDHDKT90
CsSYQ7UZvEy7UpNW7nxeHKsPZhwEOwdj9C0DlXhV5t0I/bpDljoSlhGuM1xRN8vY0KUTkBbxiMg/
cnEStqWZQ3ibL8K+0iXvqpaILTUXWDh0WNRgr9Q6tUtfB+RC8F0kxLRVa9A82VdolfnxNhVc+1bc
6KZ9E4zJ8L3iYqtJNJ9SCtY2ni2c2zHAfGXwqXsZa3y8Z027TgDCuIs1PsZdq93icHBVjAbEGHPM
rmq315+0tvA3RumEe7VoLxGi5ajauhj7yXCr8ZRRgnzdQgJbjUMGwZ/avh023eGmi83xcwUg2oUe
8ZDaRkp+YvpEMRNp7d6n5rSgg0Aane45+m+z59uOXOfpTXzhd3rLXzWfjNYtx0Sk6vCweERWfx6t
Uz5JVrVs+kOXt8XeCLZyrBqnM3iRwnvqEVJQHMSwZCBgbMW0Xv8/56dsXRg4drqm+CVaQG21ATex
6g+tO723KbxrXDqTDATNOP1GptJoWyxLnOgU6Mv+X59bCsfeCMtkoMJyXEd3DEtH2O/9cmo6/xrM
/aI/ZDPjRDlgbHv/acpmCiGseb1Y4oAfc7hWZ/2vUPHfxL584iZv7s//EiqCWAJI9LX7o3z9A9Fi
n3+Jf7KGPf/9X0EwNIaC+JZnIRWWMTCCUH8Fwdw/dZ0IGbw/0/F1641o0fRQJlo+0S4kxrjDOugZ
/xIten/CrjQNNjq2a9B0/ydBMHn6nx4tXwgbaaRuG4Bl4br+8mhRLJ/q0TyJg+YbKyx/8vDVXq6Q
c+8EcQQ9J2KFE3PiUdWuf7fbCMbKI4gThE/fDMJYLW6YMQ9/KBEl4/1YHUR819XPugXoL75/8zX/
5hVABf5vrpYXgE7czrcM6Yv7U8SutB0HhgKIU22inxvR8W3z6l64Bt1I63nGMh3jABgJaHtc6gjF
O5c8crXczt5wqLXui8HIf7Bo9HOxDUd8zbPgJkaMN5rOcSYINDKGwXmEeDRDtDvX/N5WM2GbfBUF
FEPe1mTJoBauCe/dy8PNDs59ch17pA2j57r8KvdhBLXqKgysOR1p9gPUirV0pJen6kJ8tMxrj4oP
uUruIg9ZVzpdX4o/q3EnDzWCoGq9fiuqrxZH/+uiakJS8prkBaoLRv5RCnvruPla7hNzuJDxaTA6
mwAiT1vC9fYb8uTGWs7XzLdjsGbAx6lTQEnpNvbEndwnyp1twwAm4k/ZbFEWFiKGquWuIesSRrKU
WXjdnZUSLukx2MLDp4a+K//aiv0DlZ+fnbamS8Ex4rLY1BGCIuT/NX+LrRj9eCITmLHk/o08HIby
/dAeLBMyCItpPD7U7E3nN6XCjNvRgSCiBBYROgPGO7u9skpSku0hpTQt4Bzqujh5rZOq/PFR5fkY
lK+gaO07srIFfCo2EYlU/08HW3xpQfkY+IipD8BxLKxwcGbby69HfnZ5cvkZcArf1kW6k/PyKwzk
PNtacCcAw5L0SXBps1l8sAQCpCZqV0bGAMYIxT43EQOhuqHABhuScDWU94nxRNdlIzB0Ed0pprPu
kNiUi3LnVqd+tcVLBsYoBe6rGhMtizrOPsmpjS+u5PqAcv5B0nOXzzHnkMdt02EXQ+3Dz0sdwmDe
71yCDRCVuCrH0HFNOf+pZ3TrOiHYOdLPBjERMC+31fKw28rik3G01AJvFevdo8A5AsgF/ATuM7vi
4en4n3SsgFMwZZT77AYUiKtkKP8ve+e13DiabtlXmRdABbyJmJgLOHpSFEW5G4QsvPd4+rOoqu6u
yu7THXPfNwplVilFA+L/zN5rv+UJdDKsvJxjpH5g16/2MiITkUHf2zDlTtOn95MQPFghpSuc/te0
zb0M06E1K3dBDn6o0hOXoAfG6hr2egN+oXGoG8lZwCd1ScqQUT70rMTcwuyhfNSrsUPUy1DtIS2e
5RbwjhAHNa0dE4ZZHD8KFbxYVNALhXxgBCm6Y2DusXzmOoOQOnZnFsNORdJRXy68gsqJm9h/z9A/
NPv/4QyVEdsTZ/6/R6ofv8b/s37LK8DFzdefV0h//OTfjk/xN12SsLVwOv756JR/0zQOVECUuApw
gHAQ/G1/pP2GwJnQdBpp6YeW/vejU5V/0y2CrCwFsb/2YwX4f//3L26p9pc//9k9pWEc+MvRiemE
f0nnZBdFstp/Nd6ogj6FtWksa6AeqzTWDxTUHngR4Vrvs7WhO4vs18Y2kL2ydvuH7k39CB+6R4y8
5FHN1gq3DmJKQ3jqql0frPgs4KcEF6DdgExrK3FvzD7EuVect3WBWeceApEr+8UboWwKg2ey3QI3
ukqf9c5yjY3laon9p/fkX5y40u34/2vlyXOk0gD9zjRKt34puptAnpE1mMtaXIzHXpLuSYpZ1aZy
l4zqR9/034Ig4FhN4xctlu7//S9XbyvHf/rtKu+UoamiIWq/lvzMOqc6CRUQDVdr3Inf5X1zYlwv
vjIW+o4Cm4ap/zYu6n0ZuOouYq5zEXzzYF1Mw1lOsEDVs4T7dI9H4i0/Lhu6F6zrx7ixxzP4nNZD
Z/Bm3ro3W7sYyQq8F3LTj/Ix2it3It78r5CKwxOs5TH9SsGT3qkvrTvinmQiz88cutvI04Zdavev
9TW/AvvEFQcyCuyogeKTfrlyiAteaidM7HbPLs4XPxn1K2vu0CbOKZgHyLbd5lIfpdSRdoxgtoqb
v5ZXpn3RR/LA0/Gnp+J7WQn3C9CHQ7Bm1JvK9vAWmutx358ST4TE9jWv8ay7y+zFTLIq+1ve1a3T
WaGdCBt8Bu07ZPueFtrN3wG1T6orbJrXwXRBLDdXk4aaYx5pMQuah7K0rWvQrrLkPMNnd9j06E5j
PpTn9CtUbeoR4VA+aKvlntFf8ZSPDyCay8Tl5Qj38zPmfn9MHWBx2jeAF+Og65uBdPXQKxInhC5J
wTXygrgUjgqYDgIC52cASYpyWCSkHpJXiGdV9KExGefmddzp7+VdcOrKo3wZb7krnKVr4kAiuHL3
8Uo4gnk+hltsXuGdvgMuN7t65sBkJFdgW5s28/bojBH/O/FwcfaY6Zl/2+N7x3x+8COYhbqrOQGH
iFdBUXnoooO5U2fXQPsBFNhj6btbVqofeSrUSE7OwtZepM/gUDG9OSzPLTJVNz8FTvYaHeSDEvLS
thXJVs4iASbk0LaTlbGfJLtIVjB+nm6eXtWdSzf7as4ZATpHuC6sj1/kwdPuw41xa6DpKx2WByNu
woeBVyLBxe8Yxr7ubPTGb/2mcfKTfC+RjXUN3/Vj3+46Ssyn4Gqel9jm0iYBsHN7zVY2+jE/jRsR
wIiyN86tinXGI+vrnVxa8njX9Tp7hqKFDBbgp5McSD2BLMPOYGVAbPc6J+fTYWdfw1Hl1dzJyQNB
DPWJ6IZTm6FJsUUiRhHGkrv6DEvFOAMGA4Ah26CvMq9709exS/ib5FlMgzwEUNDgztqWSjg6AOph
mgPCAXYihu0P9FS3JwjQ2GMBmEDn4oUE37JKDvM6qNZUV43THHNqok0EcMkh8jG6KgTiEpc5eIHo
9Lo7QCnC2POZXSMP0jSzEztbyTbegDsklfpqJsBzk1y719ldz+voqqLfqqBkOuGJmWzY2dpD8NZ+
C+22p3Y+DMNmfoJB5WErts59YAPsEFZgPMTYnlZT6JD0aJ6U/mqdh0P3Em2Zdxov8734JLpAKFRb
vJdOLGH+/f3x12bIvHWTKv2jJElw0H41oJJnYWojUXbrljFtARNPzo0nE6HOv/81/3QTvv0aDbGP
JXLYyfovHWLTCHMvshhYaxJIK36FNU+bOZy+lhYPBdxb+piaI/7vtcC/OHdkTHu/3vtNSZVFdvk6
/hs4GJj9/izOUMJahbfatmtJyJ+UOQ48bSqSdTWFSCN0RXiV2FdkTGCD6jEJLdWVzLdSGQs3wBQ+
oLcAtzc/lEEwrBeTRJAso8rrtYK2VBH3aT+dphAHB7z11kcQB0ZUjFUP+oDpNzIUyoUELTut22M3
ccvIGGNbpboTlSw5FYuCTATxOskBxjbV/QCIzKNc9RprSxIhUTxZTlaUgge07L7LsTZwlRtCON+o
G/ZsltdOM/pLqLXywcoKFkjVAJIR9WOjhtWGdI79BMuZpDwOskCsXiyCOELtBGzd8DPto4cSWxd9
5jfgysgusQXYMmXdbcU8lVaKuGxYZi2+fkPZEam5EvQAoE/TYBhiRzyOaBEA2d3FiE1c3vaO24EJ
QrD1qbeFbSmihDAj60muoDgAW6wA7MXffdOlR3lsIIaU4oUGQCWqFd1qsbCAKWW5otUVsEbNa61u
znpGPB3ceJ/0KnhvoHl5kOa3/BBJAffUIppcLjnkzllXuhr2FlsWFojjNRb8SSx8QU5vMAXROHSt
cUjUpXANVvF2aqinuVHYKAlM/61JPQJlU7Pb6gGU13oYZJjDnQbwmh3OBCdRKYUPCzfattCWB01+
C3m8YLbzz4YosrVW6Zxni3xKhg6Yp5ajeCBQS471RzZ0hInmHBQB6KgMag8LLGq0hgDURdcv2hJe
xArycCodRTNaC7N2J02f9aTdL5WgrNRwfpr06rGasrfoxMwk99qpvZ+i4pIE4YMct58wcWp74QJe
1J6cnPbp9r06etIYQ4SNIS1o8MWx3EiuJgo8xVRdsz8cC6v3tIVuS1YhYsi3tEn0oA7a2CMhXddY
Xg6CQHSzat1oavK2xGy0EjJVWDclgpiBnZeSioiD+pHIhZxwATIEpypkKzJ9zVzqtJ8PUyV/Bsa8
Heei4cZHGI+YroS0n2mo+uZGhmbwYoaYpeysOw68AzOZABmvTrYcpLkiOTv0+/FSqZXTkfELUc+t
elbAMzgdQEC39wy7rD9lX4hLfAPKnRJp7lgYTHZJbzXrNQ5AKFG5RsgeKCmAkU6V1q6Z98QvB/Y4
EbXZbPqGDe0IWEN61QbBMZD8phRehfaVRG/LdFkGzVWm4Wq24x4958Y0RF8lr5jYGbslFaSlRBum
WN/lRqPvQAqqqzjPT3OksTEPA0P2cDBwaDS9sg+E3uzRJx0XxU3KedxonRpkNmg98oGleiPrxbxO
cmbEaaBWtgZIa1fUzb1QhsEKDGLoTmnSYL2I/tiS3QhAjIPMFpy8HBJCMiB8RBycBtOPFAXDiYgx
pYx9oxXk7c8XfZblbRY31Gyy1UWrujPvgg6ZDAkiLZGKLcOYGUrXGJH3OKmElRr6W5IGFK0/fxWb
T8VwU8fCTNn9/I0WETP4890gf/CJSHaLVkC1DCXSfmpo8GHDkivqMm6fEznE26iXv+pQFnwZMI53
FzugjcTTcg8njXKREqBam257KM9seeLVYBCBbAcv8nVZyy9J5cHhOmSH6SC9sVZqd23q6JZr3S0g
4QBivswXPvv1forIT21Wkgf4JN8rR/PFLs83gP4L0x31FL21e9WfDr1oQ119z3eU7KINHEl+5j3S
n81de4nWKgwPG6F4bZ6MaoXmgDt9DnRG5YViCOOOqkuchXEU73DnwKUOU7fRt5SzA7YijFrGRjqb
sJAYg9rNi9SyjNpL3BNUZOau4eiJrb2bd+anuam/4uElWsBtsvDBj8sPDt+gM7THcU/yPBw2wSKB
mKrHScm8OVor47F8oJAP70x7ejRWxko8xSujAbbjopOxzsp39rokq8Ix35dXNuXGqm49su0QtpG1
TIKCpLssYddSTaviDzt52pbhlpnNJMI7TI4odZnn6dKOSWcoo6ZeT6avUF2NHltQSd1oJGjxaSOL
i4HUAUUF91JNtG+mxNquaia7dmXe6nPBG/U7TQL676bnmnvTLvdGBoc+oX4GEYcoDgsH/DSO0pbX
sPLCp6xbwVamOD2aPHJ2MxvQgc2zXK0UCTKwU84Os9kMWkpkayd5C4WELwcwI2WL2sTWTN9Ej+OO
z7zGKZ+v+TbNaxSkxI6p76fel0cnibAqeDNReQysvPhc8mpRXX7hqVCaXfNO4hRvT20DoxVTm9VW
drL0LWIKuhC9uB+HzWS9CEduYdYRSK3+QjbFsOayyIUNLzGuojy8GEf1c+i4+3m0ZB3+GmBGHXMp
akbzwTgWTFSToxnv9E/NE87LYwC32W5fmpyu/b57mBqX3x2+Uvo+F/tqM3zSkxWAa74UPz7qh/yt
BwAGa/NpvMYTij7HIlPNTr2uXJtYuwqnvFZ+c4lotTqbzbxpK+85zVpCNKLT17xptJtOfa1xRrgk
4V4ZHfNGQfTUsftVXuA2T4Nhh2St8/i3PF6xP8hA6ii7ealRGWG6sx8aZq411OFVfYVjNIcEdt3+
6QFMmPSM2IEAatPcE9Idk4WdOryIBo3kMW0cbS/VnrEjAI4O1KSv4Z3y+TeAiPEGFYheHvv0MSQX
DlBjCu5/J7yrhRffh9K6X7DUIppx6iPA59wTFzufDtNm2KfMzpEgeDScAVPoVbPrU58d9TY9EHVI
ZZN9ImYn883aE4hTrOltERQyjhSLTfne1HZAN2cDwS0RNT5zXc2LMwH5YMeO2H8tc8/o3xNPXTOw
b/fRGnO3Ybrpc7bqdIdigAZs9KZHZCbpqVsFuSOAIFfYf0BPh8ZnC6aDrRDLc6h7oGZpyAt3OVhc
NbSozAW87PWmBxgdYhmiMx05Ctr0YVhR5VkPJjalJ+b1yrQyHTg6jvQs+fIKYt6KYc5LLtqIS7VN
doh95VowV/CM/Q5043IZc2+6Q9RW32Vn+pmXzk82YKVgz3IbC93Ktbhxf0IzCdf5UeXfHZ6RAr3y
HM50usSPR1uA7tCnyTveZ5DOPVJKSnc6gRmfG0c0fMRl4jG479jg3Ii7tIAjyk27u29Pwku90y5Y
b7tn82yV9mu0aXekk3uUCedgghJFsw3d7ZLMvrliDRNsLN96l738kSO0u2NrIe0nvzyGx+YDtdDM
qPyQIpc7QSmHXaFeq/fe1Q7cYdUH5Rhf0124VmX8FVt19oLZRgc7i2tSv6puU4l3+lk9GJfyka0H
BWZckHHhki6SaOvmk9YAAdyu2UjPGIyXEy3dkROGUQg9YvzeMaOWUQXgQrZbwzV6h6DTPHdJb+J1
z131ud7BBqtUr3lmbqyw4T6ZR60DfOAbwmoI1kDaJxwZEHAjn+dSAuEkkErdgIumSR2YKPR+cWCs
Qqp0Uu7pKqXPtn6nqrBqt+z26jl6EAglsyXfPMsr6yIhisVwAfpYdOSUjYoDGr23m00ku0pvT/sY
zK9nWkd2z2zgiArVHeJ2zO+BDLMNl134tHzkx5/bnOqF2/yV6QryRuk1D9eURZY335HAtE3PYYza
551QisQ8IyCPX5F/oxRYGszhYNZ2JvuQTD9w8+/nbQhua3zoyfQJhW/Q2CvT8MrkjvuPNUN3tB7S
7XCZvehDIgrIpSMYD9kLEwjlWToxABkUWzplm8Wvz1Jno4LMz+Er5xI3A0V5s9hvHIZTeR+jRvro
/JCQmCd4gqYFJ9mxeAFG4IRHnlwX0gqGN0xYdp2qa2hShSM8XFmcLSWoal/ibveSvHaGk54Qus3n
6ZlQByFmGuZ0G4UrlsAOrXF7D+hy8BqihUvtQvKq9/pavpbBXn2s4vvkzqx2lrbW1snLrfAUfPJK
UBRk9hC7DezcbXIiSmbhoHgiYMBXVyyAWBAyEFmLq25De9ofYvSRzaqW/f7L1NyOkDzNBWMmIhB4
MS/icgwuxdrwgpf+i+iBiirggXQOvHxK4/JBCY+il18NNIN35Vl1wvtqny9O+kaQTP2t+P1rxXzj
e97mbzLq59jBt424bTwgCBm5pO3swpkXnzEY3EF+1qClb8Fjv6oIcq7c1ZWc2yQGzm19THfNBdsh
p4iyNh91xpQstk4MlN4UX/ziD5K2GsPNxJyZEeu0QnYGhRPgV/AgM73caQRD2FrkR9k5/1IWqlgv
/9JYPqXnxdqlki94ZuErxjG0q+Fu0DcBx+IsvqqMWzL1fVhEmhPRVkOCD3IXW6jdqV6JVIiPXkxj
O6rc6W4S/75xM0qgOm5o1D0DTGJL1E2yAm6pHvBOZc/gvINDo3y3zUcTuc0dzwl0DoDbYBN+UcMU
p4Yi4QyTEaMHpGAsjd1N+2alTvWSoISlbP4KeBtBSaa0H3Z/HbFfI8p7GPbDp/ExvgY6BgVnea+/
6Bqt1i0bJ/hudX/ioBnpmbfMkrUn4oU4s8TCkVbGdjnMbr5HOkp16Y66PR5Tyoym8gp1VQq+NLjV
rhvs+hh75JrMkq9+ihtKxHjV5A401kO9ZuDH7aX2wmP2UmySVTQ57XuPdIex5kO9gzOKr4ST4gQe
72iaO4Inv4Yv88hVKYRO/rAcSCT6sB7CU3fI8Tu8W5v4ETYWVwESzMdp9ufiW1pIbQKiBjrYmZNN
Udox0dofBoRa1hQWrQzQcS50AR9YDJZ1gBkD7H4Wd4us8joTvRFuF7rYSDPE3RhmEtkJt/8gid1h
yDthJbZzQ5gOpy3sEAmJAV9+/r+f735+zBhDbuRp2t7QENIO7I9U//5/lwacvGC+y8JuPZKwc27B
DITEObmKKdoxeXt2V7eqa4qN7CEHQPBNbuQqr3TJTQj9wFaKOTU5hdHEBzsndITkstjVEDTFVrRD
8chjszomt2ou+oPACbIYomUHRa26XVoRATOkOfMjuNi9XvqxnFBRCVCWgln0WoMlddqIDKMsjacc
RKHXJd0LwSGRV/fteEFdyG6+QC8oM2EXLQrujsWWWwfJRCfcXNpWMd0yMN9k8mopqys3nBXXyJrQ
DZtMdmGPNN6YNQzNZYjrSjxFj3Hsa7WqEuBjSMQHdo0zKAHpfRqW5rrgKCzrsruvqY5M1rCWBRKv
mZDtQtqmXWtHWL+c61W6MEgxx12UZGfhxhIaRCk4RK3yohNYi9q42iZ9Gm2KmUkmG/H7ChOeWRk7
gnc5++rdoODDWDJWyzUV8lgG5ywOXlUlhaAjY0wowTroSO5ptzU/S/3xxoOQjXKTgpQz5LuuEslA
UxdG4mgSvDkmdc2aKSryTt0AtrpGOWrgBGFhNJjb1kAbWU3PelrIm2EEVZ93+l2QvGV905DvKn3h
YactG8zJG+YkWYnkdN0GIEmvZi/IdCgAyBzHu14J4By7hmDS6X4Jz3lRaM85AWUCYSuT2L0UPSYp
aXQJTHiotW9JqBqbpLzHIUKKONag9HEof9eFsZPaqbEFwn5dEYACEVQSvh3VG2WTwKl8eRKw0Ky7
SYntWoy+F+SXEjputNKZG41DtIah6IPqv9YGTuM+EVqnFtCGkxDChiEcn+bbL5NlulOgJJCqcybQ
GPkbzDukI/ioxgS4q7KILVdewxK++T6s1ZKqpZMWEVpRedcvT2MtPA1FdERg4w2WwrRxKJ9Qdo+/
/2yeaN9Iy1IJF1A10r8zT4uNiZY/M0+ZLqJLncWHTlSfiyldEzWo946AHkWsOXVmWJbclSO7N0Me
gfEhBe1TqY3bKKchrgpKVKXsrkUNUbVQFWrt0XpvJqDewTshT9s0HvqdgU5DIvcdZKdNjsqLlUnP
Tc/EMUVH0Xbx6KTjvC+H3g8rWgY5YoWS1LHhwXRfSU0ebu4jjaUSfAV6xojYCymmmWmxgNQGVjfj
UUhG2iajoZ4WX9JqfE+mWw5VEaxmi3lQ3m20GJe13OP9TQbNVpNrrd9obQq3FDKbDQ+eTOlG8eLh
Jpu9epbJiohrdAxFrG8HiQPACB/6iYhGQ1kN9KVJN4iOJIhnnLV+21qdI8QPQZS8aaqEgErCRIPL
AfsRunClRYKVof1ylIG5hRAqxaatmejFbBC5RXrKjLaiCXpCB9m3hX11Mq3iDIqV/Lb5NiaDqDK3
YF6l7t4a25brbbxCTMKuJut0MgCZESqytgg6JxlL1smiEa6rmRGsLviVVJ4VXlquTrlYg5xOz1qD
I25I+6cEcTzBVuxiuIfne6t+VExaNKlIXozOYn1FwNsRzRDeGvNhGJP9AhYdZEXqm4W4Kkt66Ymo
DE8TQKwn6SyfKvaAglgOaEpi3c4MBQnLEuLHmy6JWTNSyKy3OqNzLaP8OhGbHA+8VyTZN/Y8wWdS
05qYq27VdeT96QBnhh4XJia0FvO4rWdJ4lUzizURTHqLp7mVXyNSOfqqexH1XShVR/Ya68qouQC6
9gv2+LUmc0xsawr84lDOCrOZPDw496WpbfK6viDNPE5VQ2oC6QVxJ46bvGk+q2xrzeJbGOYcp0Uv
QOECk4JdiGGTkb2kAqw3tr+NFh2ykrxWdgkUPLQ488ubPlvEXdcU9liLnGJgTqoI8r7rmYoQ/Eev
ao73MQhZO03is9iQq5lp+VqpWfvicwA8Y13ChgjdrJ85WNNq3bbLptMxsSeNuCsbAXKPmN1PQ/cy
kLaBDHmhPJFDmmVqorwYzqVAqN3Qe3OEAmYodkgnTuNkIZOx+tZewKfaUmubAtEFYErIYNL4o57L
zTpIxVVk0BMXYdhSR2UGSWT5tZxG/qpirIbHYJdF4VU0JpRoA7FEmrSqxww48U1pJw7yquVuhn8s
ZdwxKEdpkR+zAWj4Dx56ybaaVixvcLh3Emm3m0SUzrlJDUo81HWcSPXo9e4yKUxwg9E491ynzqxy
g5etlaK2qWv2GX0Tu9ZQpa0ayEhqA9xB5GMHcbVWFGEVVwz6lIzknlgqNkpWoQePLwLP/xHKCZaQ
9DnFkMZJHFEtcpBJhUKWnTWKG3UQd6KF6UNWckbIicJ9qlFjP6po7I0Wx0EX4HqJhb4E10DfAbbW
EcMk9oNiGE4pWJKB0DNXH0MSXWTLjZaR6Gr2Os7MAAiaHa0huGY1tXC+4Thwyop4YVFa5yVe1ARi
sSlIePH6lHw7MmX0ZSLyXCbNNJoxxcqt04q8/3pAhnpEX4a2WceGJNzN5OBttAphZ2MSMNfnpV+X
RrHCFfM91gNjXIKJxodBQFlo6tDe54TWoe0PrRzFbHYjb1GL9Wx2lza/+bm6ZhPAAMgMYuGMRjuD
vY7dauk38WQdU14iJw6MfaUHAtE8HDYsrbIsvtRzyyem1Z4IAdUcMc1f0kC8gpWeVxo+DII5n8it
YNA3TD7U9wB4Mxz4IdSfVXBcTpuQBSVBu1dzfG+Savi83cghJfkZuBypCzozAfM2s9bk7H4RhF1U
LZcmZQPBjV1TPYk8IpuU6AezIHgwNKXPPu+bA5EJK+b4BCqpVe0PQXcftpsyM951GfNTW+jbMJ+/
kzKMfFMfTDvgFSpVlWgg5muSQMUWqxF+N4I96olPtVF/GHXNyaZzSURtkLsdcGg39aU8BcxCZAP8
POkaiH24H3oaBRV1RBn0A4mm8YWslt5nQUOgnokqqGaVnQ5IIJCsZUSgTWw0ML0IdtgZB1mhMuDG
BjwSCnNvnbFOl043L8sqLobToNzo9ezlo15ZLU2hbtt8VLc/3/3yx4mEu01U0rjW6XvMZsiTlFrD
nhv9+cvP35nNbHmxGL6GN4rgz5d64BPADUvy8oqqLZDkF7EvCdnWiw+tFFvi34jpGEQB//rNL6NF
AxO+iBAA/NyIJSAoutOAyjDWmWlmdG43AMoQhuVGZeqk3bwwRFH+8aWfq7OQK3CyLUHftgmeJlvW
SmMr34wzP1+KAv1J92JJk7EV/v4lRl6gLlq9SVrQKtntSy5PPJwa2DnEgPt8NJmKKVpxJ5K9BJlF
S/dZnaq/y/v/K7T/DyJBiONs9f+uC/hnof0XkfFvf5UH/v4zf1MHagCB0eBBvdZwDCER/Ie4XgM+
YdC3/a6sv2kH/xAIKtZvmEhkDWGbSi+q3LAU/9DWqypiCpF/Tyb2R1T+f7T1qoHi8S/6NUvUbupF
VcTrAwnjV+lEmhBDIy1WTZoDt2e8R1vST2ruGibYsyiAi6O1zLdxryr2D6FIGJglx3WxloZxcsmF
6uwQGzHddx46tAUsW1FRE5ldunNqMIuFf2n7osHZVLVduKO6RwwGd78irBuhmtzt2rxxsjTa9y3j
BiF8NfWqdTuNGXer6/2O9FnMuAIuW6mO3nAymKvWwGKkzfkG5yPrCFXbpbpbRCzASOsLSYYuv/CB
I4hqb7Y/nqJDO+UNRftMAvGxrHharPMJhWfK0+AbUPvVNNUIdGZYr1ZkPM6KGHppFBxNpRE8+HYE
llCHksuGQ3cJ2JYUGgN3TbuUSbYTCYC3hZ7J6xBEy06fw1WBUqBCaXFoJC3wZhNbXQ4nrBeXtSF2
tc/Rf4f6+FUPMulixpSOqbkPkrzZ5svM2m9+6Et4GwKHOnRMVgXoNGq01uwJp/pmsA0JCWA/zrlA
nyhrl3GUKw8cW3oJQuOFlOImOyiNXm3GjhiHRpW+lgK1WGJURylDMG2xmaDcb3EAzCyt2vi1L704
FGQ2JwRHlDnBgXPcdR7RpDmmIh/Ykmjrnc819J2ObFuUCiJAk3SXHwOwLvHe+6LcPeYyPeMyYW9C
f7CLOHqYxBCvxMa0CBgySJF8bgb5rKU9WjWLymXso4HSubT9EwHmxyYdR1cM02+KZDdjQDWIiMil
Mj/0MYJSkm2CgDG90TIMbJt5hxVu8Yne+ZRKTbO1ejbcFBeGoyX5XcQv0pWJAYzRHbqyVqBfyueC
Ke2sGPtgIGQzAG4STcVlwNdOFSCaTtN1zjSyDMzSAjEMZytRJ2fZzPflnO81km2q/K6q8fHC7mMB
T+wq1RP93By+gozYzBW2RoHKF8iCopzTOX2tNe7kRlleekL7DLPIHlNIDtAY8m6CsRFFLAXExs2B
8vciVv+YQqwisa+vT5NClLiBXisNeOYDQ0Mk+XglenbYoIr9nNB78JhM+XtKEVhfayVkSZhPQPp6
EA1DR154zmec+ea0LsdR9fXaWPd44IlrG1lk4foOc3gE0qQUKzCrKIFqTqhKnDdxEj7oEi71omPb
Eon5d2Les9LfteTbe6T6ngJV2HYh+6++MXD6mRe64fGkN4wURX3FUOyiC3N3z+TBtwZCEKQmelSq
DOVL/C3JbpDnIAZGbQ3vhUWB1tUQXcjnnS/zrLReNuHfVlPcc9HByPTGy9LAKacmXnUZE1bRqkqn
zRN8jikRI0hG7IToJh5/zXQelUKbcqtJmyHeVO9NpgV32lGhTt4yWzgCWon86nZvE2LKkzJA7xlI
T/M4lX4oDvd5bAiuDGBqwLvOmoFit9u2heJIRtMg4ior3Bdjy+K5PtcQ4vbKwvZOZkiHO2NmbaMg
SyniSl3lZXiLEuPuNGT3Zm2pa0zqlJMzIUQpvlij72CSROLJGhaLCR2jGzauQRxdyqhmTYcgp+0i
Qka6/DtLAlwjS1j4cyR9GPFWyPEyj5egTdbDDDeB/SIld2hJd0YtoQmbx+Mwn2Ul2XUF7byi0CFV
yLLNQPxIYlYGuaw9LnJxIQWa5aMMm1jrA32nq4yNkmmQNoU+e4OZh8w0GHhndHU7IoJyf+QBKHXX
7OJebnbyCFa2E5bPIcV8jXRcmafHBO00CxFStwfNXClh163nPj4bUzutyJCH5heYnBs3XQsKvHBT
9aGLabO53fjJLu3hjE6VV95msrkoduuljHcq4FsnDZIb/qhO92SRky88R5vMHFZlOmqr3hwnbjrc
R+ErLzeKTMMgmbIyV9pv2cA1VgUw8EHDCbs4azFzDPKdUGhYUocYVAR5OU6U1fkuynoRuwa/ToDt
sS7G5djBKFoLTXlQbpNlWNSay0vhjiSM2lFtpXujUJ4sxnK0d4a1m4eaLs7SD+wQNFZLM1m0jYr1
qCOV/edRNLeH8vNdvXxHBnK9nz9g7Z3WXGi/P8oiSqdd2nfxCiVvvlTydpgJ3f7j2zrWN2b3qFnl
sg115aEUFdkV+mg949eETi6fpxtrjhn8T9ipbrTK9uc7inrWlgJ9eZdoImTF4TvXYK+UM3t2mWCO
jL8N9Ix4ZLbgjYxgSJzVu7BQmYFayyG7GaCZABUbieQr3NeE7ArLoZ4QC/yUVf8tQP9DASqLmoru
9H+vQA9vbfv2EfXtV9e1f3Gp/P6Tf9ShuvWbhSv4d6umRm35jzJU+e1WTSqGZiiI8f5iVJF/M8mL
wFWBkVNWCLb4ex1KZoWM59tCP/c3Z+gvxpR/Z1T5tQpFJ8yqwlA0CbWwJP7q4bCUWRfSSsCa2YzH
UuWaa5BERdWtGywDG/vff1Im/6vfSOgbiRtQ3LjKqbD/rN3NCrVQl0mq1qPXYs+HMltdZX0/qsOI
mhKJ+f+wdx7LcSPbun6XO8cOIAEkgMGdsCzJoiuSJTNBlCgR3rsEnv58Wd1xWk11qGPf8R10NUmJ
gktk5vrXb356Jv/AFkYM+7dttr5ADhTYpuMJLAU1UfonH7eoN5DF1WBfJCQ6eUWknzef6oV+abOc
/utD+bYvHNPlgOhKMaf7+VCjl1tB1S71fu6y9yzP3lENviek1WfRt98fSZ/035Q3DCfSTLQ9HmPg
l6fWkzfaAWbX+LxPwSbwmTNA33LSVkno/f2hLMb8L8fCRROduZZHWZa+wT/fwNosnCrmquwMsyza
OSe/IdPQl7fKHLIricE4lNlrCwYw2Drw6OjdQ9DesK7d/f5U8P379UyECARPE9GX/+H+emPhG32A
jDgIjC35CXdymI+QzU+WMZ9UrY6d4/0I0X78/rCXK/x4t1GS4S0Aw51klw93wLDcCs1YxRAyMmBG
4HiP8LJqOja9OrakxYJxHtJyOYFMh1eVkZxbp93WM1HbiYMJk/LlSyqzl/+X03JsEm08z5G/yK9k
Ww24ppb1vndg5EW5u5ceR+ttOtOm338fzLuhZdvdp2G+wkUI9jKsoKxgNzqMz74LW2YZtoTYImD/
31nw8Y8b87P27R8fE+pzpifPNJle/j5gliEd5oQYkL0xNO2+Zo+8bjEPnmc6QaTtvlMPrDzRf6kF
DLzfH9rSxP9fHtVPx/4gDPD9wBmNIa8JvrAfJkzn6BCDQUcKMXWrTnAfuRWp2k9SfkuS17Kl1fH7
U/iH+YYp+6+r/zC9TVkRU7RyBqRE0Rj21Emq9LxUOiyQKeH3BxOm9evd1vYBIBmBh+pdeB8GZ0Up
7BdVXewrs956jXcrq+x9MhdCC80RxgCJ5Zf4u+R16GktzrHRr3L6Btgk70mIx7nF1MnilHz5DNWT
sWOT9KamYFt3BCnTEQ6y8T4yh6NjD8cq3Sq3+qSY4IIkPUur06Q3dVooMcrqgD3gIFHfII8AqeTv
DzrWYISLPhEzNttUFjCXK4GhOGzBcrnF3BruFGUacXlwde3hvlwouT3kJFeTC9CJD5F+odQ4HR0H
pZiQOntsn1sJtBpMunii5Z2H3R7dRotEyfk8deoxaWh86wz2Sl1XAedYAm4vWfnYe4rSBUsm2FwD
3nRxRu8GanVob7t0OfWNuXe679lAwximQmZHkBmCLQ2Hnq7nuBFByjYtf69E+q7HkwgYwpZ2OEnK
J9vt3nw9Fes7Y2YQU2LRbeupvvKUeDNw8aSpEb/LONkJz7vrOgDuieuylNxPanzJwexdSNot9/My
efRSEcVM8YezDa3iuTgTXHJyWm6QYMabAhzhp3k+Wgl9PXM4TwYX5+OsI1LCFUbYWqHHOJgoi1aV
pXDu9ngslSppnlc3Q8gEpm9/6KbvEz0WURkvbh9xJ6vivS0AYtv4vfcikGPYJA70Dii15m041m8B
bWNHcakUYbBoF/M0JuN9GvxQfm3Dzp1O8cQ6gXfVVY8+Mq0Jm4+th7rCCjJ0OBNKTnbGPgN2OQX+
eAyCZV9gTBNnMMLcoAs2T1lXsbrU0Tmg1gC/gFGUfG9GdeuY+VkfguCkYzzpgaab/xwvmZuvXYre
zsjP9mLeuvpOsfmhLSfvvcw8kfQMhwPT1io7W5ii0fOBVaVODSEQbNCv/Cp6sitBw7q1jqnfrh0T
AUoTAS+F0fCUUUzqHM2C4obx6YDWb/LqMJYmrD0/vnVk3qxRRaDYYBmmtb5t6sRYgdHBsIdPx+pI
oifsm4TDCZuH1coA04PsvvpBDLf16HqEVvT0EHivDpez9zKuT1njUa+7adPR5zwLmHdL05wn/Dem
2Tmg589XysrLlSPoQ8fmSQ/lSS/ONoZAxqA1pmGxTy2eTcLOYuc00UqE48luU7IA2wqUJZ1fLYIT
D7B2UILmMY0fnU2T4VyJZx3+YorxoXuedvpwGY5Qet7p1EKCovlJOzL/bIvoySNidIWBaHZ1mUr8
JH+fpDoRynoS1Z7pFshyOtk6C9siLXnVEJaOt+y8jSo6dzKIz/3IPsLJKl7OINvNM/ZV7Akv09ao
l3rUBfS7GEI1HQGIDpLSfD5BJKrWkHnNN/SUY+I9mQvtuMEbjivYKe9eRd8aa13WwDaCIIZHbpud
jcbZN0n/laAJuCDv08hwsaLs7Bvw1kxT7eSgKXMTW2BFuQk0gHLn8heCYRc1Ey+ZN558PWf2Bqel
JKdOBLpukUcb5CAY5xn2fec3OFzOt/gIHuoFa3dc9DzH2S6tujXbxFhjznBnDtybgBCf3WQSGjRu
VOuJdQmVZzvlzNtGEEHoadWd72p8V4mTzPXbBRTCPwQw1Q/0imvedNWSL9daOMPXvUXzpQ+h+kA+
Ce8WN3IPWNtC6/Hh4sEs8ytnuqlFR+sxxlrbbq69nlm0q/UyWWHCZ5gcVprGC+9WskuhAWAo5a9E
3901M7CjH9PUj2rnOR4lYI6qMYyt01cVodh1S6fYwNJAPWyZm9Tgvcpj7pWc5pOZwyG5DMjL5kUO
6bteDghceYdssDdMbg1THPwTiHq9+b0Jzec0LjX76GkKKe6HdJtPY0WJTD7XH49o7j8NQbGD0HVz
GfxDAbcWwfRg+MBMDKgyLc+4U84bK4e10c3Zdm4mrPYY1rEaCamchx9EtQcbt5LPRNbP11OYXluB
XW4TrLiuctBFBHVht7Wj9rUZuCNRh6lkUxz6wPDWbWN9k0PnrsMFNMwKUHJ0vWjQgTRibU6MeeDB
HZSRhAdIB88VECC1hWpSLyRmahfE1o5uvInXxzV4D52wR62ag5ymS7WuQb3EvOzTBS8QE8bcurF8
6H8llL2SbmbcYz2myVC8yACQsrorayy3/JFtuz//aPz+XgzMWxj6wF0bf0izKDdFw02iNa79hOPV
4Kt6a7scbGQyb1K7ga+A7DiDZnh5dlXOOzQu/XvpnLp2eFCK4dIX+JjZgThn+IuuMzMxrsalWWOk
lwPm8NiJ6Tzzi/fC6ZIdWPjecSKD8Br2RI5Qb0HqUiQFabCeDbgymd2v6hyWBEqoCP4o9UU82WsH
niBmI+xlQ+06OfxQZgHJyl9VJReVOtWx7OWpVLwCcTg8L+X0JPRc7sr7xXQTFHS8otFkf/YAVK8u
UxAxzgkWfMUmrjEL8GhosLbVnXtSnv8jV7y2EAhfvckz10uZopVeiLWrkoDm68RXPJV83fvq0FAe
bJ2avJuaZ247sB8zYhf7YThEvoDjG5UvhOclGy/sh7Wk17BxWBfR48tqv0SHDvdI3nA2BgPv8rpE
JngYygTU/llADnsu4XI7ouruxOK/zcX0hHMU7CQ4l3FGwxkDzK/RZoCd3/XGhPzaOYyjja++ZUNu
m5LPfgcboQjS6WD4NGzoDe9gCN2KZtw1YZ3cRcBG60ACwPUiIgYohyJgx9VbEsDRXJo0QziDE411
CqCqyDkJVpjeviYspdjVbD21NNdzg3AiMPOd2Sxog2qosT3sqR0cgOqqaQ1zLZNmhsM3byqMQ1vM
Ns1OPJeTxLf066UmR+Z4NdHu6Qdv53ehtY0KRXvKPkCeYsp0xaOrsJa2quohk+BxruHv6xhNwzyW
mxivYbpP/smiBXUNKXPdZNCAomJ4NK2Rv+w1V4XoIM0WzW3jDM12kPAbZT+PmxIjO5jL/XdjQilf
Yv+jRL/FLzbYqbq4dQOn4aXIjgHpWm5x8ieoz7XeMrSKFRWtJCZ5IZ48cSU3RYhrgsU2z/XeesXy
YQ7wNnoiq1d59dDa1iH0sPdMwDFXVro2ffZbo3I+O4ax0O9gJjeijI0WUT6rxu559SXv/wxuPRYY
R6lKU8c4YNDAP19qFzJwxhIwikFdIQwtAXQZl/PGDfD1XmZSsb05ATvEGieCQb0e+gr/KAmA2QKL
7mPVbicyUQ6x1ZGPRE6z2aotdKFxh3/pQzaNSE8rKGBlj6KsB+nvPAgS5jh+6RLetGWZyDYfiYSy
fbw8/STbBbDDPB8bb88jKnEiVawzUQ91E4koEd2DSfsPG7hataww6x64mngu+oeGYeE7yc4PC8dv
I90DthB6gtBHlz1MLphQG1fG73brYY805rvLSlfaFUUmcoheYkkeqsi5Xtol20XgBExnOKmU5VE0
jkBxEpO/GNn7IbDXMavCThkQaJWI7wJcM+wwesVfs9jOY/ctbwztI1rEQPTZ1yrvAxILPzeS/G9T
YIJkdWyK+iTaOfSz/F6+IANNtlRv6L2T8U7O3Wvg44MwFzRe4iSu1l6o1qZgb7BAhvEV7aKyZJtu
DfaqtBgEi95SorZHfzMEty7lw5UfWKdSZOGVP7NNN9gmu7gtXs11ftYL5h/oUo9aByJnwv4nrRg+
vOvwy51PoyuQhiJ1kHpTkHmQdS3g7spoWN8F+yxJK5VsgiucgZkEkxhKqN62ZrG9ieqZM+uQ6cGh
DKlmEEDT1iymRxUgwjS9YAdRgjO1eUCTgWOUVKvLPVlsjEDK6pE56VPlRyjfeE36lDITdyn855P0
JHw2b5jHHq2rthI/+pnrbs3mHNQ7vVOuQnEqIVc5AjaQLM1xl5h0xBLjC5EM7EEpmlQYlZvFhoXN
f/i1NrSZ0velxXuBhnO5ifLwwciRwgUlP6qnyqdbDlOIrR0xtu9R4WY0tEmOMiCIt+0h9jcOhem2
Rj+QOihLR+zIF5vdhT9Q3xWhsQljLNO9rsQqCoWDwWNMdbE1aKxl0HeBaG1/PSQezijpt6UyT27a
GivaYmfhcP+nBelKQZ1myCC9aXhimKvS5aQiIQWUm1vlj96o7hfPfS58eY8U/x1tNNNST/+nua9C
/Yq5y8llnSaHEo1QWqM3HZpnV5chk8pearNs9sTv5FvL7xZ6cNWtPZYHw3OKLV5EahMm5ZfZuXcF
9aUHyzjTujXKlcinNLX1nTUyPv7YUvXlk+691SXF19yY8xXp9USXs6DqslT2wVfIrThP8kwd648R
Gg1ddoUlwC3BU2u/poneFjxrfdoDzAKoCSSLW1QLI1EswjYfJMksa0meDHGatMKF9J6TPNhnNSu1
VYxHuwimK6x395E9He1pvk1aNseDp71qBl2gbYskeTfw/t+kw3jMGvY9RR5BwaruZEW71u1GJAji
dHkGQ1KEOMoT8T3oc9Dzalnp2kLXx2Y8f8IS+AzJq7qq22Te+LDFkeuh7L9UyTbZ4Moz7k3tVkCO
w8Tsm5+tMWdw6ZMQXbUOdGlbyuJOb6a4T2zEdbFap5gmuq9eGsADr2bSZcVBNrwTnTs/NUZ58Lz5
Ns/6BwEMQaLHjTHzmzTAqdj5pzX+4Ubjt6l6dSQ2DcOc47ko70viMwIgPVvIfTX4X+vRRZJmqYO1
sNmdveRs6xJ9itiShZ8u8Nvl5Il6L1a1w3gVBUBFyiJlJeK9l3jvVfymkRXgvMFwDfKs613sjDoG
PHyr+7AAS7HUrV9YT8qCmBvb6s5OWTEN98EYC93MftUTxlCS5kEDz2S28ZQloZyjUNBlm6Fz7Py8
O7DRYBNMrUea1ZXdPF/Q5CZipmvdr4YvAc8E5WXmzLd6XRZ9dNUv5Y925J3WRf1YsWUf4FQTOhQc
MPtiBejjVR9WM97h/oYtRoDQYjkxgvmNyE42RbSzTCx09Vu7aHSsMfPvdd+jxtNlhG83tAMvL9rW
Vzfl0H3NFAWInmjrT2Uyfm8betNMJfqpxsuwl5V7VnlMespbWmariGyKVZ6XTDPGAwzhOzOo5vWS
cNkaghg73p5IqaPrvWRD/NYgECxBVVop8M+1oUkyZSz6nozhk1rUZ32ZmHiAKTMp1r28d33ATB0X
cwEuhw49NLtWFpJXwdvRwE7Am58OoSpYuS69AbtvPPjciqsI7WZlWMupMbp3VefHJqi2C0yiIOb1
V2zUr6K4vFYN2bO6gZFacwQ7RdykJqDXWH6eZQqvOqfu0ICPG8WwREA15MRZx51xTatnZ7FJ9PTQ
vnwkrQan0LZUA1zzpKOFGe9lLu+VYgh2DQ0mGhbwXNSjJ/N5cwEW4pfchV8ZCh+hw8TAI0CNSSco
ulXNALfmbSWIIdQ7gWGAhGG74OwZqEeRw57RiAf20eeyHe7HXGxHsBPp6tqaUSlUsesMCMQd4Jy6
wGfpLglwwY798G7qScDpmNUDbk4KU1Zfomqnb4CHm6adNvkAg3KwWNEKq4BGat1d3oc+dHiELZU9
Ih705v5aFsi9l55aqJk5coZyUSFI8j9BPdv7PWoBGgS8fp33YuP5v76U2mGCUMrObywwxrGiZpsV
7XXBgNblPev92ETvEjt1KI7LZpgoi6BGX7fTcMwntZtr4kYMwH90Yg72V8R71HpH7YLCXiqtSENl
uWJmKHGs7vvCX8PvDXnLAvQUvNcFjEsnAXQr3cMlPCKNmQ1kxO6tDJzVWEeAUzEPxM0Zks0imEhB
7op4ZodT7ylPDXw2MEBjCd01A14kbYCQtpmTZ/hCwS69nuy43LZZbqwtCmRUCk8xLuwQXGB4ht29
gILuNkyvI+5LEUp/gqnh/rv597IdrftL7YlByyZJ/Xidd9yi3ite234+TOnEKhUOxirvCwsxl3f2
rIIdw31kO/d4pL5fUBrD4KLbPFk3NVng0vR99I/myoV3uyqBJi+LHVvFbNPA+09cSuPAFQEUI7an
s/fd06aygYbkCgJaCH72f/jaY7ot8F+pYzQKGhCra9Do1ubeZQHGVjl7ZPxzHqsUfx49lcy67q0D
ekixVX5ylHxHEQKACHm1AkVI7Pg9rR+LmSUkXUCUlupzt/QPtUHpHVYZRVTuMqGyvNkR7gYUebeX
mrm0GdWXtS2TbKN7T/5oOgz4NFi9aGhKuLyYMNQRp1UPoAxXNKsLXDWGdRsFWzQJKX8lZc0aijO8
HUADtGb+cHd5l3EYoUatl4fLbu5yoWy95nXtOszNFHkgs0WgH7rd8486qKAjkTxFVnPs/Poblr0+
XAa8X8wvoct2GxoLoGr+1UtqrJJiOwRysP7ABKTD7npqrqsyyld61Kvs2GQEVhh+zltJOE9Xzl+M
kL0KRL/7JXiacCPhAYT9rZ1Th/ZSlDcQ0llLmUpbgTK6uEm5tBtHXZt+TVHQzt9D2/uERKnGdbfc
uRE0CyeYh1UTFJ9r7JKiGuEEtj7KZ2i5qPPQQ6zi5g3PdbmN3YcQ2yXDrL8s2odp1o5MpK8eOu3R
VGq3JqbLcU2W+u0kEnGnzHF4ns3itcjwCChctc9y8DojwCFNHesgNjYe8B36VcSvkJbd1VAZ7alb
totyb8jeQwConaUs7TFFMvhtAfYwaPcpc2zuxwyGiUE21TYTCGckOTak2wwuoru82+KkysYWU6tO
u1uR84nxQbzAG6czV2sPrCidXnCwkdcFHP2J7Tbl0bmcbGcd+q8uKh23IEWkq42v5GNojDRK0Tj7
waY2s0+F5jxPmv1saR40bk6P5YUajR39UWq29CUUodAM6kvegnthVUPKiwSM68tHqGnXw5dKM7Ev
iQZ/fGiedn+hbCOlAOgo4XGPELqJzpQ3lw+p2d6wb9jlwP/uNBPchRKea244iccbHUi/jjVvvNUM
cqm55JcUBjJEsYbRTHOpOeddnr+hhxA3Q2F+KTUvHXo9DPUYtmM1WcXN5SPJwi+BZrQLzXdXmu/+
18flZ6lmw8eaFg89ftY8ee6mc9NrKv3lqw/f2pptH7ntTVI15a3jDGojA/IFjDI1b/76qNHCAijW
6WZsQiCcRiWkfGLWUYU1oqlx2NtGhh9g3EwNaW/MAnZyyCL7uZhi/BQDUhdshc1JnBwuyQmXjyEm
bKHt9HsF4L/56w/SkAPlGYiGZdgWkQp8APeLP75CUGLjYKF/6E0amzSFw9uaNI+BQehbVZvHLrPM
Y4U7J1k7QINxKK9j4ocOmUhebdnij0Z8FoVjUuwNAk7xBbOPVY8cWZn1synbA3+s7qWFXYSd5el1
kONx6CclKXEo2lZ+2dpPrmWIpyQ2641EhbQJAnxTe2zftg47AiadOdCO+37PgNLfArQ3jxPHuHyn
JtfagPAb6yko/d0wcDrRNNfHBbXOEe9s/DcrcIrLzwg9Y/sx4O9pPKjMrJ6w9wcUm7feknxxTFJL
krWiNJTaBgkvqqtF51JcCFrdYOBfePnSJcDCUjrJQnPALvSvv9hgP/3MJAtjjJzP/kToajah5puE
98UwUROTFNbcQg2MbvGNVEGibkb9cfkK+dwzwBmuVTUruKcDOyICOlIa7ZuMtuHN5UeXDzML/vy2
btH+eTmUUCa9/FrQZxBgkkguvnKCT9nIKBcVJgRu7tzPT0EfjnSb+PDn+Y3lCG9ObwmfZ7GrpvbZ
xbw5bKuZxDwbq1DkFZ5+O/s5MHeDkx7Qz0UMvxBhUtlvQdwPrk43gbQs2P+75qZX955OQHFt4HC7
DVDz63iUWAelqHYz6+CUi9ij02Eqsq+d1ZSY1rWT4HOQDjdjRjjD6qLSuOg1qrDaJTqkxXZ0Xkuk
o1tqEUsMPolzyZW4j/10QytR7MN+W3sZ8bN4H/F3MTSVI/GtWvAhSaTcpiTGDCnk2ywnI54QtAoU
3DDZRJRvTcOx552jA2lGpx3wzuIHkcjYY1y+NH1nvOp0fA1QhIIPmTg33kKc8OWrywdRIH9+m7i1
2BaBz8o5XM9eTX6cjphFw8hBpvjPry4/c6PXKSI6BvQYdWeogMfRniIbrRN0Z6Hfb4ThQsS1uq+z
xW1Fr3tbzONjHSef8xgDWBv7obhu570V9a8i83jyRLnNiNYzBjPAw4SaOvFvxGCrlezD+lAHOhxG
RijMrLcyT8lPqs1voe/sUky5U8KAKvU1aDCtc/tPmWLHSAbffmJfSuUr0ptZsIVHvP7qpiTADonm
0xvxgwk9fdMZBriH89UUKBnHsfvesCnv23zY5REM+3cbSXZiubyzE5LLeBZyY3nQyMgb86VXr6tM
J7l43efUxcVW+t8oTBBHYOtFOvU31YTn2WlXyuuOZUQIcLW49EPUNjLia30Bpph27Mt8XgkVI4HK
2OulM5vbwYePDvMC69dpDciyQhWIoj4HQdVs2yZYEVh6j5QRb375NcntL+3CP6ITSHzFMjfhtZ7E
QI2WW3yKaijhbuy/iCD6Znv9N7u0wL2ekkyS8RmxgyPEV6yWov08GdlhsW+WRtCME/R7ZdFu3QVf
BnPuxaGoks/MQneZGbfXBtr63GvqnRiGR0HA38pXw7xHd39VtIazscewAx9mgYPGi1gERm77pEp3
2rCbbZHjgoDTinpPxaj+QHkcAzP1yry9hH7qQiBPX0YPgw7MuNlR55d+XRhAh0+rfRG2T5Y5XkND
pVTTiF4aRO8aCoJtTEFlgrD4RbnqRXhj4JWwSt3p1AYkwLlmfZVCtzD7kALShv8Ms8KgbnHSBoDE
ax8zYqhtmZ2TwHy22SyCHVIz+0W/SrzyyodjD+FAQ0hQCQZgoTzJz6Lxjau90wQ3v+fbOJpi9jd+
EZEY8DJNM6AriIX4B35RtyyRM3TAV3bl7suZWqUmP2xjYfis6JF4dfGNnR4GZQ2s3KIAn9BQE+HJ
60FgnhKn7qZj1w1AkeD+qyuDy62MgBlJQ87t6ZpM0RD+AVz30upIGpR0mV2KyyGk3q5dGCPzuyQX
kZ4ge0LT2ycVRmoTaE+VSmvbNV/waT0rNzXwpNLQAR68TNds+fFCGIyDhMby+5ti/eIDrm+KdlT3
iAmB//iRl4dieEbnlO/bwjoN0InajJJVnxLJS3eWd7tM+yho10oN/vr3xxb/cGwLaRcHtSBABaY2
qP2Jndg5o1sA9ef7Wne8i5D6iwNZ8ckFZjAEkiMxH8nyOs3KOvmeuA6midSJ5J226DEMIpLUcJFh
H0FLub9r8+BaOUA+vz9LncjycdhYpucGOMGjSKNp+PezLFtVZo7MGDY+Zxn3FIh+101XTMMUk7OG
10ocvms5BMgH4FVBGWum7F2TOZKEp1iUdEeG3N9WVMRwDc62ruX8HPanV5XntC3OOVAhY2LrYBZw
FaXx14r8K4lltaYgRqau2zUc2DdYQ31OZw+b74ii8MLToEx4pxEstZIZMxMKeZHl9Y50sptogf6u
zxKbEKQvI6041eLPmDr7aXbzVeGOx7mIfyTl9PAlkPlRF2zgPGfZTse8xUzFUZ+EBhkT2Vy7Jfvb
+FwttB5be37OVbz//b227F/IsfgBu5awXekRBvULYbVWSWX4QB/7RGbksJvOBo4q1a/mm7R6JnM6
zYoq6mswGiQq5Vys01yKe2tEn6PMiuUARNn3sPI28rq7JTN72nejscv1yj1P4DlLkXvFTRyBn7TB
eHRCGsAYJByWLii2o7m8F4sxMrn1FYqfeXsBm6MYxMKOiC6Mz1FnQISzwKsTHp1uKJYJIFk6Mfe3
1CgmHJUru2DXJQBE7VRgRQD6BsxA7CiYG0voJu0fp5jGVIYj7FVR5Z+9hYqYnva5EHgOJcuwqmdm
njb0vua9x65Q/3mc83Hptw7GjzwlDxPMwbD6epOW/VsRXOD6ohDsFOxNPiW72CzPg6AdWdjmzo97
Wl5msSkjjCtS29OtkSTaTqX5ykYPvArExwGay0R7MAC54DBw1W7QHy9Ye21U946XXce18aMSDB+c
aCyUKFimj2z3QmehMZJRYJnwyjr8vlravRgiTjujEJKomKbe0i7BQSGtr+sz0hrM5aBNrbLcPbn8
IR2Cm6iavhH92bI52yIwvLNr77rWJAGZsE60gdwjLfwaFbzn+lSb66iKfyDHOg5Ilh5mid+xhfoE
0xF1Ig0PskaDO8bUtzd51b3+y3D9hxXFcoW0TK0rDVwdVvHzBBYNcEwco8v2tr5kvRqQvIqBVR18
N/rbklxbGcegSzSfr0I8e9agGmA6mknnaBpV0+f/wt/9lfEd2Eg5hct7RDg70cN/P6V+lpOsEyvZ
5270pS7SR7bP1xr6zif0/O18HWrGWTWNJ029Kvz8HJrNJ/jq/3Jv/mFyJ8oJhA2JhAMl8iP1fEiG
MZRllez7WBHoOfBWDfik4ZcNs6XH60a8tZRq4+K+yZb+SwTlvNP4htT8MfgUuH3gDV2E/os5JC/C
iecNSBheAbX6FyZu8AtNPnBM5hwY8oFlITD6wMNlg+3QBp/iPSa+4dqgiw6zYm2OWJ76ITLBgG+v
llx6G5fHdluat7EIpxvPdNqN4BcBqA8zIUeEv/rFBv4EVrkajcKHl6nXQSsWa4lZBzGvGoLTVUdL
cmNOhX3DHTIQGAbd9ZSp12JOSQNeYMWKotVuRs6aKNrgFFALCfOIm5SR5S0phpqLZySsPi3Gu5m9
BulDqDsBrOWfarfP9jl+JZt6SOItr8Wqh1n5KguxlUVwL+MZN0uMIpOZvoVhT3ho1PImbXltbEKc
VsKy8CAIjE9tTTJyAn2XEWx+nnPIuoa915jjhSqK9h43P+MlpoFrskbEIsYIjgl5IcAyiOFGRSTe
rgvbuEZP/VgOJJBV5rCT9j5M83ZfdbgdzJVKt41s45VcmkMT1PUxn9HiyYzZqph7tW+T5Ec/JdUf
u4//L436F2mUZSFj+2me+0Wcv82rNvnOvPODtbGfr7//3//z5+/8KYryzf8grveJ8kR49LMmyvf+
gyqImTCwBHIktFF/afOt/5gmyidfCpTOeP9Dhf9Tmy+c/7hMVXp/JT0pSKT5b7T5F6HOz7t8sqjQ
fjkWuTZ8ySz49wkwmpSJKqka9m6W9+umaJMHI4UwxT7toVejRYJIHGMEToGGahmfXdFUq0o72taP
Tr3Et1Rh90aPA5JftxPtiLY8aOEwRQG2uUPZXffWeNe5jY/zZtns6MD928bY+rCuuKBuvu2is+IW
My99XFfU2A+siarfuS5d0bQdj1ELmEmYgQU9RPsE2zjaeX7y1o7w9OCR4/iDGSzBs2g1r+yabcZP
Q+DxV13IP5+Rnhp5wNYvMpqeNOPQptu6MyoUmFaq4k1JFODh90exPmz/uHAXmYTwiEaUwsbm4e8P
r4t8uwMlxVdggZtInkK6aZVMT3WIQ5jsoxszKjF7xfsEuxM8hidjevTaVq2on8WhtjHnypWUt2lC
x+L356YXzp/G1eXUUPmxTliCkfqxUHKbUdiYbw0U/N+9MKK5ZsRvjh1cwT55SRycTWWY1v9SfPx6
212hRVNa3+dQK32oPcKYPGvfJq4FvpcL+MQmraYvvfn9pf3TXUfDSPAkckLKQP3nP9VhJgZaqZVl
XFqk/PXicxltJQnhsK3mX8bRP93Fnw/14QGTBhZByQcW8mEiUhSNWJ2l3+sUF2X2ER32AvE6ied/
EZ/ZH3SLl4fnI8ikxEVrJT9OCjNUSx8Ff494g0QbZDTlPijM2z7xCnx+hUOZ/xCn83BX19NL7znp
Zm7GvS+JhakNL1uj6LU3U0rWArksdH+8kPOmQY1LEDwjFshZZYfGxTABAhhZNdSoLfFWOyMUd+Gs
RlLLo/fOkst+zh5bH4v0KCPTy8LF7OADHfVP1mB8dTB43P/+0dr6hn4YtjbqSdOSACnil2Hrd5EE
BebFzUWPMZFKnuxe840jrsqIx6fehCMz0W3xxuCly3HDTZ35cSpHj5LfHclufs47aESmAaNm8OjU
+dW0tue0W0cJJJyRwSLGEYPCFqeN3K3udXBajay7abAeWYR9cIWT3qnujQ47rCofjnwIHwGEX6TD
wRDpp99fsvVRVqWftm36AHdMVi7/6bfqp/GcBrnMFhcDOWLUgXGGhTjl9IeqZgyhp9clrTKYGr6x
mlxaeRcgyHDf6Tncm32yrZfUOETV9zLj/6b5hcQQyrDa+hKHi7VJbCC4wLVo07l4efRyG9m59xIM
4T4wv6WGH78WisJ08pBgGA1cKMFs1o/FvHJCUgzMvqDT2oELadGBkxZPatSG2/VrPxysDNuiEtqu
b3t3ogcdJ6vBUbfpEuEbGHviKpmam2kYn6J6evXH2wwexKoqhmRdOc+m6b76bv7cpi7MOmkQv8Qe
sB99nB9QsWMXuWodAzMlr7bXkKshYjnJKVm1vk6a6hVQU/Rqp8nj4I0PLZSvXNso+fP0Bj2hJkap
hHwfNf9D2Xktt810UfaJUIXcwC0TGEVlyb5ByQlAI6dGePpZoKvmH/tz2TU3LIqWxQQ0+pyz99qo
HYEZkAhlevdiQ1CqtldV/4yxFv2K1l2jITmlLbK1sXqB4Igw1qanUarsaOso0W9T8clpoOUp7dEo
xSJg+Bo3zteSfqFjP7tl66zy2vlsGu4z6NB3kaMk1/zxkEMLwhVluavOo/mBmOjFRf4GFBxlKp5F
am2D0X/RdFdE0P84qv67cHkOKCJoCrbt05z4bVsxtpHTOwPnUW8zbsihuyukvkYyPocjcpAoXhiK
VC9/P5b/+KwOV11Hd8RyIfj1SPYbjg5/TrnsYgyyhoe+zIjrQYMzay+Nnb6lvvv+92f8vSHIyeNB
UPIEpZDvuyQ1/fqUbeSrQsv6LmhsshEK0mGmUT41Wtdumw9HKLDy0PE6BoyVM9///cl/80Pentsz
ly0i3UDLcn87cRl6K4kxhLcryveqMXdyMrWDPUNarDrzCMhCaAi9Rf6Pj/n3qvnnE9vUzaZHi4+P
+tc3nRNXAzmCz9nuxZ3PGba18hynQEQiFoHwHzn71rWj8B5k8XzXsniuAL58uFTRTm/869X896qP
PRy3NmW8MARbol9fTZpos4Hytw1uDg19WTaiKt2SRkmvyENflQ2tcdcKVETgD6+kDBOCxTQsj4fn
EvlE4GT65u/fjPmnr8a3iN/0lkgyw/7tsKjr0p4TJdrAJAwbnZy2rVzb2GEdxGc6/VAtCOybKMxY
BHFga95yq3ycRKif28z4lI5GtNq3dneMPY3k5Zv2z6UXxPe66fTo2ZDmpUt0gZDIUAFzh7AL80vN
HCa28a85KXqzv7+l33uNty8d+/VSlVg+9cJve5EI2b4WxlYbCHv2AybQUX9nCIZZheq5KBspc0KZ
1Njm7XwlM9C4c2ujCXKWEx/lxKbV3Q9zZuviwsiCgbkZqqrbuIsDcibeiQl7tkO1qW/SKLQOvU0n
wyzh7UAA2Iz20u32z/4our0DWZOv8oBBDwp3lu0jPqMyQUj697d8G3H8uhvwluqMYYyAkUYV9+uR
FRqNn0/e0AaKUIkujvexyCBGaEybauOsOjDxTmwf4gGVU18QnFGiZ8Ll5sRs+FVPzhTbc/pI4ehu
mG1hvLSW0Cw14euT5Xs+1vRBl4Kqi91dl33RvOGliTPvmDEQQfe27H9cUjArml83RZNjVtbaVenR
i4ZoW4XtjB5t+phbpuRZysgvC1sLlm37RIf7298/jduu72+fxm/n2dBlgx2VUxtEPQ18PNSQh2cD
YYbIGRamtHJYFwjJCPG9GUqufbM110I4L0p217+/FudPKz0bcC7SrEKG+H3p8yZl05Lv28DPhQoG
G88hWra3PgQEXRvTOXEIW0LbQs86IgFRz4xrPpbpVfjVwbez/cwLP4clvfKbkRCR1Un4tGCaGW9K
vgy7ZFGvIZ19cUz+SFKXH53Rq4NP82cV1i4DrMF+5s8+N14vN7PAqxUrhDCGl+I085IfWdFN2EPN
K2lRIaoi9z2vnAajQzdhrgrHII0z9u86oRYsUSAw8o3D6AnlQ09WlP5m2eGHIcoX5JBc2zEbiq5+
6zsm2TXSlqQmJ6SJvnmGzP4x+PtveUOvQjeYMrmOq6Nk/fWgBwgoFuwRAax2+oE3p8S0StA9M2Tr
H4XUHxZJl80n5EJ4JRRTy5f8/2w82yx1i6Y02qCKCnSA9Tpnxs3See8NtIFjGMBFTswtEJXnvx8+
f9jy8h5Nzzd9nPQCOsuvz1xjca5E6LA8F862V7Jl8j3ah7Rrv+IAB5jmhRth9h1t9dRdOZGOoBqg
LokpZFelgK8r4X2znT4JZryMWHYbuSWbLHRJ+/n7S/3Dge7qNnYAy2JzQWH76yvtoqQ2Q6m3QRFH
C7GLmAP5gangftQI8GIO1go8H39/zt+b0ctST9fJ9PHg0B5yf7+i+kprxyTh7DJUf6dDtWftx+OU
bGZXYPNjQGK66BY1n/ZmFz2ivzhgrFUojHDwWKV9P1pNt4njTu2akI3mnEzPiTGQy/qvLdB/67Xl
lXLpFHwvdKV/u84mfaeAprImDV7ZbfRKIKJNsfDj+MHAFssff/9k/njEUiJhR0LSJ36/BmJoYSLf
jy38OjTU5sW2eVazQK2uUKtnHL8oCkac9/84YP/7vLZnUqIRBMqT/mdMUdfRTAuaDpdONxIoX7JL
GRJxYaFswmKh1lxdVr2PbBfB7T+Ohj9scXlyn/erY9Wml/PbIdhYUhkQyNji1pB+VRnUmYXIcCJS
1mQ+04fRtXIRrOBJWYcWvqq/f+Z/fH46k2ynBG1U+1az/z/LBBbgtEKnRn/ba+8tcvw2xkCcFABi
KA8RnoL0UCewHJO83XoOaPR/PP9/uyGey+jVZqngZPgPi0e2RlQadtUGhCS8QSHAkkplHsaCkI+x
uVIqro2I2j8dF4tAxNRbgrZAfkkPJET876EHXVu6QoWaHucZZuQ/XuCfVmzoSCb9T1t4qDV+XSOG
qXfmuE1ZzTT7gxUdmiSk+11atRdq9u9xQmWibLSyJrWymEiiJB3KJrlHNCbJ3DL7YU0cvn9/VfZ/
j1mIXqbLWUJnwbN/X0S6SIWmVehNMPWR3Ok57Dzod4esJV0cJqi4azv4/jKJ9B0D1mjDpv1QmTRw
e+nl91MeFAiontByfu9lPDyRu/QQh217FxUnX7PgqXjx3cwqzxSkxmkcOgVmB6HfFVyTfWlcOg8O
IaEm/mWuuETDlAf+r0/uNnZ99dbWWMapzpKR7tqh7bqPbHTe5z5D6WxJ8WrW0bcZF2aqjDgYiGm9
ZAZbCgvm1Rlzeluz//r7B/aHz8vzIS9xIWT+958JIPLzBO21WyMmd9bWnMhtb89qOxRIQxFoPidx
/+BqzQ/UZP86w5d97G87OwagNhG3wkDz8/sZnkg8nnUj6sAdM7GXem/vE2yrASatdO2VrnEYiBRR
Kh+OWUhvGXqCc2RG9/9fz1LHOqiqlmnEf67KVVHNXeXZdZAm07WxST+pU13fJkNRrkVsfIxeYdxN
ZXGWttn+43D9wyoDmdiik04BKVjo7F9PInMGzFn2PHm3uH77KA5Mr/yCyBnZZlSb20RDjhvN80Ei
iaviOv7HWfyHVQZJj+vbruEatuP/tiVhl1p0fuzUQdbPeNb8gxWSSta2q0Tm5qbR//mOKUOtP3zv
DKsWnhKEPa6hv75nj1yUPpoNnlPl/pfSZAI/VJ17P9Iw2yVd85QVKtsYY+0/aw5607IPvwHIiU9i
DOsgGkP/Xmof6LfjbZ9joRqSZBHyWtF9b3bn1oC1H5U4VTqoRTB2Le3FC7E2TQ3iW71Nz1o6iteW
9l6rh9WTGWdv7aSmNZkB8qMb/Z01tdlDmwF/sRChsfvQaTkUIzCrriJ2syLODQms9ZbaRGi5sUPQ
zEj2HfXoJTKWP2Qb4QcGhUCqtQGo75FOmvZsh2zhxeC8Jn6KUUf04SVMMtJSSlu7d3TVPMwmYbb9
gPJ67OqX7odVej0xXMp986zXfjbkd8VMpcG33DBrF1RvD+XgaJehCRXU04J+hxeH/qMUPmq0aDrF
fXI/g1x+bQsD1sFk+e9hK8HgCuIYOhRf18LPXtlF9gfCi+e70QTpU/Ww2jGfUoCml8oY5dmbcQuz
Oylex0k+k4LRb/IBlqtvdNOnRTqxTIA/7NLJWDuIGe7mJfUNAMl6mvrySSbiqwn7/6ueGg+Fl33q
8kTDsmAnl0n0yaUfu2/VRHZt3A/ZDEu6JFAZ7DG1dqaQ7RdUv102NyRfNtMCkxgxKCGiFJnVIras
qKj67K3TZB+AkENqudyIePaAWdv5xtJxsLCrSu66suyOCDuPt4cMr3KOnWei/k0G4HLclLqtft67
PRbCem1VEwaI7HYytZwzbV/3fLv3v5shj9S2GuiHeg6Glgn4GqDZMrmEwwT4wR7pM0cT+WFhWp7i
kUgI8EldeapF83l0SyrHOSQgLhr64+3enOfZNstIE0pVNF81eIdX1JpmGdbX2yNsi6ZrkiEP8+Z0
XzbuuStC5/5/N6gK1gn7xDuRt/HGadMxKBh97NupGKkvKvtlTK14j7UrGLp+XnVDaGPwo5w9+qp+
nfgGdrEQEUFzTvhke+XOIF75TYvL8tQi17U0ShS9qrTHrjK0x7GsH1QGgrqUhXZvEGQ6+wmRnaNm
YfBzwucoTutj3Lakpyw/5pRXlyXmum/HA1KsXFuNUJgQ1a6aYcpIkyVr6p74EKFD0Gjj8KHOEEW3
YHUOqqoRPAN42UndlQ92qeQDzT1gPhMwXJT1jD5cFZ8sPVGncK4kOV/Cf80mmQUYJ8QWelL46kr4
DoXdkQs3A1x3x/l1sqHoyEjNlwKc5auZ5kdwZ/5DrjfNa/45Wx602zg7jH3ByVARBkzp+BKF/vTk
kjDYCKN+qSfYIqTNFMwnLLnFIM14lHbE1cUXdL3do2zA10xwqQfXxhg69khysjhe61nA6ko/W5nn
HAXAg2Me48GZSQO2cdzeKag7gNm6JnAIqoRHJ+AfMOkxU0+sYtzLO1lYxhPEGRzA6r4vKzJhZt62
r0Kf2MHC3eijJwIr5YlVAjlpNIbqok0mEuIKf455MpohxY7chw+dUv3naLTfVT+cDJQiGMlN665s
OU5K8AKob/Lu0i5ORLeKv8VuTjaoHUFqL/V6V0ZOvlUtKGIEb/nTnPcPkze6n3LpFdtWVeNBG7X2
3RlfHQcespWgnq40mvaFVIDna+9THx9rE+YKs/dxNyL23rdAO94dXFbt8rhrscvNKvAjamRZtTxU
YxjiCOdqzGmPRh+D+Sxfiyn5zEKSfS7AjGdV+iTNsrn3yIV7jSWIoSR/Hfuhf7C85BLDLLVr49lr
/PIKz/4lghf14iRzeic77evtp8xOkkvRZoRohiWA/0Lj26Dv/cBFhihaN3zyl5ups4HAxbN9yhg/
bypJWA+5Mt1mprG3r0xjevFDEpOSpLKYdZbTS2Y76RYe3pdxGPN1Xcr2qR9j4+LbySMCz/apW24M
LMTwSTwgO1EKcE45tPzJwjkOhcl8cPlR9p18SoqKVBv9s5834Ge8UewH138frYIc58HlXDRJ3tRs
gSkhTb603/mih73SsCv2g2ffh66gF+Jg42wdbNCLcnJMvcBDB2ethqbG5K3cM2wYjFFdEhNIGE3X
yKun6+2eitnIlIv3btbkbhotZqnQDO/HvIqvbvbq11EE1x24irIi86Qry4C4TbdM1AKmguaaR9fg
2uvXEOv8KRcnayF4VfGdmERJcFRanSABEfvXSj8YJkBFqVPsGI+3DyTEpKTN2+JUm+SI5q7NUSrm
+Hq72AHfJRhUDjRZQkJAbzcOMxsjxT+jt010tv16S+aIebDD8GNOuhPxbvlW1t9LTX11Q3yvGT1O
3sDJV+0BT1ezo5vhb0oxbhObBAhDx07jFIYEfJAfF5ZUQxmxcuxkqylsMlb1LUnTxzQNsXVlQNnm
5Ls2NUFTjQCpBntbtDavgn2fGgkbF95+NmcG36E8t3H71hFGEZrNN6nONtfxRSE6dvYnlbiPuga0
gNbjA9v5TTFSr4uUrMNJOdGmZg+p5fbZ67s3c+ruQcowGa+umYiWqy5TvdCmzBYrR6RvnhnuiWX5
SlJisNCkRvMIsYtlTfsBQRy5rPdt7oi4AwsDARJDUw8qad3AESe0r1ozhoYTH5VqK0AtrbWpPlIM
yaNRYh6Y3PvaVTN5xtUhbeaDNWUPqgBQQMkE8v6A5rlYSWJ9gUgEbaJtJ2UGaeRunIxxr5i+U3E+
VBaz7Uk05AVX8M8o8Sw+NrasDm+rKtgr6+lJdWo4u9VLmtbk10vnUdr6vO5bpOiGIgPIcuiVhzmB
Qon31TNwEScJ+Q3YOR4KP3x0J/Ba2jjhHJHsTBY9Lg1esSZwgtOTPD7ZE8M+Dx3G7fzQtcUxt1zF
XFi7JuP4kczuzilnY6M3E2/IMj4XlX5HmwotnhcUurnBnRRt/Hb+FuMZYfBqHjrF8cU1Sa1rjYiy
pmm83aTVFzPV5QY1DtGolXWvw7uDapHJtTLkOjPfzZ6o0ZauiHI4VNM8q7ZmKtttHdd3A0FqO300
mh1jQgVlQRGGUJp3jkYdUTRVsmuVCerNZUkA7Kt1Co+PZ/3QCosIYAeFZzqTIKXmB731qZCR2S5x
S1vbJFMqLYgETsMuwfKe6usoJjNOkba1nQQDI3eGGar64xijEZ2tKED8fjbJA+zmmcjawjnShf2x
+CujIl+1ff7dk/KHtRAphxnZcM/OYiVUs0tzvmNbta+usj7XRoW4o2lWzqN9TTSEAJGvWOtgLIBc
a1aJiW8FMhLiEQdkFFHKPoL+tK2Aw/XZRYXRbjbdDxQ0GA5rJ901rhOt6l5x2TXcjSEHDzd9d7ak
DQFEH9/xQGqBGIZrUymLYCmkJkY9nPqS61KlxCE3kwb+EeSYSJ/JCuy/FlwAZTUlD93UXJVE7Y++
U0Acq1D5D9N4ut1ribLCEt4fMOBfaOfg752j6lSNVnlKBGUuPV7HqKpT5uHz9qb45Bc1mC+dGFI/
8YsNEs185clio/KoOXl91KDwaCPi1h3GH7cHe+Byp6qLznAwvYC5WX0iHotubqXXG31xOprUN9Uq
HyozwFp3EcsT1vZUnQRurxMpKQ5nqQfPtGEoUdre+vba43xcMoXlV8YyyUlGY3Jyqd3R16M5VQ0R
e3zO+ibT0/bk1NJG3rdIbppx3qrEuyvTdG9GJM9A1fmioqrYiiiFAaT6kpRMPoRUMtjxCxskI4TH
U+yIaV9OThAjdCD4YzjkGP0YwC2/sJh4vcYl+cFttY3n93scPBjChhCZrDDb0+2GmexOEHW3bzRn
O7Z5cmg6TNeHOgfpCcYoXNcksZ0SBzWtFg67dvnp9hAl+DlBIr6dm/x0cxDDuCpO3jh/9hw2S1aP
qI9GVLXtXbfGLDx3JeAiPuW6RS5tVHNx4uUVhznknCez8iA9Lvyxnp06gmXxfXDPGOJgduJunxb9
O6QgoCFLPNHtppyxpdqFAbEpyllOHLG6PS4zn6Xydndw5JY2ndjXxRSdpjSNT7d7fjzvtQQqb0gq
Smsbw560vUA0tQ1KoKnf4qoddz9/1GI/O3FI9WsblhAqFqo8DzmKlsjT7WbSCAEcy7esjPKfD3ud
7UHiIVhvANNT7Drbaqk1Qrqjfa8dGxzaBoXplkHSQogEJpZG6s5anLGxaC+QHTEZe8wvdUJKPa5r
2Aj7TdZZ2t7gGyf+JUn3BhXc1hxI7ZhBWoDK9y4ZHatLNmLekD485lqrTE5y1NVlK5pdFH+fPSM8
0eRb4lSaZt0UB4k7ZeeEDsW15R0nzZ/XQ+phnGDuo9XUqlmqfx16bVgbHQvrpPvfyBXdYTwft2mY
cDR1BaYGIwaqTCjO0cuZOFCPcHdO7LI9cRIXR/f2qB9pHnQZRPHH26P98ltOTTi6FdKq0IimnXU9
3t8eB9ZhcFIs/1tfiAJ0tZdfv93c/vztnj5Y9lr6sOluP/58np+3t/9aakaxxnjWrH8+ePut6vZy
b3d//twId0OKCYEv//e1jbcXf/vnn68ElsKbY87i50v63y/GYexux9F+K02VsOdeXnCqOfvWGblM
RyABbgCC271scfT+78fbvdtjv/0eMpps1/fFy+3x280QNeYyWOAP3H4WUevsyPC73h6aE6AsTV5+
abuCUtkLCf7xhQ0AlB//dzNLCmncT3zbt7us6f3R9kdn42XWkXTCZo8xF9cS1r1NU9ZncvDsC/pV
l8hEzO1pJxfCqRFuqlF4sOiYw45ywghtdz9GaYB/jQxnneTuVy5EFRz4KQ7SJj6QQjJvcJZY99gz
QUKExXhxPSrxCoFBntOcaVrfCOyqywhpTvF/Dd8zfdSDmYzelesRvOcQbMKkPdG/eJQu15hWB3X2
Uy4+sWMjVJ2FfEkQFaQCWRKNMWsPlrfv7djdNY75gFgIye2YQKKNQ9J/oa5q7gzIfxaffXHvGPqu
HOsvEPwywrzrfoutmeo/7F4yfLZa32AqBTJLok9yiJvZDfBoPhUdwq5irveUVvfzZOE5UBPGoRAy
Ns0Ty+jOWUP4tIctce2jtLTcEMuXPa6sgQF8UvrgtsmoUYIktDyrvyRPg8KNa4fmqsKOWvjRvVWO
96Ysf3S2s81zeH9cP78rZYRB3FF4eBaQ1tY+yrmmqpBMEUbULRR2NIvosdARI5fb6ChKNbXFzeSd
c6v6NPbXXi8ew7QegibyvA3NSP9eqPKLKmQMt6L+BsDjWevqCbIn7MSkGE+4+j5yudPgrfLNLpLQ
3t6YTdyAce0DjID+KWrQhSywW6MYCLQyv7tFaOxj9RIjnXuMDLYzVRKeNbRBJ2M6TKpECQYVxPdx
gKW+xKrcw6fV67wAZ5cYXJ7vZPWttKNx21IC7wwnilapUxIGn8D1UroSAVxHQoJA+mQTZDsDH5PZ
NiltLSO908i83Lfh/B19aXon7Ko8Ygs75YrApslRw4OF6C/Jq7eb1U5AwGDW0bPbsevyksEVcpSt
H3DG7Gk9vWq8hJND64MEH8UINgRrN9uZvSuFDPetWX1Q3aoNM5wyiISprtgl9Z4tXwF/Pah6ABDF
KBpSni10DVPNNDeHqFSW1O60wPJtQ3eAf0ieKWimIGFMtJLMxKGeP6Ah89mZsDdYUPlu474oGFVE
j60mLUNepG9kn2uHG2wpIVf2kLtFBbwUy3KRV+yDU1q2AAYgQA4ZirT4k5AuV/gZSqsl4RB29Ida
D1WcnXtw3pyI0d3gvY8GIcLel7Tsm2sdBjJs5HoGbdRHdBjaUUv2QCnudAPljXIMlv44HtdyUvnO
dVo/QHdMemxqfx4yXa1bHG/rGNM+oFNOHZK3ZyN5s0aEvUnROzAkKZxiIB5oRIpsDWRlp2lZS/cj
qTaCCDPaWMUUlFV/T3Bqs435Iz59rkPft1jD24GjJvO2U1EudlXzLgNBsE51m609/jf4RSzMmf6x
6O8qrWEzwqdDXUdHP5t/FIzxtTL5pJXVj34Y7WNvkA7GTt4NchepXD5Xu8jxc04j/r8/duZWM+Kv
cRLu8LLX4K+w+MSJLy7xEMdoz0Fq1dClVk6DHoC+3xmNmbepEMtz6bTDnd2M074pyzmQXZKSSD18
S5JyemAFRISk+n7V1GN/TFJZ76aFhdrMuXvQqOYM1PYweOJr5NblCfNiTlfPfLW1PNzl+FoOpdET
Ljtr/n5S4anuJR4pXwLpGK1voXMpqztwCTp1t2MtnWB5P5eGf8Geus5nh71Zk3NqL2fRYNXDoR6N
q4gaijhf5cwoReBaE5JYNsqXerkhXzC2ac0VHcgckiICOHvn1q/Sy88bk7Wxs/wfYR2zwWIIsdVh
KybUm/RSA1HHZzDK09lJ5JoY8K1gBEhzkIw9B3TtqcW0cKKgHDemx/wij+B8oF4kgwEoLZ9x25qB
00QHH7jX2oT3tqm0gsy2aNgWQuzdqdB2AFgOHYg7jPIftgGPo7KqBIlCbG5eW1W4O5LGGAuPIRQL
LwYIT1ZuCaWeXYmkMeQPe5uMg6mY44MIFX8LeGXot1uuK+aWR7delVT41cwIb7WfrHXRZafEgiNb
xDDMQct+HXL11QQAmBAXSCREQh07Fgb7xAkzqnWYXCuY0smlFwppt9GqMwrzQLGDvTcAqUpqmVWP
bHYFDwNlUzO/J2Zk72RSvAF8uMQhQ41oyGXALEfjcMNkA01yH9H12qF6a6bnNmSVJQTP2TJu/kSz
0VmzuUU3ZWI1HmeTaY7fnAoguo0ZFJ3JGtVzZvr8TQsn8rXm45viK9vUYVf10BlxQ8l1nhqgn+UL
LW/MR/6uL6yrP3s+qmZBmraZZGtRDXfDglTTETVsh3ypsYBpHf1MWwutH+/j9oR/d00oqHeFKLGP
Mq15aKzqa5L6HHS2Si9j2r6ntUyCiebLruzVzqFrtmWfTKgxGe7bZqq8XZ0al9imCimJDhnIASEz
XDIyYNHeRJE974ZGEYE2mtuJTv3aQXl+bbFbt5Z6NOYI7aKsYy6x7B4UJtTt9Ak7Tf6oGCCRDF/Y
a1EUxbqk5bUDXr9SXrc7j+jziX5Ovw1GVK2X7KAV5wQDnsz6kmU+UKqhYY2l17U3mjncdmKIYOQ0
B/oy08FZmDNtI4hrrMIDmX7AHLzxC6ZJ61R30j+Pvh8B0aI508wmw7YR3pRAc3lHK0A/p1m9NvpQ
3tdQpU8h2fWkQI2QXvtS3j/oyTjDkXHMfeRIFbPa6jPswtHcI2tp7q3wUTVW/lRl0SaTkXmPRqF4
QvSS7jww5Ruj/9T0YfXswNi8jHHyidOtfu68nm29Exe4Sn+YSubvOGXrk15p41pffkSVSJC0a6ZH
KLbjAc83PGyBTXscjB9akp28isByf9yo2hHv+US0HQJMuiQQNSzslFfCTRusJbA1NFpJTijl3jTr
YSNAaV0tPuaVI+38kBVsISf+UEDmBjT9+LMzqkMmPfUAej66Y2Z618HQfk4yEFWuMpACZj8ImFVr
q2+inZ2TaNpdCecrzvXwhYZEe0klGpYuQ9YaF/5R5r0NFMQiHDWB3Wa0PWeXjnVG69VJMswi+jAK
cgRVzLbYdoKqzVgjB4YkFC9FFCZ7q3JZ2tmmOBy4R938mnj91pkIGtGzyNjaSUiBG3afTau8c828
vHMM2oVh3o0Hp50Pgyx2Y4JRLJ3mnVbF7r2STmBP4NIY2u5VNzw6ttPdTbIhPc001K4qJ1iaOVfX
0BEHdJNxYOm6Tzo0e9iheG/MeGSHlDDbM/x9XplfRKdbB19al9GijWCNFkzMvgn0qVdHQGTAqduY
It6zz/kYfUd3RENUCOAtEhxiVgCu0Uv30MVJsYuIkcFe4fZrEcFEDcMpo58w2hBLiOYKCYFtBnlV
rLqwOp2HJHHAeYe5WOWVtHdmQUdEYwSG0GTauoltrfWh7fdzk4UHpDyHGU7oJvMyJG2sFEPj7ixa
VRtMudWhScmUcsPpNa4N52ThFgG5jow8HnN/V3gNKSVtUj0ZGawfl5ZyibolqNwcElzogwVCa3r1
aY+vzBrIKAi90dDbAyvSiPTDVTQ+VPzo2fFKx9jXOv53ww7VQVl0hluLSHhSp4JokKQkUGVDuCWK
N/K4jOq5rW1NQABGqk27vK/11VJ/nmbKWaTGUKFGJ/ls0mI92J7/ORpCdWmcrRHL+D4aMepkvcc+
ydVzNheCjkpFdUdF2+x1hPJAdovzMB0RrVP4SRDIInaawEqSAAEsan93PIQpEIQadDqgBD/dDOm9
lLW4a+D6Iz4ZX/R2HcKLfjNGpjKieZBTHe40a/xKQtdwLgCeLs21syfDeZsixwn4YsJ9Y7+FJRnH
WhJqn93hWygK982QX6sJ0LHvjNPZ9pR3aIqZOVwUclFP40uMn35t2MVLXoztJexS41ENz1VqYj5B
lnABapneEbUwrmnlBymCk4eczBXIIIl7URkIWmq5yEOx7uVRy8627R5CdjDkRzXiTksmOtgOwmEX
SFziaRy/Fe0F5cBmEvmMk2u5gZLY7RoxixXbRv/O1x8Ye52JQ95HTZnum3l+ruJOnhlRTI8NUAht
JhlC9ZLxk2O/1+3sPdxuaNvtZWp+r0qL4Z2eCQTAIlmzd8eIFU3PcyjHC9cD9Wgr/Yi7/PNAm5iu
tWJCE6NKE5rfXmbArtQFWrNBDcTHahUPpZUSPSr6gdZwz4x9BrtdZujOvWrwlljWiq5c2Nyb86Z3
djdKqF1Y01a4erHrY3Jxrbjddqk3w3BQzRbvPUFwOj1PXVOMcxzGzbUTB8YUDg8pupGBIWUtR++M
b3c8+hHC+aQavif1UDMzmu0ttvrx6FCwlknSblRcoznMgWf0sRlB/KataEAni6qngrCLGrUUhrHz
lOG9sYp41zhEXJggTTdzGPtrUhGjM3EB9+Dek33MgIEO6LR2reqd4TuriF0ku1HKnNiGbrpa5dSt
mY/InZmF/bboZbOOJ4ZBhvMFHbB2cOIKnL6RHNEbNKfbjdYM/roawadWgHEf8qkE/WIYz4oz/igV
IIO019VxSrxPRRh91zDO3pPZjEy1qA6IqUqArvCQurCotnOa55tpsPpN2ZhMjmsIZHkXjeuG9C6S
jvt671RQUEKXzt00jfResf6HlJgx8DYC8NoA+3+1rRPvfW7nS9aXWA6soTmN8EcZihTvmJI7Dgk/
2caa8WUCZ0RiXTYcO2piQDhevZFu/mDOfXOXq2S8hmF5miZilKfccnYFq1BQDAQsKBekGXHpb1ML
ssfqsnZLgnq8Dj3JVkgOgqSVJrs65FqZP2qhrDe/HND1udmnciHUjP+HufNajpvLsvSrTNQ9auBN
RFdfpE8kM5n0om4QlETB23Ngn74/gOqmfnWNqbmakAKRBgmmgTln77W+ZQ7JK3X1ah2wi/VknjGx
hlhSYrbsIxDO0jCaXZT3j7mWNGeyoycrj/etLe2Vy3n0iP2I6sA+lV18wGP/WERkZASEKq57Bw6m
JV17F6eyPSZpjXTFU+sLqQ+58+62OuLNGuCJbo2Ppp2bx1bCXVSBqAc6AvC8KPhFJSy30kUn0CJ4
Q2ojIcIpdki7dvqxkFtLmuPMHkHQ6OT87kuwtfQnMB1gxAHrW+0WcsNUO9gFmBWlMkWUgwiPutak
8+sHgG2bttiksfZWB1uh6Yz0Fdp+EnBrVunDKvDKQ2WSTUB0NpAbdKageaZDV1TVZqgwHBD/AYKU
7me1t83S/NmrR7w7q5RKvxXExlXRtM4PauVQqtk2zShc6USN5HbQnmH5vg758D3UqYXk7ZzTMI2w
lCdTO5bKeDt1jneuFKBpWgnhGTVVTkOTJmoNi7ow9HjL9X4+dIt1OgBsM4YvSakzTHH8Wuac7816
09h1zaXeCVemlxCsyXCKnIRt2RfDQRozqAZiyFGhJMNYAn1d1ZPdSDc3LxPwZ0n0pW4VKrXU+Jmk
ouchLQ4llnvJmmn0YbLu02B0TqG10zSBbl8RxcYpKH6BfJEHxYv1lSwLAwguPOuOa5RfWvIH9XD4
PkYtVpjU+21Pky1LyzfaZPZ+DA3KWgq2JkZB2xC44yq2iZSxgIcORhvc1xSXxoF+bUvaxEmZs+eG
Qt7XaYQEGxAp7GzFfJDFG6mpGaHl9PtkPmqbOqqsQzvP6xUKa52MjcM4JxQCJim2FqVw/M6wPZSa
kWPuvESK51JerIp9rUYDGGdATnkwODvOhid+rAFPScPcRK2N267QfKyPBD2Z8MM5z7Ib4ltcYUIz
11EkjBsTVc4x7/Or58jyBoo6lR/RNBfHYcxpy4GEQgbvA5RYgLLUQWJqa3FSw94U8pER1AwYMhDL
ROIIFi3ZmHAUaH6G21A2pGmoOXKKYeXWJYClvG4u4DkfNTplc0XK8TU9yzdmCyBed/ni+mpk+m8r
ASVP7bFOJ+lzhvPN0U4xPPVvba9r6yQBzi5mtHS0NQMv2uo1w7ew1L5FmczochQ/BJP2/VAVATF+
70UqohskdgTtWcmP3ppLXXqYHRJwB5YL3lrHwbkz3eCbrhe3QbLUbSlkjzp9MhFhvG7Zq+G62ket
iCyY6fRfQE2JdSgrYrythIEsts41oegm59n8nT4vk6yc4UswzcCqjmKRqyQUFqrhbMiv1DCIqInT
F6c/jpIkl1ST2lqzEn4dl8ClKsrrLfAE35uMt8ZJ1F2sRqkPPp/MplLb6lCZjjUZPUzQOZUwjrwr
gp+a05R3qmmNqCFckt+rJNnbIUem4w0rao4eE2oEqh6WndCYL6y5d0yz/lVmTXwK5XhXFc46bOrq
JsPVsU5gAm8y0nOoJCDD6i0wNCXjgTijGDSm5veASNgNoZD8yj1pNg4hOLZFrlraeYZvucq3DBO3
ip94R8mR60E3uqfB4OOZg0uUU1FLoERmswlpOd56QPENB0kXFdpwY9aBsXdotqQRxOM5PakftfLo
Kna2Tyj77TrzVQUyDwNYQp6M+/jomJeSIouhcMZRFMChcLV63WMP0AUHcta8GA6oIUyV5b6aSMIs
aT8Npk1DH1gPKpKK8z6BVKdlkfXWj4raGrW/uN5RvIiP9GSugVuZN1FjfGNMqX7PGvPOCtToEo21
u9Oi+Ox0fcL1tQOanLrdDqAnx3Nr8gOLIGOuaR+ot8QviVdepp6wIkLtzkk1t8dk+CiRszJgyhJf
L/JjnYrMD9WwORaDdWcUZJvrNSetKa1p7625ZEQhqUPoPL5Lhmtt474EWcPgvDfS/ZCa6Tr3FIj4
YEYTpzjkrXgjNyYlIMWRe9plKDw6o77kbfPIoGo8EiSGlKDIngvGSGMkjWPnNYAzB7kNnJRpWhUJ
zkg9DPyUgunoAjeoA6j3Uo98omvo3A0Bc8MaqHAsUqYCEw4YLSToBZjEDZK53Sxk3xZD6N4J4mHX
ylCpu3H0vjoI19aqTayWOeA9wDY350TJQ03YIoGBobXymIvJhPJbCpKCQgNpUg1gbpWMmbM3aVwH
nWqfh/RixlSB5stE9zwnJ4rSY6qDt5/fOLi/ZEFm7xKv1bdmzVEuKp0KTVQE51wdDupgen7GWPrY
ZTj87Uqgd9KzS9RlymEICUKymJcryf1YOgV6mzG6eNg1owT/hB5q2T6nT0kLahDHqTKZKivnpBTA
PFUz2RjaVB1lIfudi71u46pwp2AIU9K0v2QcK9dcI2NFF9GxQEF1m1fKJR8bWKJ2Ki5eGIKdqKLs
3HNckjai+VZeIjYZAiAUaOGi9BJJs12LzIJ4DWNrPXZS3zdFxtmqUBP4s5z43Y7ZpKOQe1BKXT9y
7bgsgYZqXV3LMLk1dIq+k9ltMiXpTvyYDruQ5EReVeqhStszVfl63dSN/RDYNCcg+T2UBWOUoEd8
1KV0hrpY+1YkVXGNHbHtytp8dSm0rLFh8Zbwd2yLOjee1e4gu3dZSfOxNlR5dRP5WAj0U8yHCY0z
wgxwZfRe2nb3XpI2alsjMV8NelhLYSocT+NNp9jGUehDegbFuZ+8oXrlMligQdQTuL1l5LcGmFav
HZ1LlKIpCcIyXw8dAWBanR0VWulBrD8S33Uf5RM7kcrsfCyNao05fUSymBsX2XD9CBJp3XbVBPUe
CERJKe+2nhdQ7EkaF81wNQd4tWqvmk8TqnFS+p7xKHrzHBekSZ9dx8oYDmKofuZVWq/dxKltJv0I
isxxuPaeFl4aVc1pN9wXATNfSjfOyaLOuXExM1C+J+ZPV4toq4StQ2yesI61aGJMAPgKp4pxf4OW
NmFQiw6uhF8hmdTpPYDgKky/apZ2izNc2WOZjXZ6g8iN0/1XR5ssRuSlPMYl0TgybtLtBKsZ91ok
DiZep4c0n35W7N+x2xWPptcah5p59CrlWCY1Rr3tB04/iZOiWZ16vKcksJ3zZha2mC7g+GAKTnlT
0WWZ4hvMpOlF127ChuZ2KY0cAYl3JzMSGHq7bPy0Y6/DMSROrh2o584sxEUX2ZHgnAfDUig/48w5
uk3DgIacGt1hxKV5ofE0jN49xX7pd4RhmFgEwKCFwQMa4Wezd8mdS+uURJggu9MFB3xpePHGMWIq
ZFTzzl5SUvzTZx5ypOc39GiZY1XdIffIV2kTqd+Vw2LItjZ1m9k3gx2KS6uqZ41zxka0pU7yLVcR
JaN0a4cxyju0TT0NLMJJSuqCrbwPlVK98yJfELjSyex7SnlqDV9TXEV3LWWW3WSYC5h4ptoXhIkz
vr2ReMGm/oX5Ytefg8p0X41ElnR/uChqlH8YHTp0l8KQpJaQjIIhQbpoV6afA7lmRqCe9IZrghcb
WxUrvtOP5UmiJ+dX4eSUZl107QfjsXQZ65laRIVkXrg0qMCdtHcJ1+8rNog7QjVWNnwW30wEKqJE
i0/d6DlrWeM3EhaBHkHYs9eyCCXzbWXq+0PWtvuuS7Vj7VnJfYAwzlbrrcN5EXZmN51sChiH0Q57
SjK53ytYMivPCJ+bGWQc5iK44VcvcI/WFKDNtPiaBQxEAKXEd3nR6ntBd/SZ3jYyvbs5sshMb/Uc
wV0u/cp1que8nWfPkB2a7kBShzybofoU0ND8WRo1l0DHutotlb5OqGw1cI0LXaG7tGcwBJZ23I4Q
ujZlm1/KicREfvEWpWylnlVq/aswbR8kAmW+1yJ+iWrKO7WLX6wfm50J5JsZrba2GIR2eVedKxiD
mxxVJn0oj5NwYgXXJrff3NAu95HdPehKeNtECG7btBj2gQ0/Pw34M42Z3Vmj657o05d0gvuEOkkW
HIiEa/Hrjd0dOO3HHt/BF7uh8Jmm8Z2G25BGCXxQjklcHsER99/OFrr9g0zx1A62aUltalkkAMEv
ZmiqZ0hYm3Cj0A/6kpl1cyKAiOtrWqhfZNO1iNQi92T0yPtaETn7jHSrcxUnaLctq32K2Lkp9qbP
iKmSPeVDplRTCGZUhBqJwV71baRFNMaaehMlYCcq17N83QDJKksbfaegVW/kxnfyVtMnQQmH0YBV
rx3HbdBU9MP9SDToSZHB+0A56D4OkmlXFQgVvKVeVaAxLebAmaV8ZTciB8n/03GUYdgYBspOgD7a
GsJdu6/l7DqIE+PJmvpoHeud4YugM55qwNUfd+2K6x1W2nHXELRwUEtk4Vkx5MexHzEL5OHXkTyJ
p6y69yqvfO70ILzvjR7NRZLceX2k3AKd2BO/8khVZ7wRhhchz/Ocu7QIomdt6UW0Q+V3QbEmxsl+
jLLpRnqWQzklHR/TkkobJrNTkyHCYJpjnHoHSxTI6PrLFNDCwlxQ+XgzYQY31Bw81GxAHVpvl7ZM
oS1E2MUsL5+sZtiLnEjYuM+KizXigyTupl2NSM23HWDBHd1dFJWWKC86IeeUGtx9rasoGPSe/C2z
4ZBgsLEachr8wahwmmGku1blMO1aj7ksY+uRaDmnJ+ii7xjfKdrB00x5SyYuR3Ma6s8jvQfZuu09
b+zn2DTeZkIesiWGuj8UyNBWjUyDG2TfcktXkwZr0Ni3KYpiN11Lws1OXciANxftT35OCoShIOcv
bo1dQXQMl2LNuDLTNa9MK1ssP9YpV6xhK4cy3Zovo5Wnj3WoNI+M38KVSgzi3iIHat0XzLH7SU4X
a6BQJkfnpTXU9gmJLVNcJx/vaO1olymAVJ46yRkLh0UHcvza2FI7Lwul02j24IGkfsFjtMkOTe0R
FBpPJ36rzEetp90Hlh+3bXpHXKBxCvKBc5rGtMZ2jMdJe5Ceor9o3zPRXsjmDJ8jRQ9vobm8DMSe
bDLLKfG3Rf1t24j+NnenGxywgeeDGyKCaaJusCtGhqgTxlfaxIW6E3UjFprESU2JuEwMIYnVifVr
a2ZviYf2ckgq4wWdVITI7kF2zEgSWwt3pdE150gUt47ZKbdMGBABRR01nilpTlqo+KLilwdY82JP
WnswOwd/udO9MrPQjhjHQLjaWXgYBi3feQOemSabiq2HDpTCCbDvgalq5Gz1kOD6Eu8cbrPmOaIq
DkO7eMtMPXqa2iuJdTmpwHD4J9G+d5W8HyvN3Qxm2Z+hhPhdaViA+8Kn0KvVU5tLc2WNyrThOuHu
e93sPgyX/xLRdP9eXt7yd/Fv86u+E6/axGEk//3f/nLvDBeyFIie/rdrPZY5//9c5S/bFf++PB2+
lzNF9C93tgs89K59b8b7d9FmH+/h15r/t0/+QpD+H4imuoHH9jdr8n8jml7eu7e/Ak1/veQX0FTT
zL+r4KYcfKqOacNA/Nv/6N+F/MffFEyU/8UwNXUYpi6kUtPEG6pCC/4vhqlh8RTkFp43dQpRmv2v
MEw1y/zDPKvamuMAQ9Uhznu2/t+4DEyLBqRtlXGeZ8tJR0fLAVtAm63kah612TpWKFImuUpy1hsd
dNxoaWTdNDU16klvnqBNFysMGsOOqtSsRiC1Gu08ycU7rimAuhs09aWO9EvRhjct6nZR0EPoacnh
7WekjyrKY6dMjIu0Am2f89TA5996CepnT6OiIEprr7l+k4bi3I02JkLLwYVUjZRcY453dfKFEcFI
TeSD0Q71TWOZj64RaqTLEdiiNWrI7KNztoneHcGJqb5WWdgBYVE8o19+tIz2uaEz+mJ4PZ6N4eLh
tD16bd9sjK6nVQ7U1cdafQsWj4m/1WRbBjHfuaaG2yBgBhT3jkbp2/QZfORXxSVaSSMDxMPVcGpt
kpbUJLtTsFPJNG82ha6+UNjbJdp08qzsUAZh9VqW4orBHrt9FG36jjqmXvQ+ohd89w0CL0izjMBe
qUq3K3YJsa2ZUmAy0O69kBr78grwCaRz2FRDdbdgFG+13saOshxPcMLfHmyg5knXrYP0ak1xtZcl
0AcD/16Muo0MRCajfNlIqvDONuio15EUFbGKxW4iSGLnmT8g/cHKRmmeRYZ96lMvuMTl2tZO0yis
2x7i4LZIb82adgDi7WFjev1PR/Svg5UTORswUcZGiyq+38TtgE6DOOENEx7q4EVGTSAwdxZRoBgr
moIxTkoXgiJIxPlrnZktqhNVOvgId4VIt7R70Ye0KF5iJ6QTINVok0x0fjpFu0LTTc9EsiZbjHBn
RmwqKPuU6nLoWUTG+ME1TJT4nKVds5m/G07myqNELJtpAFfmelzWdxwH7tjuw7KgTcBlMrtWnFsD
q5Q3zoNLp/QQCmbMdvvTarrgXGvltyI2qaioRbfTuaasqO4RIlGpL6EpCGxwZ2dUGpwmsKrHiikH
Gd6oV7rOuBhcvJduGA0tLgM9tmw0MnFIbEdjpadBgwXmoDOh8koHEv4EusdiJIYxfPLsviPmG/2l
J1U6OLl6QTcg9pHQ8y2BafSo+RX7uOWaE+tcvTCOb+zayA6qkR3t3iLfDKvAlXcNhZTAl7DPLCxL
ISmQafFCMpG4ccuyoJ78aGRR+1q3cDrD4kmlQ7kBtggBMh4IER9OQ9eHp0ZTqiNQH2fXx4G7HlGC
PNtxjNsFu8SbYsRnrUf+l6losiqNc4hLshwGlWNqGuqliWmlBhPsSDfOX3SHhN4clsCmKmkFOA6K
igyO2sXN3ZvI1PPDfLoCNpUTGxuGk/IKVeosVbd9r9uqvHHU4GZyS4K4k8wiRjGIToLYoPWok7St
4l8+x4qr7qOgfNVpfJ7COh62PQDGtSVwGBKNBHt3xOQ4Ydu9DbxUHGwnDo5xZWZnI0Oo2dIvoSIs
iPCT6HYtFG4bWFbttraRTgRN4SDdwzytUmbYN50XbPCFhGsnCJ6lNJPHNp+J0BR7Oz0212luuz6V
D+ToYrryOeVIlJ2rk8sSzwMwsiFvIlIdPxZZkpwLKzgy3+Nw4ydXbA3FYS/lrWcM7+jbrYc0jM1N
Tjp0WI3dqcU6bVmy8mvV/joqFRznMD9x7i8JtA7wuWkemZv06v1lYcy32kgQwfR5f7lVINLJVgH6
ol/PU6Rs+L64vzz/efdjzeVBp/HY0vLUbzeXpwbLHndi0Cgfs4llleXxP7bYItPzjVR/ct90N67Q
fQ4lHQBE9RCv7P+8qZTcXO4vt5aVlsXna1KHPYKoKVbEwszLP5/6fM3nY8urlyecLDNXQWsxTiO1
jMbFvIl//g6U5X0tK3z8uWUrv938eNnyVz5uGl5y4nDP9p9v/rdNf76xf/pZP9b843MurxmaoCTP
ChvJ53Y/10Mt8zBauL3//FMfH/Dzo3++ZLn15+rLg799uuVP//ZOP1/+8crfNr98Bfgk0Cl/vsOq
IvHWElm5anSFb3p5/bIw7VqgiP3jm1+e+vyOKs88VhkCG06Br3R+kQDPL/hYi6YGZYSOioiRbuxU
onxpSLWjGl1o6xL54dqNyHash+ouV7TSd8ag9JOK8izFYpfdZXn08ymJ5WNvB4r/x+PLXWt+8bKF
z2c/tiLChm39tsUgIjC+Aggx1BjbenVLpjKZj51LRXq5qdQ4UT/uM8Niry9id/Pbg0WQdse0fPlY
ZXlieV0QjdpuUPvbIMX5cGoVzJJh7tEoK8aJU3+UItbyTiBjKh9uSO0vtxrTrXA9GQJHZ5Zs9NxP
y+kSewD4Pg/RajkVVDrprsjmWq08kefF5SrlN2MMXBxR2a6F6N4d8c6ZHIddMX7NlArSIVwmzEfz
Yiy7Xwu7Dct/evdzveVl/BqErXSkrNGGZXpVESEmnKNZYcJVh29F5OEXpeCBym+iAGIa/WuQ2w8l
rM9NbItmhUCg9O0Yn4Hs+JPLXXplaxMQwmHs9wZDHN+dkwmXUFHPSRBfoSBdt2HY+8tCzLfcEqzZ
Ks+78GCWIV8MWjzPgfmxqPKWu1j8tX3n0qof7Oi0LFCOe+tw5GpedhowDa7AxUlkdrli6OZuzAzj
2rJwSIEm6ss5LEamYbY9LYs2Vn5WGhNCgBBE33jAwyAQ2dempxA5zsmIozJgeCQ1184C5YC9daWQ
CnfE/elM60KhWdnaJbzxicGmxFiwqSmp+M4cO6lQGcBRmaDJM/SavA6kFWoPrtLu6letsnEaAb5p
5u8tGe5zzRxJ6kHxtzVocazsmuiUPrKDo2ogoJw031Mi8kHNk2P2FWNjl6EflFUfISuL+VZv49TH
x3mI5nuD3qHK19RyWzBv8XP451yxlF+3PDua21bWuauMDo8VvwF7di0RUOOsYQCAg2f+/p150UOy
OtbZvUvFwledrvId/MNcujLjoNbkBS3vYRSy9FPHoqTTzzeX+8zTGRowzFu8Zfr8i1ikquYHzWvI
doyNkLATPGRePuS/LcIxcsf1nMnUK4VGQ93EZqfM+zf1Snxnqj52hwRtFbrD33fAZVf847FRQriI
hhCL0Hw29JySRKNwR6Ge/drozMrX54/0230bWhByMtgRRTyfXICx/OfHmb9sEhJ/fe1e1WNEncAI
LLvT8vGWHS6fRg7Nj99h3tvc4GhGjnokFSD3lw+83PpcLI/JVNG3vWt8CbS88KMk4CuZP7MidZyE
7n89OCDxQb8h6s1y1C270HLrc7F8B8tdriYMVxPzYHlc7OlMVH4INeVj8Xl3zNRXcn0JiRrVKxlc
aA+AHlf+x00DHTbyb8ucq2NYxBuFHXrZq+fFH3dhg+xyIwz2iFUbTmb974tRiRjuzI+F2Bv27Ba+
2xtzO7/X36U6IigwgOAsC4Qj1XYI+L1EXaNJMuEcUKqr4tTcLqbI5fv7ME3OX+zy2OddmRW+0Bvt
GJBvsm8te9elMxJlMhCS9Q5V6NbWV0OFiDXpdTrLoQUKdOSat3wgECBMnTQowWqH9hLiS04as55t
dEgpHFnkvIK72yVICzpVv3UDHIh659h+PNJQm0a9pXeOp3cwkpswTh5phsfbUBAAqzVm82EabVM3
JJp7PqHTlzosn+fjUFBQt0GMo/Mu5GbhTJD3iNJrVA7L3kF3K91BAXmcU5c/zr7Lrc+dwaH37JsP
xVBgWZ1t2FR2mxOVukErDd9rCuvkzAuFyaBSy3RtlaLx5XJV8/oYLem6CD3PtxlaHxCG7LqofUZy
pOywK0OSyAyC6buI9qeuWTdgZAb8i31yQhiDP05Ud3VKnc+cHIXjHJaPZZkwcOqWBHRVzdaYY3Gg
4qPbClqCh0hFQVch7kl04CMFcsZ0PlngMMPDFqhKulrua4hwSYXnUksLKfCLApuViWBw7bmMedV5
rE2zrvEdDO2zDuoZQD7Fgu6S5Wa3dYRHF7jhWGqax542JNPemfPP1s2Sh7M0cDfL3+knzEEYDmYn
REitFYFChCdYMtIhXiAX2EGa+Tov+qbyI61UoJVpNxXJY9jE5seWZ6cEd1iDgClqOdeQZ/kUBFmw
S1DmnYT5bYJT42PVx9yEmCBmc0QX9n5cd090oGdZ+xw9mSFqod4q0M7xhRRugkEs1W9KGvINdYEt
nk5G4T8jwUaJ7/2iiXDEy4aeIuxRsLg28jCCxMP5TLksCuRfKLXUdyhGAs888E6hPrhBHR8aPyF8
gug1FsutdkylH4D38m2ztY8kDTjukGyTCC1gwbkERwqy648VOHqPqf2GArdFntRb+BUJmpexe1AD
wfVl/mwRqIS1CoVgBf2Dr29eYDdhQZFlk7WcZsbppaR8GypyYrI9aesJU8vKsdNnMGfZdkzpbBhO
PJ4TWeAxrZy1K7k6LN9OTrgLv2VMQsiklN4674kTZ7KZ+8st140x334+6M3PKGKkrK9G++VxfT7L
Lrc+F8tq9udrl/vLVtO4iPaVxg84/6Hf1ltuqrqdbi3b/vnx2uWxPOmPcaGm68L6nqo5vf4sqzd9
ST4QJl5lg8zrgebDNOtN0vuxQWqZ9PdJ4ylbQy/gvTlzCQ1p/eJuDFVgMaP3DUXz80QbfTtleO5a
QHGIKIk2nCZU74NdvYRtAb1U21KyMLdNBEWsKUJ9VZNVuwmbARVx1nynbTvBhPC+lqS4rUqK/yvM
X8i8RdvTJKUmqajopftuUu4nPfqu0Y1zDfOrIIRz9p8Ft04UNudAU7R1AULxzWniG+Kb7Sc4nMGB
ElO7Q7DefU0VfFc83xtZv7W1PqNd1QQPtdY+QeACIBcJ2mV54FzqsBKXAjPsUnJ5i3TkCzqM+hD8
wKoSsXWUqMK2cz3mDSGNRgfvTXgpfnIwp8ckdAp45tNl2SrfGrt6bJlnDznCLZxphlnzn5Ou8oq+
Jn/oq0b3LTNIt/lYkX7XMq6fEd3x4E2vtYb2sSis9lALb3ruK0Q084cYZa+syf80bipRa1dmPxwQ
jNevrg2eRIzwYAO1Ce5IMNdOsJxGqmu8W3gB2Nbs9EuuNNPeGaS217I2+mLRKl3eVTuiuowSW6dD
l9GETl3a5Mu3QwdhFSPfvHbhqNF1G8OPTY6OeegGi7ZYkcgD8Sk07YTsX/MI5P38yohe/FYKg64k
PtCHthu+Lo+rWUyGRxgMtzoK6/Nkyx71HC/QIvJhMrV+ojJYHsXQ5DsN/fGb1X/8wGbN7hQ3wj52
vdo+xul0v2ywr6wcg6wr0axV9gUjdvTxA1pu8aSrkWBamGZbQfPKR484fPyAqjjR9+u/TjZGs1TH
dUG70Hqa9Oxm2eoUOXCX5l2sDezgdtntlu/SrNXvVKP1e1Md41Pk4h1e3n5B50rCy3mOS5sIAEgt
Y12By3dK7y4JKbB66PW/Y+xGehDpL4M71TsmygSxItq8Cwdl+FijDYujZSvJFyU2k50J280H9Jze
CcXSVqGal9/jwdwHVjx+aePC2yIdnxi/UR3VSvvgkdb4sZ2cVvlgZtEroy1MViEMCs0LxHWULqXN
eTtWXG6TXuleM4tKmOJYOeOHIro2DQ6/ZY0Q9U1I7PGr8Bxc5FXen5gYaLeUifP18nlgbK0FJoKv
4YhKSQY6F3o3r2/VIMJ4Pf8VkuSZtlvuV4ThHipuLcH3Qh2asIzuY422Q1E4TeLNFZZBYqspcYzE
6sUKBA2F+VsbOAd4ifuWEbO+wc+B0QRx4wWnn/WxCa8jetCYhSesoFatgHrSxGeJY/bMJSL4WMsh
rJCA3G9dS6ueIBe0b66c2AU1jKidyL5nv95QCesOOplxBsCMWZ2/tUmbXvtGXfPj/dQqDBFFiS6B
0gQ3cSzbTW2Y2bdcOS0fGmkcjAEubZeqa9QbmpRYyKZMf+vMl2UFMeLKQGJoXqQ2VjemyG0yJqR6
KVt+HuCza0r3zQ+G5JQie6neO2FUcW2bxCGfiu5+cpV+1Wl2/UNkHlak1nxDuaGss5ht1OyfAH9U
d0tGhfKsQC3/2JoXPRDRZD0HChkddLNmD6diXtiZPPZ1N3gjn2m1rJoakPuxcNb3Vml2ByLY52js
0rovbRoayypFSeQ9xdk30+mTDUKwBj2U2Z9STFtbvavqFzWrr8uqHD2PrdrIZ0or6U5ySPj15Ea3
femZjHwK8Q1J2MqcP7HBpHaF50G508ZRPzB4UvaTbSQPTkhJumCU/yNnr1S9TvmaKGaB1CNTRHiJ
HIRmMgQbAFBLf0ELflm+Hlt3nzu1icEoyno3hAgN9bhobgehqGvdrOaR0cuyJmYhc9V2mnY3QB47
9KNMt7LDSdLW7UPv4FtZVhvDbFua3viVpFrsOq20zr0aRnhVVXpkgRPBVU7Py2dBVfFF7VrjyYlw
tU6FK30Qv+qt5gB9iSnbfCctcPmCamZyK3i7zR1G9vQYR924l2loPcTdxJxw/mICO9y5tKu+os4d
UJZ5NJJ1pbwJTA1FfSzkFy3XTsuqVOreYproSPH78oRZLd9rylAebfR7d/aEISmqDPN7mzdb3WuU
17Q1gk0vS3FTQHm8WEkabxhEym+5eze2ucXxB7Go8xzl1shV3a9qM9oFZde+QM48L9uKpPpTScLk
kf6CsxdDOxzaiUs3ZJKSaxvb6GLvMIyB9gWpebed7Gggu6oIb3NRqlQReT/LYrnbhp5ycVV2Jm0+
NS0vm1+/rGGEHxkQ/1Jv/J83tP8fOuP/qyb7/4e9cfrXKt3s/7koAH5133911WedwD/+xmfhVP/X
tM+P13ymfZL/rnmmo3Jou6YBLf9Xc9y1/j43y7lo4gicWfY8hbdYRv/429yQF2W73FT/TqISiZ8W
CXTkB+n/Smtcd5YE49/Y3lTCPJt/Fj1y09QJc/gr49nTkU8EpZsd8JK8lwmd3Imh1VT/JLXSHxSd
bDUvfYrz+kYFDjfOlDh35sVlk3YeF4dn1m1DF9t0PkCXy2bOnKur4aHnaF8zSNwGjaevtJlLJ3rt
zm3ZT3sx2whQh1RA7JqRnh7k+veJiq1qKx4twC7eZREe8TIxwaZAwyPdvmP8CCFvmFl5DdA8Y6bn
ZTNHr5+JepOArWcA2cv1Lz3IPWmBiBIJzXO7tK6VAgkP/iRCREOcFWJ7ds1M7+OV3RpLOYk7hArB
uVZWUar/QG0fzr1WaIrz3BdsYqpfitL8qs2cQHsmBuI33o2J+saA4cq0sVsJwdQEyOA40wbTBLN4
VbpIVQWQBdvB3VpsiX8jA9WhTxabmJ+Ypz2gEbyrgzJauV4JVxfIIVGKG32mHjKMwLo+kxDxpk+8
S+CIMyXRqp7amZo4padypiia4BRz/PsrzlNMqyuEeniozLUXtv0GuMqdAtXBBMyYAGiMLWOf5iH2
5glcsrbrZ5JjNDMdDeCO/NdBPaY2LrGphrumTRu+q6sKFNKd6ZDgiHx75kUSetBt/4O98+huHFqz
61/x8tjohXgBDHrCnClRWRMsqaRCzukCv9778rX72W/gMPdEJVGlBILAF87Zp1EMSXbi2PPwifcN
/bQrIshibNsmxZ6E//ODR/DSAKU0aWY6jd0fBAeQlQ7oSh+EJTFvb0XItbwU27Cn7XKxAGlddYUy
QgXQPLjAMAOgmBVwzLgLEFApXibs8wbtu8AD2j/OiqmZ5N5t7OwPjeRluym3ln0yu/6nAnmDx+8N
LsEJhi6zHGCdlD7oAsB35jg3bcXzrPEnBVOz1SAadQA/PTeyORXSmwkKlLvb1kY1PdSgJy1goWXJ
oLBAAyIlwxbM9OFx9OnrFWO0U7RRD+zooPijAhCpo4CR+vTHcn6nHr6cjHR/DcKfgZWtg1/hqGcp
jETXgIJa2eyWIYsugjE7U3tgNO0DY5MXGF5aR/gLr5xuSZTkm5jg63OvJ3s7nXpyJVfk+NU7Liz5
I0EwnSk7IjnlsxywOWkJA9sWOxkGhmDv+MH73AG88CZIkRIIVg28xqM6OHqmPLOuB5ylkTiUtCHh
RUArrBBQFHZbDXK5iXGXVI8FT2ZNzMWWPsFf6z2n7xS0z63XR/soqqdV0Y+fxnIKwmKddrW3TGoc
SJEoz22qfxZa6O9xjb4k0jIWsSvwcuASGef5RGV+UqnugI/FTMbM/BENkG6ioTkVnc0SNZDUeuO0
7ACjl6kHQXUcUyA4/S4IYJEGXKU2vds+Dl6s74wfbQKXr2qDlWFKAeaxHqD+4gsnPetYdOqPruSD
VyQj/GzEI/yHXYhva6cJj/C3yN+OhqGt9L71lmbEattOa6ZvhjU/Y9ThNIq+Y0A4y0rWT3Ly0iv5
SRQMfnZoXKdCTTjUfA7qXoLvFZOotkAHW2+E+54SA3oB5L7K8BMz7UVy5IR/2i4Fr1yar2MTi105
cmCjvoYtEwJv5FVBeqWN29YD4MMkt15OeQlybqhHunzqbWlWH1nvOhtbs/tjhg+0Kc3lLP/Ycx4/
OzJdzQayETQVOVgBJOK2FPWapDqFK3NPo9agCMApiZsUeLGWHjX3ONQQ0/MZX33TrGtDAFIffEY8
g8tXI+C5+1hxPyxxk2ObScUrmEF3lXOhGZQHtjUZh3ZRcytDYx8CbVnrrBqRB4sMDpl7bGsISxAl
6qtojF2L9ALMQ7BBZ761hCyPxIoxoo8/uYECGZ2DWzyqwaYrH0nBXEWz5eP3kM1ptFsUWzOoK20u
8teuwGapy3NCa3I1PG4onh/8yRONn9+kK69oImT831oCb2docR2RBe8sPcN4MdvkNQfhummL+IjG
FCpLDKbC18dsnevV1eM0MAmqI/mCTB+ivXdOPEzoIgpz3TrkdJFYD30yZNQRINDSar1axNGH5pnm
wwRoMZp0ewPEnSbX93IG5/IjcvuSxLzwdZi6w+jH7gICwASVmu7cMbx41ZnazZnbhDkzFbFf3yIk
L0tftOO7bbbzBb//bSgdtmfsK7ZGFBgQL8doZXiK4NvG80up6Q8elM8jnGgwVLLOt5U/r8pkjrB/
DPI9qowzN7QWQbMVH6bqoShnNdTDyaTVQctMniOC9gaTGEZyTCHtlcmDGRTMZNqU2D8A6FnifPVm
H4P/RIFudc2HA/dNyXV1km55/oppPPVhG12hBF3MsJrXnYMnp3XKb+414m127ZfJfM66QR5xJRbr
wvSfhgJ8kek1b+mc/RkslLCwrpj+pv5u9uaNUFo0GiRMYs620d2ftmzgFQvxzugAFmyVXEYwlAe8
f908bCOL5AUGeukpbO0lws/5WPVri9b+RgYvTs7Mv3pMQ1eWL5Otb+C287gZZ3mfXnDknLFm+shi
bZNKZLroyuUDBUN71nlBI2/tPhK0XRsGH8UWigPJU95kcWBhTkNsRrYNQnwdzhHEodSCpFTBmXKq
wl/losG0lESw1Lr9lMBnkM24FaW2DTir9s3MPXDQsvgiiDWsh2ZfzwoqwO3EJP77KOOA6uTj7gVP
y+pD97P+Yqo3k15/eSjnDfhgrFMxvKRQwbNmVwFdWQq7iZasVYwls2DAmjBxNk2Zc2R8Uy7nKs+2
mZEwGBy4kIhS3ZdYGUivF8vKd1N2ohGzaYDD0Pe5WtKxbfkborewee2jv233OfnkxCGHQrbu1s+h
a/q3pGOchKZJNsQblKWCUUdGuG6YpRPBnnW7SoQI7fLtJFxvXxToyIS0iOagFNF1LDhDMizzSWoH
QDVnApjmZcMI45iW7lcUYh40IvUcpxmoXFDrTXYMQrh8tgmExAw5NV29Mtaiyn4ph3yM2DVWwtQj
X6HhYMyJwU1zNt8asxjWneV0K0vTmJx3vFRsAlcaQuy7ytlDdGCxUQ9/TTprgx12W0Tvdi6Nrchj
e0GGEDUWI4BFEAyQUZ1Brqkrg11sU2ebwVhterNqVmnR/kkQdO6syql2JiCNMZ92qC6BHjvjORsv
niGmI3ga71GdMrhKHMKOb2ONFb2e02alCRhwAgAkgk1oVpxsS7uPxcE32Y9MQ3brLdEBqUs5Z8Pw
LF1KfVMG27FCNNnTYAP8KqFEeO6mmorioSmSVeq1jzhF24fcbMprx5oTAbjDPMVCfNo/p6DEIARW
mJ6Nul6yQ5U7I1MQGj9ByZV1/tpAaAtiQ3RbNjPWsu2FyylQfbNjQfMnwEeNMf/NsUx9bUfpuiKu
7OqLzzzq3FVQmdnOzckNi1r5Di/hNOXmh6NAZt0YIdgdUgiW0M88PfQgmHOTHnpWEl5Q2Ouq4laA
n/VgePJa5uSGDpP7iXVpaVR5up3n5Bp22Wow8Hc7TW8t/WIvKV20PFkXOALTYvgiPXmvRQHk+ik4
E9n8Cz9nV9evteF/uw3OUHZpPS7KdPS+g7H8jToG/vEH267rFJMCOtBuvDa+A+35a2AarmHhlKG1
jx3/TG161XR7HwQo44LuKuW4axh6hS64CHbNZ4sioidJzUMo30ztBjPAlnXNstaQwc3NptO6bSfm
V0ciOy4Tc6WDK4H25ZMTPu9sy7lZLQAJz3W/nX5eeWF3km1FtMKKONIh2lRm9ejl4pk7LQNrOJ4U
3mAr27egtTZNH3UQ54OjonIiRHU54mCUi944V6vKqV/VfzJx7JCQypAChQl7kNoOTl7usNKzjafS
aI6tCaIoNny4GDV3Wss/ZpN4LCfvwJn9t3d8FI0xUETM4cprAithOej9psriRT3bG6+pnroyfBub
x9DH5Fjnz1344OCE1wxFdQ+PjBB/hf3AzByFKz+wttqdMdB3+IRl8HlnwFALI/y1tklg4efSUC9S
oz0jZ35hUwxXz35qkAkuB4TZoxaZawIwgIaMFQpnVqiaF6zzESQmw0H1AsFQnC+hh6wEo2w3jvcl
eywvCovlVMU7MmtWtB77EIrkotZx88y2v3U6gYo8PucM1P6wTI49Js5F6r8OoN+6wvhA1vM+Ni0D
sQ2iky/kai/asm/TmxsY5qXSqs3kyD+aP+1n79N23bcgijBS5c9FH98AG3y2trxoVNdxPmNMr7a2
jHZVW35bqAUG0zyLhoIFYB7bRnLiiXgrpPcMitDaaqH5Dtb7LCZrlxj9Ph+e8k5xVqsrBf2a0SdR
Eta0rAx37RTZszNku+haNdxc5wBURW5N4FzhqmtKBQXXKtSwXicl2Gdon7wakm4DG0gz84c24Eyp
TMpDvaJ5cJ160Ur/mh8cakq3xJ9Gp3e0Q8Nf4st3Rm2h3QbWOCQZPtTIY4ShI9ZP132ZEgIyo6zN
FmACbticOBidfCLM+dmb85PbxgeR9ixyzY3TO5ex6JRl6qqTfNGgt8VWru06r77Ubr0waMPQ7q6E
5pwYDbwNgLuJtlhEowMRy7YOeRt/9Kn+mBQLd1IcBcHy1bGZD/fvbQp5DRbmMLS/umUfba04+yJe
JrO88JeebO7S0lGUrvxzcq2LNnkXx65/U/ncGPlDjdseNe0hnNngtNsGUxr13cL2PIi3sI4s48EX
4YvmtvvYTVZ+7h9Kdm0T8Dhqt02SE0MFkmab5flDI71diBs+LFJvGdjTxxAl90tmARK2zdoPprc3
4UVfOpnKQb4jjOcPXMK1LqynHDT2NJbfGENIMkABMLTPnokwKLv6sGN0N1hgq112eb737PgRtbhq
GHHRtX8JHnpk1f+JpN335Kfb1a8hF7g5FeuyE89NJn66iHX8bHovQ26/6Eb743faN6SJQ+HiVA70
Ven7pwSOmRhBzeRbPWGQrk4WMIEfZQLH1qN4i2xQXDgtc7WDwygO3dUiPLAZ7L2sw7NdAuUfWPXJ
0W/ArfOyn/IWdpUXAjz5a4685Nxafysk86nUURUwimvXeO867yVPHRQr/kVSTBSV8z6iUOeatgyr
4dKjqa+yj15LvgqeEwTST30ZrWGanyYb+0jgF8hk5ELT6dGd/okLRrgINWOlVXLtV8iDhHwQKUid
PNq2Vr3Tu2mb0FhYCQYIP3hKkmif2MY2NKdz73Bq45dy+geJHw5OdcV6wU1oiUxC27N45w71mpQm
Zghaizbk070waLx6CBOXDMfAu8YjWSLxa1xDk62yvgMtFf00cLHqgSQGUK+07TYxHdJZAB051hnK
dA/MoN2nt5qraw7FbOn4d23dT54lr1XUJNuQxFNwO5C4YHRNBUgI5CPPDbfNRZBX54nFbK1bm9Jw
WXRzVk8VHKdY35ACCv5VXDr/sUrqx9TB9NdWxQfglo2bNDRt88Ns2yocCbiHfht9hk5WvYlF8+bL
8rG2SDRwEpT5uU2eVQbHG1QNCjE8xqG2YyI30xFz4WA6oWP8QC80knfftZ+s9h6JoZ6JBCzi7Jp3
+V5o+tboxmuhXG5sQKF/r42U1kjWKyd9YXH1UojqOLnDqbeS1cR6MmmLd3+an5PceLIrUJb1dK5m
LV+MIOEWFgjQRZ7QEpXYCSRpa6rQq4N5W9IG2mLXcTERSbAysfoyzoH6ubRM91Tn3XtkkUcP9kTa
N8caHxq3eI/yqxYXx8Tmjkv3p0Pgn0YQcJAreuud9TNlsg1pBt+HLja1ExySqGFdkjxXi4hkipBr
xCDdM6PHC3pxXvYl7h/K8yZuPz0RnimAqbTGFDQPKXji0WmCbq2+V6FPp4gpRTEJuexi7dEUq9wt
f0iQWyfW/cSHE4oCKOdZwc48OvavTkcbBv3f1nQPBani6VyyG5neUmN8HPjrem4URnFE6Lj29Po3
TEW7mEwDl+f81tQF0Kd5nc0oaKzhQWA5WNRaBTORWKUkwj0g5Uk9X3VffgxiePXN7jNvswuitS2c
9m1fQqusbmaFex2Ohsn9uDkX009mh39jZQXSs6/ANWKIEQCXfauHL04rbM8IjgLICKpGxIttraKC
/z3RRaGgoaK3gmuouU/FGDwaZncg68Ql56aeqbDKp655mgOc3ZOxyDTYty7YC1O2u9Qusp0Rb1om
2RDXwZ45/ThviorxZANQjgdCSPcbBiqKR9ejwUD4jEfIWdGgPyX2Z+uMVzpXCibE4GSwPmbz3vWL
J1gtXK6G+b0ZLEirZbUFD4BopbjqmvjAhJ4uZDesJiv/SdvpIPvfkFA5LuCv2YCnw8o0VCRTth0t
0LXSYG5a9wS6aQkW44C5Qu8B/W3o6gHis5UXoLQhyRrdUD6U7XAuOZcPmUODnkos2UiuD7YzLrQ8
1s9Mnanqymk91mLnzky3S3iFZUJ9RIzm36zDvAMWZocaY1j3GqqQmeunMKiMnKLd2FbkP3QEPTEA
4VLXzhCUa1p4YmnDYOE7UOf7qQi5qk17OoCFh1bJx1iVdR7LhPZJYrdDjRlGGFLQrwpwnm0UPtMR
fM+RnW7qNmn2/cDIPIRX6DY4li0U72czmlBl1/ZzIvyHwKjN7WhbD2K0r21ToqS2tNfax0mD6PYZ
S8yDHRSvgUNws9OlLfjBXltFXW3vkoq0vkzpXDLToG4ufJI4VTgGKCphEJiRji2O/gxO+uS+EQoI
kL8gRo/7VmOLd0ezKH9o9UCuouNpQm1tsznWsKQ1xOGszH5oUJgBOgtR4zUt/ZRnQhLPq4bVv+dv
6xoJWh9PG8bs3WURVEgF/KjeEzFpvZTZH5YMX814sZWtwMZvWPVKL+vtCpenECimbmp3BhMdMkI7
/Da+6ygFi0oI8mnGkY8RsFGnStEx7sMy+YqqnFdw3u8dw8Lj71YEohM8uEzyem9ltQeIVkfPUE6n
hPheng32mH4LfyNIgk9npDxF3wYfAgnCNnLpOSWnEmpqc1GKAaDQgPjLkeHCHER+dMr0Keuz32SY
d1Xmtxtf8OvhtuamJh6iRv7NPY/b3RsIHDqAcl5m1gs62tcyAt8ZO9pTq85k5PHtovNUpqYB7Bux
gwk7tlvIUDDcKAAQY+ICDYNyC6HSQiHp8z5a0alCalW8KOik1jOSzNcI2Jv9QLzv0a2Ka1V469Tg
lHUG8ivaYPyALPYz21uBeFpkeBxKLZio/mHgZ79k9sDQSha94XMEnbAEv1e8ViORRpoz7XvTJv6n
/uYWd9ZJHloaOh2u3eB+DFu4hgbMPOuPgTPffpi96js321XvaTXsJi5MZOwAuWtv9Ncg7DowEq4a
HVYkRpDnBenG+lHcUY4PiumKOL6YIgHyPKlwRe6u9Ejb2qG1wA4OziwFe2LuJUsHmzylUbrPQFk+
gjZfRHG5mKt0bwtnD0/sJYgR8psa0b8+GDjOmMvo9caCheHOJFonGOUPbRWrqx5afQrCsMRrP2aE
N+pp8WH4w96bR8S7xm1M4h8ddQzZm09hYn2bDeJB0iBWBHP80aWzS73x1YppSlx3zXToRR+5+/jN
Hw0762BHeywLq7YTWDh4JTOSJpiSgd2GszEi+Yo/FtQy3UWdJgeHu2ISWALWrfbthvqhTaqbgxWT
IcgiGuSFJdebYFq4mIX8jaLmMWbqN3o3diirWg82utbE3C6ap1Bmz2beXw3yNfQkeiz77Oh0QXVC
erJnwjzQJcLcZ15d4HzvlpUm8HxIViGi2TOc/hFdsEtlCK+ErM8Yaoc/drwSzHM9ZF8h9T3SV+dx
TMetHICPIf+njdhLQRiJSHHJdu94qK+d1vTrKM+eECClIvmZit8wYaBRUDfaHeN0F3lRbpw1X6xN
S1uAxAgXxGtfGsNXYs5pB+zqC6C3RAvnItGL+1WFl3cpBu+pJa4XptYXrCmujPpMHUPcL0Hz6uQ8
hyOcbGA/R183oDRU1S9YwMPETrGZzYtdRo9x5374g/8SAGybnQxtZxkTxDJSjDT4fbX8wdPQWufI
XMKalSKpkvUL/K5r4mI59JtoJ+ZMIcXK36yo94YsHoDorWOjYytrwy3vMAMyVbTYUsQx015SVAMc
EIf7Gwj8WFP/80NNffgvj/3Lh//yZfev+Mc3iNttOlmsnnIFXRRPcVIaxLVwCJsayexd8303AxTs
Clgxz7cCf8Di7jb4p+/g/uH/7WOS5QkmDsYi7hinpM4p01A0ixWyAGVWRJV7d3zc39w/9F2327vz
S6P3Q0felzJD6CXfgGRJwg6j3ARvXWUYO5Qo/e7XsCVkCWxj2Biq3EWce3937oxrYHtyE9xVtf90
f4BX/g8fiNYSMCoCsbMyv9vqVb33nJ7f9/5r/uPdf0rfq6lTAzsQwxWhs3ffgSTU4H8yH9wfu/sO
7p9wvRDv5T+9Ca1yJLgZiQrcL8YlCWcoYO6fropXvP0dG83/YZ/obLLl4FyiMEgjlIB2hQ9MvffP
N/fHcq3WcMB/Yzt5CLTxJ8vgdouG1IzAS09eyDjOteLvmfXNBSbhRAEApyQeoTPZu5S8y0XO8C2D
HzR4WCo8c/xNO2+kS+UNWUMk2ZfEuqHJWvnIg8kpdBaWAzIql9gU09QI9qFXXIe4mg6NPe3w8HNx
nYZL2khiLRwXrRivH+lU8PO4CdItE/DmvOnDhCCXJgAEYnlxc3I1zXaY1nMJ6i4kkiNL/+pufbCk
Zx/8fpzAi8w3LxnTg2kH3TEqQ3xb9XeTRPVuwE1Hb71I2rG4tHXVXzq79rmiiiNbhnLBcH5dOsPe
rYcAZLnBjzFhzmkpT2aZE8ATsrmkJnW5VXlaeyknMMk5DB6bXOS9NuqP1mi0l8Fp0FqiGplhs1cm
WCzq8MULSK7srINkCIvOugymZV2mLuTVb8lDoInrbFV/3TyN13xJfwGxusoL+9zEsVCU94e4k97e
NazglAItgHu/CjT5aYDhWXqV+duaXX4uSup30pDOfUTJwr+JJwOmBRNHNfUZ/0YI7Ee//RplAzfa
Kour1s7FdY7/lj1A0aGZgZIxXUwGHXGb4FkhO40SV+/gj6d5gYzOzS+69sx2SZ6dOWxWUZWxUmHc
VsyG3AwGqHv6c/cMzs09MyPdwxu4mWHtMsqqpxMSVE//azEimFmxYS3zrUVhziFovapbTdyYKFXz
eQWjmJLRZN4P22E9Rfl0AZK+mAp/OsXqN2H3pLGdo7wxdDBagev12zutrCS5e+lXSrwW+hk5keY7
9zt9x5jumQJkrasnkY0SShMWKjk7Of5XVHBmpbWwUFvz2D8+ff8MlCHEnn3JgTnO8a6oLNyiYw5b
wvvpxXwq85raNSmfyJRhhNZcSCU7JFrwIiW5bPILZ/6v3ifPUx6e03xCUYERVBrPcYfLsLONV4jj
9ULzq0/XJJ3CmJnK1vNtnIf+mGfWytb0k9NRKRqCKHAWMDvNXdZ1dqis+NQW1HlJDXhcMRcsNN4u
SMlYH5xl6Q5vdmnuhrRrMeebFXxZCNoR3kkRUKdCu7jVYSaXZRzZy8Ib2KAYw7PPvUqT3uNIfC7D
humhNqANzCbGEiIiJPhsr3Nex2A8e1P6MWo2ZSqNpy7aByNHOmM0h2zHapuyRPrrwCHTY0xa6DVW
dc3dc8calcjKwSdXpUnjJzKpcFowthrcGtBrkXZwSqo/Y00R5ub6Z18BuXRzfz3C7VlpxtHzYH4F
s/XXobdb1IadbyCV3IKYK/8kSyZ9YbsEvrc3xEMAUWnpO/FGM0sJ3WL2ljIf3nth3ez5hoIbLVAT
PvQaou7ER7OREUJjmumiGmBwxTH0Z+2ikwfBhRC46FzDnxy0t6Bi82pGhWJjlLvGmb8CoploXJub
Z9jrMbk5zoUr/rPfFUyHkf1PQEq1yTrVtQFWzBGPnhHtq46sSuOBCDVgAB47i9LrPgsUH2mJd35y
af16+VtUpb+HHKU9aDJyVxU6eboZ82gATBJhtZtJr1o59HloQJLrPOvQAUYOQzZBJzNPekJF2Zp7
XDpEJRn9ou2I2iyLamlIjyeUJseKDU5KfMBOhWEoisdzGR5dqrhVDPlimeUpLDsJpdLK61+yJb5d
uEWLnl2lDnBy2yT+E6xLidPThKOMQvRYh19DZJhvvcPAxWkPueuGewAh1gpU6ZuhXWrqs6pEgWI3
9U9WG1ymh0NZRX8Ng+u+q0PybrIHn+JsgF/RTyFaMS02gJwSxVLSQGtRuswa7sBROx9UKdla+nFy
WNmZLqp10UBBaySTCFS0X4nXMamHorYIHNoynw15+OO1ojgSKYNUjeZnEQqrvErGCQtz8nauIFmO
bre4NW31gmLqe7CT36T/sWyw8oM5BSsxhzuuu/ZDzsEil2OBIQa5Hh0/+wD5QibRtMr8yWV21nWb
L90psJ8zXu6EDWa59stl18mrEUlFlmD5WAfoAtPUck7OV6RZ88aho+Tpvlagxz4Cx/ito/kq4twk
hKDx1gnC+oIN/aKJfH09j4iL/Y5ZoTApmxl64HUI2Wj2GuL6wMb2W/nIgOye36eVq3zm7BJh/ZjR
eq41Eyw0JE5z3bhwerT2jzlgb9Sy+VmbE6I/wN2SIHeBlBJvQ914ihxqZpMgiSXanmHpguGPOluZ
cItfqaXjok2Aofhc2RjpinPiINEpoRx6Ngi+CuWbT1i50zY2uzO0X07krV2z+ezJuNyKqnlkLOvv
LM+4xiylGie6YYaLFxabirWvhzd21jsmQ94ldIGHt12l75OoIm4HMfLOJ0Bi7Tl46cusBLolx4Nl
9X9FPb/mYzHwvcXBESaa+yl5zfprZLc/oRyea7QHB8kNDfdIsG4CfdsnwQNTFqKNwlo5Eyfs70B5
B2rjRRAa340mx0VuqG6hFr8lE+AFRem4liqlk7ROXcV2DirAMyXJE+o8f4Jb7ezC9rDMoHHMM8YT
KgA0VlGgdbFP+cuWTQdfc1JxoVr4W7TEh3LNswjWgpkcc9/dpCpmNI0IHI083TtPZJAaKoxUV7Gk
pQoo1R2iStOO0FLdbeG/egSZdirS1FXhpqRvUcKQhcHINSH9lOlLtnVUIKquolFrMlIhWmoHW8Wm
tpDrsJSrLNVc4Cl3O377VCWwpip0dSzfpAph/ccj6uEZ4/vBjJ4ti7+w0PHXkzuRHUVTc6vCQSU3
PSmv//gQzcm2sY1xRxiGvaHJZrmoij8CY6UKjL2/Jxgi78D8rScVPxvfE2bv784NA+dcBdBaKol2
JpL2/vj9DZE35SYhuZaPup1Olm2iDLCtireN1HsxibeiI/p2Yp7KS7DY6yoWt1IBubGKyi3uqbmd
IEDXdInSNVWorqvidV1ydicVuBtByjpycT9GBWG8PEGnStn+ycgmqFdF9kZk994fSlWcL8qSYll3
KuN3bIn7rcn9FSoA2CMJGDVze7y/GVRMsKwIDHZJDgYRq63cBqBdoGKFRxUwnDEGWWWS0OFwIOKQ
FOKQZxw9IMHEnoooJsBjXAGmJKlZBRijLSG7WoUaQ/7/NkKiDAvyjntyj3sVgFypKGRbhSKnKh4Z
uaO+6lVkch5z+jg6SrxYBSpbIdHKJhnLtK2cD6hIjyPtCREqLC6SxsOJTDgz823WUyqwmdlCdez0
HkVHZW6Ne64zxOD6ONzDntVRhuZK4jMmzC22w1OnwqF75Q0uHLi62EfV1SVkEXJ/0CVZmlOKIXhM
2DRY72btqQBqlyTqVEVS2/cfGDNxI6y6VLHVgzoIoWRh0JNpXatw64aU6/vvnqjg6/t7Xcy9tVfg
qpZ8bBjm8WMz8Eozmj+mitD22flmZtxsy8HddypmWydvO7IJ3q5VBLc299cu5xcAVfFusoJf1V5z
qorWg4Y2kOHaD5+1CvVu7/HeIeXcROI3B3oDFD07s9auVh6h4OiEQs1BKeUxTRIyXBlBqCLkSeAL
2cPHjR5v7Ef7FozUepNfk1QpPq2hfU1yhNCa3m7yCsnloMLKTRVb7pJfftf4/387xP8JFchdwfrf
2SEefouinbLhq/hfPRH4DNQX/ocnwrX/TfimsH3PNiwdwcg/gYGe/m8OqYUGnzYxKViG+Z+eCPiB
PKQggaZlAPZz/H96JPx/wxphKg8FmhKBzeL/xSSByeNf+IG25zI6tMifMm3XMATf779Uf75ucRG2
//5fjf+W5VY755U+7WRWPY1gttdBnjzZEzviIFpWrfA3rHyvkHnnjakL7LimzXnn6csW+vrOr93s
VnHtaBERzN1ob/25a9YitsN1LsKey6fO7D0b5KlEtjz6ZrvOkcAjFGdF6NGMRKd8EIA1g5yxA692
AA6Q5ix5k6MsN77xBn85WQUxiYwQxdX3SqONZ2kXk4jFg32pM6jD5XfSDPG+SVlbOzQg8+hHuzgK
xdrGsLckUTBZtTUkODvtvS12VdauafjmW5nadzn9ofcR5jSjSI59270k0S1OEJtMPnrKLhl2oel+
RMRasmSF09qGf0d4161lBGuiEZYZKuyTXWIWT02JtiPL8JBEE4aBkSTjIdOX9JrtppXxvNBV8g1d
srnMEprSoDem1RylAk6hTPcURihb4r8MaiDJWdqLUFvxOdFVYRzjBcw8dCwR8e1MU/FysU5KvGQf
27gXrfMoIeyldrgvoiFeWoU/wo+e5YotibeXWAuW3GPq/WzqI1kNKTjvaAoWCagF1hTnOLS7oyG+
8eanJ6bPZ0uz3LNwQRDKpO3XTVWl2yZjx6oLtvSsY9ON1aplsKoKpxoBfpVRFXUDhZBO4WAXjrYF
g/Bmm46/iCTpUmD4a9QzUQsmLx8x2LfPgr3D0IwztZy3ixC9eQTe6FpH/Eb51QBdXshZXHvfza+O
bVYc1ImkFb0f4Ld0Z4ao2p7i/eqQTblz48i8EIK0kKX94Rp5hw63OsnKr46QnRlWuYh9AeeRF+9t
LYJ+noMei3Irk2WSjv5xmikyxrTZZ6HH6LOnr/cZ34MCdtetDcSVrMnFpqC6WjAnYvYhsK16Yd2u
UoExMsdhsCO4jQRsd3S2NeqErFw1cVBBGELMYrj0r4X2W6d2S4oHOUhNyKdQldw6bxONmrtPmMk0
ZgLzF4icWjVUG11kxokvATXRcZ5g4MNoo2EyFTbt7BDOMO/MnkwGcIjJ4H52CCEJe2DjnKEzXbdI
H5Zzp79L5oiA6kwPh3V9Zo72MxYBXyLbJ1+QnBu2wWeujadcL57myOCMK+Kz7SFOHcGJU0IIelFd
Z0puvQMCfmpBf67McCIbjZDNJoCV3TAH2paTOJdf8SymxSBlwb3vCQNvvguL8dHXvI1u1P+dvfNY
clvZtu0X4Qa86RL05b1KHYRKUgEJ793Xv5FZ+27qKJ7tv4YQIMiiaEBk5lpzjklT0zS3HVWSQy6i
53jSfstBnt4RrQCLvpGRmmjisqfFTZpdgYIIlVb5WUDKWDsP9d4aWZwvLBB1AHtMca5xfNNIbQ2M
tlhHwqXsrnixcM/n9UOk05kJO2gALki73PQ+Gq86VEXQ3FlBgFypvWZ1Ym1pKCBqDAq8JdlLkCG5
Z12A+BaBID7JB8IG5vFXNtFkXedBlq98FtAEHUx0uHZ43FgMDjQzYdun36KG9mHs+CE5yxLKPJQo
xmBqU1m1ryJ/pN3Zz8aGie8EmsT+sNx8PRMoti9piRwmT1beIzjrjhk8ly5pl4YnCCCTGbC6LVh2
kE2YYZwQAL4JYybAas3HvV45xLkyy6/npDjitNI2QLwOE6WsjtpMTJkAYU75kptdcKKWhUT+Khua
A01HVD5cHxzMQOj4jy2Jd+DIi13hN9/IEIJFk1ukfJUd2j/rraLtBl16EPuBmJDjZK30Nw2nPQ5z
9joK3FBwrKINS91ph1toaVh5z73Tva42F7qpf+4hBoYpPe6jgZI0XIsEH4YRha5VkMtrP3ijibQY
H0wd1x7gxOWlzknLEdRJHr+tucWqJBpWwrHINu9pvnjkgOjZ1ptRISwWkAuyhaw016/pXTso3TDR
pLfrQhTgAKHsBnUvDmvnZyMv1wESAWreSCkKDyWicySdJjog6+P8bXHLd70NbybTiDWYkDxFuIac
X3ZhPLLwYqIdpRoraWPruuuyaSrK6r2F20yUb/2uF+ZGoya01WNc5ZbRbvvI9U/R0Rv0D30UDfLr
BMWr3W3r2jjGlW/DAhukMBfiZrrK6urWiq1PliyvmcMFgxhWrA+tDPQmb9jwMUIMjt5JS85NtGLp
qhZOhd4Mwqi1nggqu4EqgWipaYYjiZ/oly1gZjrZucwAtnWHGGgdlr2zhDpKi23V9PUGDTHRu/jt
0v62H6MHIhD3dmE2oRXI0F73UAXGe5OQCz5jTNxDGUa1BJy3p8N7Tkyjl+gRGqL+EzLRPiw8pA/w
NZGu6iMyT9/cW7XHUAwVNoyIWkSBIEo+Y5ka0GRMPNwofmiN9VSaBGAl9cOMZAS1nEFBGKBxEonv
o+44N7Ipnw4Zb8VBOtjmHvmZsroTWLdFUB61LltDyzBgwmJWZlyiDhpM009/bNKw9Q9mGv2IF+8l
WAKfOi0IUqeYz0TubLJm+ZlpBB73Viz4eqYDrlcc+dnPKfBO8AJcpC5vYvF/0nkim7F9JdD9MGX9
PZb3N8I5lm3adHcEYnFRiEKEE1e9m94BuWdhntLCGW40m+4gGS8sUjL3JHLJ+R17/CONHQII2DC2
LSgOmnrDbINsHKil48lpG6pZ2kQG4NJ9EDpW0P3XMjc5m61/bdTk6NE7RHWfxtcoCu/gBbxmS4GY
ZfZv4p6Tq7esmypK4kM6E7Kspybyh+qtHdAntFzdQq/yDsLoXoKgJft1yX6ZM8lPMBaQBYwva0og
eGqQkRVgGqCFbspYLXokxg6dsMbqqOZ7H5ivNDk03vyxFMlL2TS/tNHdU8aft0Ek60H0D3L/2SY/
A0+Ld4j0ZecCcNpYCWefnbV7WYxlblXLGnfhUMsbXICfUQqWD4xH7NMCOzKyx7tK0m/UBvNZAbKo
qGhd0KveTBp2uIgoHGBE87mVsZqXjTrmzsRlqWOcAEw53ZFWyAA9EXHGPxtfgshanZ8s3LZFsuUU
704o1py6zY8zP4Ea2hQNBKhI09vzOsp4CkjQm4iU+VNaPxXZgAhEtKTc41wEelf/s8k6FLfqprrD
qScX6z1v5Au8dum9KiTb0penzoYUpo77khek9tRGPaIbmp9OyhT7ckjt/QFzU7vqwUYdMUrWSwau
pvlYU9c6VyPNdj04uZ6ZHWqN1KW4JLm+iIR9Vg/w1kU/CKByf4Dx/JW0W+p/khcnN9GAQ2VmzAov
XLBWdWBb2ehVBy+bv46pZ/jrWEQSatFZBBH8599fbvoRoTNpir0G92q2TRJt3ahOaPtvi7R2J8CJ
6rbtOa85QXy7Cy1Qfa1/tJXV7Zxu5spsn6/dnafXIssj0r3kMd2Lq2NnB9vLOaH2/nrCVpL8XMn0
s2RP+7Khc/8P/E8dE51TbFsvXzbqJain+oNn+LUbR+6bSbcAAAJcP0U1VHuZIv7lPYl6vTX8UhS6
IE+M7TpN/Frd0lvCRULqMDedYqNLUQunBN98fW1x3NAa/9pXn33qcjUnKTLa6gRe/tP1VnhN1f9W
nEO1mfobGDD6Cd8xPDV9Bj32tRtLyB9Fq4PTaBlvq39TPyO18byUb6GWv6gSseHWFyxqjBqu9xrw
01HIYgUnVTfVni6pavaYNjruM3aDMc1YiUIZKz169HX1TlzkcFUJwDEzRxZCq+45TD+ubp8d41y2
XEpMQi66JkLqsM6PRkcqZJs9+sI5IBT9RsQvuRbaJHYNU+k9jt52X3tRuhO4FUu7fi4JaNhnfvFQ
WjV06bhMD4nsB1cDWXRcL1nMuah4qlXOPEwJdXMQd3w5W/08PXar+9M0jPQ4Eitm0Vul8+eRIZiC
ZxlyYxsIC/EFITMIQZhFxJmG42AA1u522Gpl4I+BYf7WpEF9aFyEEj0ojU0Ns+UcUfzF0Y8FwAEM
7ugmpKfxfTRJ9rXrHAMpeOtdmpvWtomX7OxO5Se/8Gco70R5B6zLNE0kxwEw3r4YBtoYE7rRvrvv
O2IUI5cI3kVbAFdR0UTN2G6IGRC3psWM0GjRCwEKrYpjZvbNhiTImRkFTE3FJJvkObeMLUOL2r0c
/Osx6l6FKLs8rurcdwqrddhaAdAspBl547pcZeTuOhLAVc3mfSSZwKtESeMhrc/q5teGZUkY5Bnj
/ABmEw8oSQY5SLJTotNzAKbKIBRQCOZnqI3BPXx+kCzyObqJ81jtKY5e1q7zCZX75b6oLBsJvZo2
6lgjl/j64l6pPyR04M+nuNwsO0LTzQXFVSdMhrIM8ctxIRlAwePqXOph1O5lk/vw9iZ3OqU5RU/b
KS2E+/L89+ENLoiG5BLU+Dp2uUPtqY2L6iqXsLX6MKCMvNwRZ8sPPMA6FxKeTm1q/J6hwTxvU8vP
S30uae2JQxqh3xM636Ht2tc53qS9ws+p7+EPMF1cVAGKKTkaK44ddos3KsAwCCX4VW1kmgqtAgTQ
CA98CZCJ4Mrw1vCFm2cC3eH7MHEiQrQ6My+vzmovkGDwv47ZpoFbfcL8icUJihxE1zO5ex29QfWW
M7T/nivSXbQ+0CERaNKg0gkmkQBqTHklNhV8Ve6NRbEQ+4TkXvJEbbdeDtCmjyxc8Wvy09iwyAHE
ql7Bqi6IlXxt6gW2kxR4lkQXqP99dhdnX9XEAShIKSCikz9+X9JpOE/Dcqhr3cT6zgBpuoI0Ld9/
sOR77eSg1qZZ3F+p23NO3z3EJALscI4FKaxOAXY3JvTXRtB28rPfPZH2Z7VJ+8AujtDiyrMOzq27
iunFYeXOz5M8pjZ47vFV08fdGgpsKf9Y3TE4KZcqElAZARCSsB2yFqN3wbmlnv3rUfKJLv+j+r/U
Hf/LYz7+dmTq//4/ak/93eXY5eblaS4v73IMsEJG/42aWeelOPP+fWb1YK+YmHp8vfbL3yQkNxxX
AwPa5XNSb09D1s41sgf8IuHD6zKM53qM3T3arTsTkdS5WjyxAzCQsMTnp6zJs4/iVVIdbanCUger
dX6B0p/s7TR1jytueU9ieivaJTjkID7o6pRRZ646Ty6b2fNvW3IZkRGmtb6bHlILQrgvUcfCZ/if
VnxDuPtpQJQVZrNejsN1CrYeQAyvR70IvR2fJtMt6RQi3BUWqlxsVHT7ao+uAuY+vyCinbdQtcA0
6eOLU2K3qRdqU5SeCjkDFYtxb+BhFSFDNpJSUJvqORjFAcdMq9MfWgPRCaCag+iLT0g+zeb/NxZU
ktH/qbFgE9Xzv2ss3GU5OMTiP0BL5tcf/dNUCOz/slm3es5/dwcuTQVDt8gXoufmeOYXhenfpoLl
yXs8w3N9+Eu257qXpoL1X67hOA4BIXjE+Vv//6WpYBo6/Yn6D/ISBywPZUVg8DIMS+Ge/mwqtGPm
l6gjmrMmvKu8WlB5L7C7PfCIBIC8Tkyh63klBzqbTegCTxnNjrCC7r9NmBuVRT9dLQERxqVm5+Es
SbCkqqNFtu1TEGnaWbcZA22bqV3cWrvBPCWTZFlYh1p3shC0qB1Obf8xN9Ke11U07kF3W/4K6ZQk
tySAX+AG/nm1sB12CDLBFdETNSvXO9eu8wpDMgtbaJ4bRi73PHazJ8cw94+NZoezKXAx6WLreIF2
VPcTk0vEodptpopU5IJeb6VlrwGxg+d6YaBTG2DM5lkGs28zx0PNKW9mBYGrQJdNJi7//WB1h9oI
+RC1d3kCipxwRpxyZ8x0SIoWEu9EpoVfUO/V84KkGja6MZARsiJnZWG4c+H5nANCZM9fe6ALisyj
XrqSOhcbiGwpq+HxXPMrvwh0ZB2B9jA0wtuj6LB92FBjR20HN395ddmkBu0GpmfkxWQUDVn3jg6q
r6TfmI5ZXwlXXDfRuO6628IF4Nl0ZnpATSU2aVvc41/86eL5hwS1wmTV82/5WiBpEfV3bBBUCBbv
IZoQI+iJS052Sre9q3D1tbG83Gnvg89K2xqJpGS5ERqktB0JX7wGfcnslMoGQM7GpPphGjfztGC1
ozzAxxa7+j5t06OeLNlJ860NHfmYssNgJNfa8onIoLwZmULibihupq48Dp591abWcB0tOMd6E/Qt
xX8hdUcljbybRuMm2abR1nIq66ZGKrbRRnjDIieiAy7FjLIWnChAodbpNOo4TnJjji1nZ7/m+wkn
yBG/zhEPYXFrE4CwSQg0PFhTPNobIxvxFrXTcrAb7TDbZG34eoKhhETt0ovsawAIm4rsG8AslXMN
VtU9eP76qu4DFs+nR7GsiBBYqQe4KSswE5qiwVu/IevauiHs3Lrpu+R11EwyIkWyV/et8gEokSjL
ktuV6OsLOdbtobd7/B4EGl630KGuJ1fweTg5Rg7tp7f2dLqXxjhPxpoenGW4QTLKb76TTG1cJ96e
hc1/HJva95aQZ2SSzNOzpLjSzEA/LloLzCvuz21QUSfhP2dCK3fVwcumJIJPK5DWcAGUDk9GagM7
3AG37ZW6ZcrBM9Oxbc2rR6QCy4MNgu9d0z6sTvxCXy7mCmWbVxDflUrbmfmxNJZ7n8fGlgTF5Szq
XNtnlNYtqaQZnLWmooimSWaWA2UEC3Dy5/sswVkH1sbcjX7xXZVZJpkYUAUu3RsJ01fFqq/d2rO3
mKYqSJ5Suv4z95kH2AMaJlNupvwHjjSapIHVfxWOSNXksxh70G35fFQlI9IzcWYZIMaZeaAkKrn+
IEJyabKNRJGRgbjRke7s2ibrpXQJ0HpmMudAFvszm8dxl/wL01eA/VTeVMdmfzykoDgOnYEptIt8
B7iSeyx6VxzrMVh3dt01iPSCH1Yb5PtLFWst4h+GaI3d1yc5TPYGEKsWMs9lno5aQlgI0OEfNVvT
WXEKG3aLY5CVwMyJDW4tIW66rxDEx8CdvgIfVMFE1Up6nVWcS0FamATH6aUOnoEpkCWmve7ER1E2
h3wIkn0BGW4/pv2LtS7uufGR/MMDfHYlLF+MyE9pdXUwYQyIbIsOCx6XC6hRK9hOwiWpfLGgoHaY
OOPyuhtpzDhC+1VaYwDhIjSG0jmi3NioaourZqFqV5VlVBqA2psaKsu+ICEEPFFyUG4DdQKogoza
66rqEdFMvVeFOmVfwA7GcKUKatEgB6+cvM4gSjFwedRMRNrTh5CWD8Rlg3QOIxfpLYDuo/nT9MDv
OMBL99baPTCxjACPddZxIB+1e3e637FBQE1TxAtYeI1R1AtNh19qCesmnA30wonvfgpY9Tv1SMKb
WXcSCPv16Iw0tm0UVbQm02HnFWl99CdTHB0Lqs5yIjbOP4kCbDSW1xUm4KKhlrHfzPwRk9x4+uu9
q5ujWl5mawxzMfG/PoYO/o0J3/YrcUB9Mqo45czudW4uHxPiVjg2VCzt0QJ4WsPpqigZwcsRiOKb
JESucO4yeYJmDlPqhSZeawbDLmowqwFgDc7r7ewRWeJqxr7ry+EMMet6QiB5yE0toeA8U8QNUmMb
GRptNiy0Z+yJ+M/InzBIYND1fU1z+rwQn3bWx+QJAaC2HwqK0kE6QbGZCbbRnXHbNCsfuNyweuAC
xoJRKsvyZAcMIg3qUzIuX96SguYhtFW4gS5jQd1CI5FrzUvJTe2pY906POhx2+/V5e3iELncVAW5
QmjDJo49hPtVzNg61JRq+PXHusHVQO2qDbnFIOsjz6FZ1sNSTP1NrSMBVyVytemNoTuYXXRW16Bi
5ZKekIVb4qVEuD/esVLCSmvr378KgfJ6q17LXzdXIg8OpVvsXVlZ9wDWRL1/irKa2s7YILlb/fyt
c+A2jv2kn9Wm03J72xV8IpUe29eG1zRgW5zPgvnXbk605MoEX79iSaZz96xFLj7PUp6Z9EJ2lTny
W/oqiqrFo+22QHV60Ye0kJA0otQ81Wjo0DDvzSl+z5tsl/KHwm+mfUdw4Bo2VnY1YFc+qHqr8jx9
xaxc7E/qnsvdRnGEHGidlCHqcljtUVKpT9743ZLrTWDJznGKuNbJW6pEqloQl5tfe1T6TtbEpb3B
oLhTxwguwtSrPsfacStoHU11sEvPwfOKFtOk4WHLDiiSgPWaMMnTWGs+WtACl1lb/hbFSKiPZhnn
pq6AZwXBg6o7q4yZr7K2dFl95dBcytKXx/zPjnkIcMNKi7Ovqrl6sNqQZtEejQY7t6ymq81ff6+O
XfJuhrnRQk2zaO7Jn15dF2K6U7sN6kg4SLMpJ+xFGs5c0LHR7dFUQySxKi6L/w6hl5tqb1zRcICD
YHBVt9Uwe7kJcHBb0Lw79zOVTZhu81fdXqX0tHiTSO2RNaNJ/o4cG9t2IcP1Ell/Uhtfn4GU+/3g
H8dmCierHq7VZvZY1y+MyLJOTK/XkERO0/MZkeXaX8VMRWsVdUcxZtFBFgZRWdsyesyt43kN1e4c
yOwjinAEk/x11x+PEsSpU9uT0RbqUSXEm6o+rR5Xn10pK3SdrNGqPbUZCr37554aaAVqTNVU07Km
OKpdsG6gplShV+0u1szP9fIsZuegFPPmMb+KKwJSKlWqNVTp9+vJ/zxyecpIFXPlk6tjM/6e04Du
QR7+61GJimVS93ztqv/964Woh6rboiHzM1S3v/7Hy1PpKTmTZkA62JXnLVwg5HtU7+avV/H1si93
X579/+JYVVylXkOBZs9CiETUZQFpESKsCqFOoBGprRV18vJM8xX2nJhgnRjNrZ3iP+0n2pwoOV9T
4RPMGdSvGTUqJrMrso9Wtw9G5N13qMG/sRT+ZIr+o/fQxiDXx06wwg2uTB5uVHYcFiYEENElL7MD
GmxIs+hMrOzGTgYo7pED+bdzl10ugn7fV/2zhXN1W9Nv2ODw6jfuOD6vkz9tB5gyrqSQ9AbhB6N3
RdsD4r+AOmWWpOTIt2kD6FqmAcqqxsDnevseecyuYX6K3iNt+S3gR4I0AvyqrfNDXfa/I1dylucp
ChN9fDf7Wexc95ufIl3z6jTbwSiBcdvucdt+tzR8YeN+rLBBm42P6sHVrJM3uOeCnwtel+ycaHxu
eWdfVVU/cOkT7wlSoNsk+TUtH3kQHVISQDYjruV9XCZv/agDO7KSk92wIIVaf44t62DB5DVqrMwi
xsuESvkX/j0kx4FzMCMqEnTRyB5i5Ta0/Zvmub8cjXh0WcAoFsZW/pTS6fKYzdHeyvZOix+iqwsa
/bm7S3LrA2D+Q0Bp4nUsPlCu7QamXHcL9vGiZa7bwOu0hH7fLPRyKgGBgL02zKeSFYc91GHsfl8x
0m3tMuhOVZaTAgAM5JRa2EJYZR8QZPPNulBtY+ADbQ6YK/D7H/qKaXhu41dYVCj4tawMKZz025rl
4640xgOhxu5mLhxAhXa+R5YHN8Tyf6Sc6eeUkRrX+bju9UQ8rzO2eM+kGGlqKqXjXNB9Lh3XOMx9
xBWxjMHIz9Zxio0nf0KAbeXVCZSk/Shs/8mvcxiVBqv3OKMybMR3Q5ce+maetqup7QIKG1uCNfKD
cIODNjX1Li6QwIk0QjrQXfOvgbyaYfCYWgRVggucbISHKy22o2BuhfBmm8L6PDh2fnZW/S5APH2i
pt4SG5deYyxd7oJFy06Flt/WjQ0YmPPVINQptBG0jA3EgSrvdva0cHIOq7WfTXRmQzDdI/AO7dhu
zl3ff5hybenr3nya6jfN9rmsjhX8ATCHKdJ4p0AtV5a9c+OvFVFdI2VTM8jSK9scrQN26kcShNIF
yFtuELbtZN8ay/lwOufR9nX9G1yzt5pLFBgscI5+A+15mtf2YK7TeKPrN6KzEZXOrCJtsyIHdyTb
CUEihrT5tsK76w59OGXGg1sN3f1SfuqreAIvS3PK9OnQ4mHwnkH06EH22NbVqYHQQwFL+7Uaxmsp
IrjkCaq6IIHq4ndhEYM2zHK0DbRURViO3S+6Vs42soMnlE/dEfE+Zr+DbZNg2LhNt8H1BXpCy6eN
a0f83JzzSlWLaZ6/mzTAA8UYXXe5CRgxGrD6B6Q8zNYEeAqiYjF2Oyw0BzF4eogj6Fz4ybyvnPS2
iVAUYWr4XmX6EkbBvCURrQ2tiisfPkK0MtR9zLps91h334oIPVnrpqSKQemZ9Kfa06Jz3mf7xAPK
B9/kKkP7+KDNtoWWZcr2Xtb9mvoAWQXXKGRQRCORcXOsYQfj3CEEKJ3u49Fy94N7mCr/eRropwRu
2W99U/+FEPfKWSyThpT4sU55aPuJHkZmjLuA82tfBuMNQKVXqwUJsuhLuV9GPmjzdRxzAuU6GvFB
6x3RLUu1rGPXPyhT8J5GnU/HyN6J6zzCJX02pIERjf+vofLisFqT/JDac79JbKt4Inh4T3d2C953
uM+9684qkCdX+eO4GIRi0LvbTRAhd30tkFQv+IvSGmAmwSQ7Mf8Y4un77CMvXaeXPs7P1K/INe3y
p0BA61to/hVmhtYruSKU8q403Y+x3PfIrULQbfTj8dE2xNtVHglQs/45JbW+nYzx0zfKY5aMOkU5
b9yX+G08gZqPUuZ6a8gPqPQTcGs4Y5M56Dd+Zkc7zSgCYPY1hg+rJDOR+RF+XPFRTzs/h9qXDiNC
K9hfQ0MkfczS02eoguEa4DtBgQ+yOoYFIlDL6qUBMwKBbSq+2XZTbp3KRkPejR9IvMHBIgqG3YyT
NiFqjy7c1vyOL9UMozrzjtShCK2mAT/Yt3EndpEeV5wbi79ZvNDt2zgMCheXqJa8287NWkS3cw3t
IpkqcbCj4d22MjSnEsU/OVeD67q3RpnctNLsGAc2kda5f0u92Yd0B1gzjnG44Hw0sTDWDwDnj4zC
DR4/kB6eIEAlJZosSetNk/bubnTNEsvfgr1vrGAvT9mDK0in66ixWwkhVqatb1O+ka7LXwmhmpkz
mr/N6j52KENhEAc/boMe0l7BzV91P+okfbFX7Qf9oOY8o3IPEWVmJ5art0tE8tcaJ3fWCD0ZV/DB
wdlbGvf+2vbbMsCNPEKcXmHghuTXG+DduRgnIMAHWD19kyBTTRiXKSA82pr14kVcIDNR6w91XA4H
QKwWZR7tEfH8uisGGXaDwGLoCxEmRM1sZgksTgL9sCJJgB4gHZ/yhFivURTfzxUe1pSvDM/paYkX
rg6ICneG511pZQyeraqdo93mezCnQZRnd8z8+jD2vJeaHvFAuhEck+6qGu0Pu0RjUbfnyhYCFD+B
ZnNELTBJ/Z07FLQgDb08guj/iYnzeSA+KwQ0hfI/QhHHOJZQl+wQmDfMYEfz0XAQd8QoTkGVmJrV
7/TEG3Z1l2LxSUF1jeVHDvx87zTtFCbpuKH4OyJ89n+gcQPFbTIFtILujlRKQOakB42Wd0h90iic
Kv7NmoMqvh0PwVurlY9BDWbAsMVCSbi+1wWSleowlV5+NlMwLaMOQplMq309TI+schmo+dWR884V
zpFoOkQ+sx2Tf2Msz4SOPlUm+v9JGDCCkLVpgPHwt9wkchmyFo8gfnKMY+PW8MmKW6z6wRC6caX1
46YutauOjvTGaOsBjRTeamLg6odgbKk1kwG3xhaa/7hGFtAAPq+3CeIjZrceK0Ltm+ZRgetYe4WZ
jQgU+v2ealN5H4vAgzkLZL0KvnM5QiHOZH5f90ZA0OJs3I5tdtXq+jkIGMGFEc+MtOW8G3JBB2ba
eYtjnSpzecSlNt97ll7sdA0pLjVwARC/RnJLZfJouymCWix4MaWvsqiuiAD59BwYmgNj0lYfyp9E
dvwSGnOt3BsIo2RqhcpVn++medpl03PJlPBgVrW7c/PhVE/g4slkW48WlwYuiIH+MPXztUQc3q0+
zjnyO/18IrSrYK3rjFASWMOGhdPdZnbSsvaapw35whOBuHBzsXuJA0rDbSrs9jTBuYcfD5W0z7F4
emh/cssmc0y4e5TtGPyMD4Sq9V7l8gmz80njjq5T0jiYaCWfortJybctGF+ZRkZHNAaPlvvkYVh6
jlpjO8UTYCofaS62Xqdp3ruRwvnQm6+2yeQ+8KyHInbeaukXFfqD4ROihT+y380GeIe5C9CPVetj
ZUILmgvoPLACtktCSgMeN52Y7IFM46txyIaN4+kUk+fHwZ10EtknOKTz2RuSNER0fN/T6Ax7ff7p
lD4Bdv4kwnzgkBZp0Ilasjs8uS6IyK+1CLyzIyR3k9Z9H2I6c0a99luvxoG00BdDjF0QgwcKkNFm
6nMoDVihPVH8skoE3EXhuazHfJRNQtM3VQP4sfltJkUvgYTzts8GGufBsWpl3LFHdzBLqvpoIDIN
U6+udzmSDVY5trQB7OktkhXG/5xXDhj9LmVssO70gUFrtoFBixUGtTTjp2L4jvAKfOIgyJ3MED71
6cAFz98Rz+rxYxp+uHP/nA3BA8mwO4h91BgMQN7Rums7cAzWMv9YShA4hRm8jQX4ER3c0Vo3KGDX
muVaspCeN0w7CmlXno+ajBYTJX0KQIUfnLJWk++S1E8HjTIs4lE/4FjFo381CvHhEGCBEF6ir4lt
SKfPFnxx6szO3o3H3/ay3haZ/AJJPeQ7Y9mGtyov2mU/BdWL3zB+LEUA2t441N74eyjmFzOJT1Vs
H5jW/4iyZDnFAZPlMnAf9a68SbT5OUsxD+Raf+6d4VBWDoEbSMgz6JuOzw+ymm2xHa0ZdgHOjigi
KNv7Ya7o3OspDnZrDW9CxDSaY2w3G+pkxvUAE4MWZTNf9fYtrSGiVlbYEslavOgZroBV2tesAmhB
vtyxdqES5GhXPXNSrsIB5Rq9H17X0qpuWaWYMn0e25y5qfEyb8rWhmDd/6Rv+5kMq7yLwmNMnKzj
2i9cJX41NM/2dWEdjBFQIOAiIHMBV+3I8Ul4mOPrkWCrNYj9bUpnfRP3tBZAa+POb17dWB/321SL
/Ud+PZNTZ6xSsAcsPg29HL7YmsBRLZz3agm7ZYXukXXABMWH1zoU/TgnO09q72lXb8SIGLRcBWwN
iolQAT+TFQ5ekizHRCwfRglrtRlTwN3yBehjeTSSFupACS1F+zbE84APxbtljvBm9dZTa473VqkB
uBB3Qcq3VKQxpdRi+mkF66HpGZ9YyDcDOjCBEjyG+byBcLG34kzGRBAv62oJK+QkviesyTgk2Ky3
rEKZAeSDsRuDgjj43qbCzFVtMeDAlj6VUtj3hsnsfZhLPpCIIdKG/DshWg2B39E3XRpwUEs1QNqw
jeuMCgPUPJRO3vTDarp3OAlhAQSNHllHUvmUvi4GAZ/Ge1yAOexBF+KyZnTu7VCMIH4Mf+PlcFhI
WLkxLahjNXS82R6iDXIKMHv6FdUnSJvAFY95pze3I6AVexhexOJEN4AGch9bOc6rj2pA9Z8N47DX
WMazNz0utbcnqUTfjVn2GUBL2hCogaqzlEHhSbxLPGj3gTUtvCNkQUUPTXjBAZdD7dwPzuNcaS/D
9BkkVL1d42WClBLmvv9dc14I42KUs4gPtPHG4RsjaLqn0S31pICx6aXmqSQhlqek9iQQpAlXQkyu
y2XkQcxU8Ygzc8BSM1fQDQ0ifzW998LC7+4TjaYgpjQuD+l9QCRijKPFiKP2sPAScGtx5eM1J5Zf
7Rp65gbT0TYArckaFaJLtDEAVPKD5C3N+vw2DIjjAbnsU800wziGJlDD0tnUPigkXew0CLNDENc7
Yw1eEPh+9kX1KTUlTiHuxrIyNqxUIr7jrhGvyURmhQlOPhM5s3PtmyWSYDMgwbzxxE87L+6dYnXI
l2htiA7rblwtxJmNdaN32ku3GHSJIQRsR+xlxmsRIWZnKcDFeCUFoU9+amMs9k12nFndA46unxk0
b6x6ffBiTs9iZ8nvycjSIJxGImzwq4qQpBjQzTFni57gHfSEuSPCkblZ8AhF6r1K8wCr67y1YEil
LokilveUUIAm/PYmc5AY5FF5FnFyTz1u2jhTdu85tE+RWTTd9Owu6TPZgI/zLB5isZxEX9/2XbFv
21snM98r3gJ0nNBrftbkm8STdt85K6eXdj0L9GLAFPZyYbpCteSHy4Q2Nu6sLP5hRtbLag4YjlbC
ANLmM028lpDjBtkkhkVHe/GD5Vg7+s04YEtqBZTiKuLtOo373V7HB5Nvy4JTMTMdTOwnf12fG3tO
j8Y7mkorZ4LIqjT00rHY9wVnTGuXeCcdbFJQa4Xefl8977tbNJQQjBtI459DF3y3huGjLD+mLsKV
SIOj0KMX2kgPjdaEhVt+mrzYfK0/Aao/QTx5LkdrDalYIrouvY+A8/nQZcN7yQR7swouSWmzQNzu
qx85XNW2BZEraBHZOYWC+WQv5TY36yfHSa/aTn/zjO5pwseZzLSKKz96AEFGZXlsP8mdeQji18ke
7sxOu8Y3fBr0/Get01VqPe0qJ2MDyQjojjix9y2BW/C2gnprGs2bJu7rVbxDb/pdxLdW1yJlwhHG
x+PfIDjdVAORMsjYG8268Ubn0zGKLoxtWawywYuNZvU/2DuT5ciRNEm/ykjfkYLFABhEpufg8H0h
nc414gKJFftq2J9+PnjUdEamdNV03/viQkZUFhnugMHsV9VPaRpwmCKx046qTevGx6B9t4TaR+FH
M4baIW+nJy3gKOjqONDi2xzv/sfQ918x9BmWY2Ol++fFifsvw5c4Bglw/387fCdW/+s/+Yedz7DF
H5KOQux8gqfHf5QmGo7+h8loxhCGFGyCLeM/vHwmgADLcE26DYnv01r6JyDAkH94zKUl6ADdNfgb
47/j5TOsJf//p5UPcAFGKZJYMAp0XINC/q1EUXc88K44tJ/1KtH22ZSRI8TRt+L0cEljCE8Zgx32
XcXJaDvxKmdiA/SITvjZKm/XG/ObUiDjWb8GsNa6sdZnMR5bnfo/9hQnnXI12ERGs+s9BYevhZlV
te2B0AMLU22Ht0FqxdlK1UtckR1mMOcK2tkmZn1HPSCtoDmG33oaXEET5HdnwE4PegBJHGD2kzE6
nyUYNFglrutny0aOeZHFSR6c9VQM7h51oNh4NGRdmXfQMeKU7bqMxpS4R/dUQ1zBS0fZQjfA+GxV
Ii9tF25m5bzWRbQ2PfVclyNnx6DazFprn0J4+2MX7ucEqceDvEMnH14A2CQGaiwUL7vx9TgIqY50
03XAXpsJ3kJo7odvCvIJhW5i13A8gjo6dDtSbF9be3qH89I8DKH7ZIqmonixkatsKjdDneZPk91m
xEUQ7yFU47VpY/s2VMla1ERvlAx+wj7sV07q5dvRcjiJCXolY/qNqEBcp0Oq9hgjIOVhXdyPSbxN
+qGjyiG85FTfHtCz8I074liW48+yHNLHoeOsjlyhSnO+5TbVxV2qQhZNeltcIOtRLapL34Q4ezgM
HZJiGQmK4RRH+jemA84DSSdgpmPCpkFv2329PBXAePpVGxW7qnRrMFs8RH67566/rtj/VXT5tYyJ
p/z7vzngNP5+ITuOdLk5GHhggeVu+t2Tms9CAOpTznNB/DPVgw7TSmdvojGbINf1NAcazET5uSBn
k88gvNZ2lUMszwRs3chUj73HxEKjB2DtDAxY0t54cinTXKu5t641yFAvfDFKBpzzJMOjW/VPMXOS
3RwliG30nwCIj3dDZzxkBpE7hi++p7U5AYzRD4fa3cmGR69Ru/Ha0qr53HsDj6aCWYUCPpmrXcT0
dZksYLVsgWBX6Re3n9W7AtPlze5bn7EbjOh96ufhM7guqtkVlypGR/pW4J0lxnRTQracM6leoxDH
fIFOUK8Ki4ILp82953/9hps6q+Bf33GhM02BVIJ2IQSC+F/f8Uo6MgR0VjyT5O8YWLbusYU1DQPP
ulghneGBTT1mFD5m5zGtMDBM2nWs+s+trmmcjatxXU9WiCWz+UbAF9phxoHEMvLmjFWNrhvzEhtx
sk0k7p9seQlrUMFGSIGKqhYJaxxsv2Hzo3WJdTWSkgOqop9n/BoWIj1mVf+uiPmCz4uvNfvnlR5D
f5xl/tYwWxhgIL2aVWlgYK6Ls2ZaO9mF7jFjZGeF9Xi1ZfAWUhG4A/lPK0vFoCYtBjK0Maa22a0+
gWk7Z1lV7PJuhlYkzwy+wQZgy9/UdK/5vaw+xbqSV2cAZ+qA19Zn63vhYBpoTGPvsrhNFkMfnBq1
XxdJ+TaFw1kE1trOdRe3jUY4HHZ+J6FEMB120ZaYOYmwhGQx5X43EImPo9JaZXkkjgmwOJ5DD1ij
4pUx2d7aasGVw5XCNOUbfUlPZdUHK5V4H+5SoTLH5zQCQVqJV4qY42db9Ad2KDThMsj0QyslBBdB
rtAkaXTq07Qh8TY6gxdI2x3qRLHGWEWxpa5QxzLtoY9QO1LYrqeKkwp9Xo+dGOqtjqq9njDpIuPi
4vMime7jGOuWF7k5V/N00mdkUjPuJCn5el9nqXjoQjBZ04AeLXmS9NzSc19Npxosm1XhW4HhtabI
sDsIynEDTw4+GJZxW7uaPBYWzQOhUSF428J+lrLD0IjFc5pC+kHtfMeN/r1lNo5lrNdWHaKfDzj3
WxEptc+zxjzClMraVr9wXbFdTdemOafnmn1rlOjVqWMxMcGLXYZhkXsMYxtQl7qt1Zw+jtOTFeXi
GgAIgMJn78aYDoJusqudw5jvcn8hyrGq6q4+TvzLMCCm1b4gBs1IoKVpLwAYM8jPZPvDrd416dao
nD03AYivghH0ZKudRkvYqhigkSQ6PsYe2fVoKdsfzNDa0Yau1hjieDyl4TkaeDqasrq2jvpGze2w
/9fLAID8vywDtq5LfBUEEyyARZZ5Tz/8vvCaYR8EIejyW5I1NoFBwwGfSJDdcxNv3dvzYfZE85TW
EsA2ClLjdp4/d37EKenAzaI2OsZp+v9me0XZve/mRf9GqBGoJY/3Qx+O3+dQt5/j/Ehuvuq68azs
YJXZNZY+zdlpDUhZEN7tEWaKn0dW+1DL6mP0KM+o57E7DDZXshaylx6Y+5+9MMOR4O6iR866LlhZ
lHhuxzNlvJgMlWo3uWlQaWAVP5zA6k5R2MnVQj1YlVXQn2bTdPzGLCYf42gd0WVUNhlUcagFiLmE
0ohorgvClGbwlcFouM91gUFfYWIqx2wPaPaoZy528p61n9JGDlOWPZ1BwTJOajVzM3Fjna2KKqlW
h5OYdDj5SicTu1Zz8zU4XM5S9EdjVdLsUz3peA6iz30Vf3Wopd2ZnANJVoSn3MCj2GMm6+yJcg4X
HQLKCXJlDZ5R2KQQ4oJ4vEJgQSwk3JlpJ1BXTAl7q9/GQQuNw2jFZSASC44gZxiFwH6cQOadcFF4
q3ZMqBIbs4QFIN2phk/UjIc9J5700o4OPYMlgDwmeAuROv1euoazq6dbrGHeJaGt+bqlqZuZ6N2Z
7OeLVSDulPnZKIDH1VV+7mY3vN5fOIl3v7BnVLhTbf6f7RaI5Pz27FouWoBc0tWl45gEY9wFm/Ub
FmuoDaWFcxPcaOSlfaIPvVPgQEsBraH2ujDfqibfaxph4t7+lszedBE2hnnOYbjv6i96YO20IoO2
qWfsgs1RrWOzNOljMMdzDimCEtebNqmEQlNH26WNfNLsbPokCyqKpKdHN5jldEJ7OnIi0goyVb6h
4K33K7vxfE82PW6QfLzUJWuZ5Tbzdo7H7GwiCuEEGYLFBPjViQfj1NrpjHiLO1NZl358KoAnn8eA
TgGnoMtCw7R5swME9Rbke+s0+psXLYyT2djDdcFOL0LnbA+bljvnmuQjc/4gc3eurdZ1jAzyr5cL
sZwn/jxv3N94sZxtDAc8j2vaywfz2xtfzEx3jCh0b5kzoyYkxvhQV6yeH9R9BNeC9rudLiLK7SQ9
kiT5PPyfpYq7c2Ubwqf3NLnl5UMBi3FTL2XXU5w6awTlNz3QbSAzoeY3ovceYJDRBU8fcCkN+wGH
lYYQnJ0MdgaHoAwzX7Jk+Gap0OZNctSgwuErTlb6YtBNkKXyU1NEpI/7CEGBltgz8RdIhbp6bsNA
rcnehFt2yQcNsObxX79HKEP/yZvkLrw20yRnJf7+Jg15EzOFH+wbe0SemElqPsbGk5p1TMoI7jt+
5odj4oFw+rE76h2JRfYPPbNdQ8APY6mDc1PsUtURo7fxbE4BfRmOqEHCuFUNL9Iz1m1inJzQmy+6
V2AzD3Jc8UXhHKDd9kc6vS9unbzTbSf2pTpHeX/Wkam2qooozjDBDcuQTlEnx4uk3K8wvW3sufRN
uYxdGoYnhwqK7yxVfO5BcxmVnJikUuNasWNcmzIfURiT6SETLHJp3OswmhXFF3iES68UBMIKyeiH
EBEVJd1hYmKLg+AhCePoQyPsti/i917rmnPcMZ3v0ujiOlaIyB6JF92YFl1rdk45lrwVGwkWkiN9
jb2fxDnnK5PyzagfKKsaaQtBM64JQfgewQ7EXvsDoYqdPGedzTgU9qoBY7cSJV09Q+4YKO+OcaI5
2IDaFHqOttfYNC1kGMaYXkObaZuRKGom34yieK1KB0pM1t3iGVtQy0yrbmvnATOoi9KnR2eQ1h+d
pVg21IjpJf1q0orzRaYmMrUEim0Hcp+zJxzYigPBtiBA+BP2T/hMeNiKHECo0WHIuj+BRFRcJQvU
uWRMHVfaYzYY8rGpCdrIKKN4ysRInakHgieHWifxBuoHuHhpHJlClzZ5aDNxtWMVOQed8N2bleb2
yqEQ9IkWzGOzdDDGk/7OdJBR9Ii2lDVqXYwa02tBBe9kxmrTU628bTVyXIl0r231mpt58kjpz0Np
kqolbgufWLHyhPkuxjd1UkDE8hpC+iBifIfZ8MM1FkW2dMJthc8LwlievlDqHMVadIa7XG4rhXZ9
/xba6o6cwjerzMvDNLKL45bi2GtSiy09OkRT3naQ/md2S8yih/bZspDLoonmRbcNPTjjoX7hzZW/
ArD/9BHDYvb3u9izBMdRQ9r2fWDztxOpLIycJsy+vtkOm4Mx95J1ZXfuUTFReeChdJsdln4qXMSj
m2rPZgSJ26wVQuMw1rspIOZgMCze2AvN2rKbk5UIvEvBVcuLJ2EmxQsROMds5yfdTMAh0lDNsCEy
Xz1aHfxYOtZKYofclWb10ibS3umK5/Z9nbUa8pZxpoZDFIDtC8NueJRp8L2X/U3PLO8lDHGc8jE/
4Femd9NImm3AAMXnmSnJY5QVI1E5Uppt62umMx3tGwYhoUEB6YKhRbCjivwxcmjy0YIWEcbdNlRI
njT4UA9BXdJ7ldfoeU5d8IPD4tHurJM2LZktD7uYXYTdJ7eaD/TOzy8kTftNFurRph5N2y+qpx4P
HgOZMiL+U9f7NObnZtqYvOTBs+Mt/2t91i5jILODJ1R26GIP12XA6qa74VNv5PolWFphct06JwHN
d4MkIs5O8V05BgiqyUzPDsURB1iMuC4nPdl4nfstXyjiKCGOr6IYVDj+VQSvfYF+czKW7UyYIPBk
ZJ+AnY/1ymbLdGthU7TMEHbKw88V2zy54qI7WCkHOtR0dvN4DrZZ1u8KNntkgDAbmXUJuUN3bEy0
SbuTESJY22rFgxpT5hqD9hb3aBZFUOm7ZgKB5Trg0jo2HWVp2qfCfNH1qKaKqqcZaol8BmVibzon
IpyFZxE2I5ovgss2oFiLSkAHeG9U17C2qy7dZ16IdBom71GCeasedQusvwKiHCKVlZnHGRavQZ84
0xPvA8YDwFl2ZjyXTpvuiBmGpOmoV6d3gd63NvHboc6/GeKRJ27wRSsVEaOWOzI0huxATNRioBic
ApETEJTxsYTP9Eo711cGNsalXr5ra+/khfONpgSLUjeHhvWiTUkwCbF14recwOuj0pV1DRBWfNL+
2VaSHVsFei75CPFDStOl+b3k+C3Sn0EzfHVq6TwlbxQLhcclV7sd9wTNyidSYHEbSb9tGnnCDkkj
pkvZ7NQj5Rp6KXFSZfmOKWK90ZKs3NGVBgjQc940ynXoV+NZmYaWQwMUlfERz99RAZoz5zx+IfZb
+e1YJIfQLl6rsER0WQJulf7SWw1bntKKP8k+39fNBdxzSeucLRcL93fDSuRpymHSu+3UruY03oZG
FNPe3sZPOP8O9kLgCulwZXmtprc04LJjcxRF7fxRjxS+tGlfIHkbeE9Zxc+wq1PY5Z+qMXd94bju
3kzsM9SM8uoutRBaP2bXSjTPXQvmPvNqDasmCLq5q3sIdown+3hkT6ap6Rh2yXsRm/bSuNtTy+fl
u7wYdK6WPsJTYEQfOZkefxh695rYFTOH5jtzChP4VOWtxxhptUijeYsV0NmJHnRmGxvbGGnkZQ/+
2qIm2DtoFJKcpYhek6DVNlW4z5K22dfTQG+ksvOTU01sAzk/kY4UwT7XpNoaDQB4ukr7m1Ftc90u
Nzr513VWRHBa8ya4jjaDU8xa2SEPSV12wgqOIs0b3ijawV2D2q8CngurztCv23p4xhuVXUw5jTur
n7BI416/b5sn+ws2nYY8UEDN4kQ8ZvKIQGuT+UA/L4L2ruqSb1kyZFs9k/rZrPFvaD2uIReYZVmi
9ThTcMYZPT8MPVByr0Ic7YVgM6sbEtiF9ckt3D3tgWBPZ3OvU2xy8Aw2CWmbOAih7vBgJPXnmWHx
RrfypdlnuKEheLxp3pWbpTkmejc8ZBWe8rqwfmY1YNF0NKZ3FLDHsMGyAEuLNQ0+G0x+B7/pm+Gp
4kMyO1+3ma3jluvU3mHv/utJ+T8M6v8PKsJAfeHc+c+VJfKSf8FE/OM/+H+YCP0P+AuuASP6d1nJ
c/5woDxwvnLx3Zp38apg5hj9+78J6w8bIUq6wpLewpZGDCL3ev8r/Q/LcZdtinOHRyB5/Z///Ze9
jvrb978P4yEc/lVXsiFEWLawHDQvTzddy/rbOW/K27Yv3FgeSde9I/us2iaiqrigHXzpy9CD5E0C
TDpTvXRW8axOUcXq4U7mFw162QYXXrYLqvISJnN/ruTniHv9YJE1SePXeAYFWGU/schSXD5530f3
c9vQJyMy1++mXtu7aWy+WNiWsOZZp0rnmNBP+kM3vAaNTkqgAEKI5PNi6rr1NLnVWVOwHlC5EOFj
BvCFNuycIvDwF8pnUUnIcq1LUWy+Y14kz2HjUnzZjwfcOuHW6rRqZQeiJUNi0Ujm5vgjGG4VqUtZ
T+a8R16iP5YmfqLMyjZVElLPgiEtcTAXBZWwnurC+eE6mce2ov8Ro/ds5sY+E+BBn5bqtaYPfutm
JHg4pUUcRSztJOjd6ob20xCDyo67peli4bsyGQgKY3xNtcSvLHExRZd/BTS+nKHhj87T08iT6WB0
7UHSfMm0LZ3XAVb7XTDJo4Etfcssb4E2uQdZVxm7qsUmUT0CDi9ikfhMtvFmSZAME00RTeXOzGEZ
G5XVNJ+a1NqL7DC1WASZsFBaA43DVRsMGhsvrWKA4BNzKp79U0fRiTtgzbLG4kH0HUETh1BRU3wW
jXrlINFtSDnvVBblRKPs73WRd77KHCCMFX0lpO7dlde7OX4UAJtlCtCMwS1tQAMekluXAydR5YYt
irkybJnAIXZPVrQxTfzqHnPIjdsClKuE+GlZxckKhvZUaM05GTXvHAxYU9/Stgh3szdeshFz0JxF
X5lmL/RmnVRyah7b0OYcVebbwqYwJy5/aPx6PuNxtMUx13Z6ggnBHeD8zxNz7nZYG2yXD6ZpnIYa
U45yw2yTWJiv4PC169lW9Kyy4+t79zueuIQxnTms9DD4bjDo2SORCj8NZYx0MsXr1iDiWmnuk10w
8usHEu92aBtb6fSfQVaN+0wA8Avn8oTZa0VsssUQXh5sl0nXbDqbaVrJsgzey4lSGhU+Ocme8Psa
PxgIRy6wHW1MKGTyg7rX+TQ1pCE1MzjkZvXUND2TpnLoqT7/KZoxw9PXBRu7IBiBslKuFRhh4AcN
lRHoxtxx4zrBRZWLCtus1xTrto3fO4cTAgElCPFu7pz18ps2qmbn9fmncGL6SHqS1sbGio7KI9nn
2g+6GZwbcibrMK7hyg7TJ0vmcpe1KDOarT0OuXC5tUka0B5FQcgBiv2668UzPfLFJTfycMU4cGC7
7mydStDEMBUpeY4Wh1bIxDZNO78l0be323o7utnXwunFjv1n6MdDFu6Yw3y02D9RdR9C9g7+9Dkm
ZbdVeJ9QNW7NwMJFaZ6zmnm+mzI+YcmFmhpw1STFZ2O24/2QhCPgD2udm2a20Uv1lJnzT0GVvEzz
ExOKTeeNch3b+g9qrw9Oqdm+GVTBOphq1Nv8G783KO/UPTAxnlDQ1dKaYWGyLcvTjK0KqPIIt1BF
uzb+NHIEpGBV22D35AOc5WbUI87jxG6dqcWfgkt9lZEaWTFvn/xbUwoOB0GHJZg63QftFtbtll6l
GL0jexRq6LGkOd+YiYHxMBJUbs5vW7sjYD2lYHoI/3LWyehqdpJroxwcjllabcQQ7orWWTyX0h+c
RZITj47XtH6SGkQHS9zpXZBSCqNFW6+mqLrNP6oZ6cN1MJvheEW4H9mq1fNZmQV5kHKm+nH6bodO
CnclkCuTEWIuJgm1u/mMnXZYokeCWQsOZzW77/kPSO/ZLi2a+cDZF4c7xePgW8+gGYlCxpi/R++s
B276kHaMM1qj1dZ6j+IArjmO+JXLnkI3QWHVASsuUxw22ttO+zHT/7CNRw5V5aiz3aRK0R08JjSM
wVRshW88cyk6jq9z48VrvcUmnUz0DCcRa1KRfxWO9qrpwclYiIv44jBLMAVutf69pk1K0z2/MRIC
To3hbgrP5EiCFu/l/Q0PvL2dR6vZ0GOVbvquJtQW9e5Smfk8BZSHSBBja1fp5iP9Wv3bZMng2JHD
9BWHofUwOZDxK2PaBUrkD7pLLs0y0VKEQgLk0KM2mNGuQYqc6XX12QgUl4+tg1tO3OmaGqB4jYmg
TJzM55ZdBhg31ztKgXkybZiAjxVRVCB+DcY0ZkPCo7AafMpezNUeteOgTZT9IOXPeNx6Ggcjgin4
qFuoAPPaQTh6sJwKFqOTm+uq7E4xc8DNXQv1tOxVTjLztb5+1fXJWDMFijbucuRW09ivcQNzhZuo
vO3M+9bMVFfbfZlR7Tqx+AbtlhPvJe6qMx0W4mRhY/VDU50dxW1i0yH8OGTtzgmth7nywLVoBIii
OD1hHAs3ZJL6BfXsaC1u7aVMhic7wZqhACY/NjzRS20rDUI4yeDwRGbS5SyNshQbrhWiaarV9clt
Kbeq42E1IjttJHbzndHBos602PcKgyuXBNfBjngAx3npo2ZxIUi60SJTXrpKgHB/1hjw7SMLfWaK
w5fAXVyadLXvMKtQDBnRn9d0FB1GOGMJcp7tgEK0KEnsi6hADqlqW1caY0ebUoest2mVK2kwGlAe
+C3zRxWzDfBSe63VuzDMtGdJ38ZBbyWaguaEKwYO2blT025C/FwjbtCCMdYuCxDJ6zsZR2ZZ0j23
MxdACP0xnDm6INPCfA7DiZxh5ah1wAkVWyBFp10jv0Nx1dY90Oql9PT+p/evhJqwCJqd7+q0EGeq
fx5d2t1lN40EQ92Bq4xRZmU6pm9HTMXzhdLjVNbnJJ2wxxf9iGhsofZW2V5v9T0dSNPx/jIvPmT8
UV/SfMBSZPfftBmEiM/eoIS4uHzaGb5FsYAcc3vu9hinEb0M6OYRGoIbewDJu5RRJxLrrlUSVlAt
WlolU5fnQGqj7zEexhKoTRuDgGnLHhz+a4lDefklx2JouB2hGpULg3nsSNqPSzjUUq9N7mzpC9KP
oda8BikJxzs64g6R4GRG1mMKd/fvwkqezbnXtslC98E8AcNk+QoA1D++un97f8kBsVtV7O3/VlF7
/3ZiHHKIIWP2QXyKIEkxH75ZgZ6c6iBIDz3rSdFJw7cL0KtFQvtEaWPab9m/bg1RXe+/7uBakpxD
SAMyfIM7b+L+Yg0tZNQ/v3dCsE4L9fiOzbijNAiHZcUeIa5mLtD0q4azDM/WBptSUzS7O3hH3LkD
9y+V4O1NddzY9+tNN94NrBSHOzm77w2NxNQC0c4YUK3qmZr3+8d6Z1NLe6n8/fV6/wNDlNcZOhli
z/jpjjjm+iyP96/+fLGWfHCzUFsEDjeHOlgiUAOj/gX4TKcKhuXl5f5tM6U/dBhKmz//KGU0tRIe
aNp76/H9vbDvb8v9vVImhYEmQV3zpWja+RjZjTgGswDIRn6Bp5QZne4vDCWik5I/645OSjKJE88z
UZGE4IxSFnV/HPvRl2x29r86oPW/FEujP5fb1Jtfc61aZv2RdqT1hWsu5v6sNVyzCzjo/iJ7Wrl0
R/1gnkp6Z2ZAsYuQzLQFNHWnod9f5MJF//UVyCI4XbOJKVhrP7V0dx3vLy7hA2ODUX7LxpG1r1M1
qzqj3qTmX+rE3UPQNOFuFHMHYE41N88dpu39L/vlZrcI4dG/THOlCGdFw3LGMFUnVry+rxPOskQ0
y0+7f2VMRNJpU+T7vg3fYqwi2/uHcv8s7h9Un1pgagr3mY4EnPMBncLHmjYkN0aovn8yf7t+1TBw
plLJ6P/5FxBuoDh4B7OrixmSISjVX+XXYiJA3bAhwNnHG8Jz/Pf3y8MGhdc/6aIDx4lfb8H9X3n/
94oFffXnv5xlGxZoEx3yqWes3JA00q3vZSbRsMZC7KkSfzI4EbsCq4xtEputLA+EwCw+qTDEQNw7
m5YyCSqfXrUCexmIPbx7M7lRKAI/dD4VCWhwzIbpgxA+C6xEFikKFJa08ax1M7Xp5c+X0WvARRjx
Cb/9yhNZt3FmslINmDO3HLHx2KQQZYSdH2ReTSFvcG0czm5axIMe1EuYEGnSTOcglLiVbflciy1P
THDXgv4LN2XzbuTpdvaKy9gTYiu+ISa/0UFAilIjmjYM8XuuvyVRyqQdo0fYFx+mGzh+YnELGHny
0ERFti/F+KQ3vl3WyXYY83OMB2+VMxFja2G9o8vQRcnufcVuh7JVQvD6bKd0Qnfgeia2Pm7/klTA
DUFmXFprkPswi15rg2TGslHVBSUJOmO3g6HzfMXneOikW+xwz2BbGa9eLl8SxnA+g4iT/KoxJ9hM
eb6fOsZyNkanYZL9UQlxyZpvo/kk5xt9CvE2AHexqvP0HNnjVw4kcD407UHrQrpQRY4DTnBal3RH
kbvH1Re4ITMHjU+seSaaQ4vXdZLp92BiwFlNlC01WfhFdWxWYKCNvt7hxbBHinPdfm8n1Q07ubcc
9dC3fSJ+JW9Xe01x4HBlWRBF8mwTDPmFrme8VEl/0ce3wHVpRA+dC7ibZUjOLWHQ2oUFLGLPTBiv
epU4Lqm2puUpYV8l0/gwt2W+Hv1WpF+U3b8oR37ueRNmJIcVLjYuRMd+brL0KHP9VmfAxi3qSapm
/paanKn7hO6gZFBPAvk0cRzSuBl6Dkaet6WHduzN1wloGWosdLzc/tE0VrPurPrQmZELF6275hUk
vHKLNfnUMpnlhv+pYhqFvNaL1hUZMnO0z3WSbZRNMrWLFlp27G4Sm4BvpatbXlE3MTEkn0OqzemA
MdNbQtDeH1Pnkk2iQ2cszm4w4jeGL5RPJ8Ae23QZ5fZi/FbgCoX2+DoTPkgN75PndHQTcx/NJUEV
3UpL/GDymlX5rtBBaaTDsGJPumuc7oPGgxu/JYR4D3K8kchdQWyIIHSG3beY15NOvC3gN8hLTu6Y
ExGgF/vndcwEG8d0o++Nfl4QmuBbYshllugnXB82dsLcu8aj+gCefHTtgHi1Uh9NSEE6Ot6hNfGQ
5Ljn/BkWJ36ftD+ZcR3vilnDHAHrlQYvHgWHjkOPi5FiG0hCV1Hdf9HNjsVP6zbUG43swVkOnM5Q
ODzba6ek9AMNEmwDWylkr0xd+wnm04uS2L9kTRQoSvJ1QqTYt5qebvGGTDA6gd/k/UB/G/qRbMP9
ZNNWo0RL2njQa6qoDb9LCgbbNnkcp/qQArkFkuGmNIwf7eQpIGn9Q8UWixpHEKFZ5mV+V3muH/b1
ehAUuqXxDeP5RGllj4MQOGdKt2OVR95eT+nsdJHGk6HWzrqJsU4nUh4OenJFMoNGT6RD2e7Ni8js
lr3Zr11Q0SIb3W0yOT/ZWYQbq+tren6vrhkaPCfeaFp+4lw8n0l3n0svZ2ftdD+tzoPVUDOQaKwv
o90Qjm/0T8BSys08i1MHkpdQvLYaJTVrnfUdarhLJcs8bmQ40Dpc+UQ06Q+XFwzOqzHIuZFnx9wK
qtk8mrGpZyg0wI7FaxxPV1Uwjc1Tq9/prTCObGDfeGooLikGgRNsxBD3hebSVt7pNy/BdKRbxQVP
VU67m+Y8oAwQoESIzrSaACJ2gabt6Snvw0MeMRaglBUFUv5MkmzccAyxfaXF3RrsQUYU2thEdvWh
mFifWdbW8cinaYfNT8YeMErHam0JzJF6EGDDrzsohvXPKBv81gp4fObNj4gpyqoefuIkKdfkCKSe
tZtQZE9x1KfrlKaWFV7ac9t0j6LOvvOIOSsWsm3O9t6J24+ulz94pPe+NU4RrTfiiDSM6PydUBZO
5rkbzs7AszFhT4Y85JOzVkyvtomiIDnjkcaNpJyNlo4MvJIIhXFuGEuiKeYBFibvavQdAimeN/g3
jFksfTBZBmXMflT76naNva4mafm607EexLcmtemrLwb8/LkT+F03IM/xQMzca8bB2m9xLa01MVC6
LjZNR9fPSI+x+NyMLpjEvhuoPbOxGf9oJLd8bpA6K/NhZRmt7Ut+tbIFRmgyP/cH1R3rMvqEUaTw
sS17NVpzPxSPcCWnp8CmLTiEqryxsEds8J5R92c94h2IV30NjTU181WpI/n3pnNTeJNR0NNkX9t7
y6qHs+bIr5FnXzROYfiOANwX4qVIZzAzSeoyLGVBC7t+8bP4XVPtB8rIfDMfHyZouBeLqzqmlWlO
huksrMHm8WV224jMSdYQPqfvl1XC1xyUSiNDkSTW+B7jAm3hRDHw9kO8v8I2biGXfmZsrczd2u7w
LcXdVXYXVUgbYtRiGegi3LOdyZnJIwaYz0zgHKLKst3FAZmtqd+h0OtHxmTAu8gJL1BBj+JW5ymO
zWv0f9k7r93mta09XxEDdlKn7OrNsmydEJYLqyhWkdTV56EW/qydAEmQ82BvCLLWZ5kSyTnHeMdb
bmPn5Oo5A99Gbs019XowHmgvsiIMpKJ8U1nYeuZ8WEYZrQziBThUklHG7F4jf4GIZhhsbP7RH3KM
ckl0sugbk49vg4KDxXAIBCVfs83ZWdzNNglSHisfimP6uCbtMpQrzW0pifDWCjU7VJRT3WI/WY5M
3Y3saxaSRMcsog6IOv18SsOVusmVovwiknDR41KyD9O7ozyoW+pkr+QcD1zRnyFG2BENK+Fmqu7N
wNYyVL80DUFmW+B/EGnzp0h7lbT5L+GTBwj0D6ttWkdT0mspq1ccbdhXWwTNg0qrSYocuhxhLSeP
1G3vk6C7uxO0YnBv5VlBNlZE9S50OqcTrpWAF0s/wjUAMj0o1RTnVUGPvCkunhDzUL/3npxjTUIS
H1BSD59fku/Y+jclYKYy1xXU77nWLceh0BexDr1GmmIGzRR7mNtMJ6PjXm7bPPPEDEkQ3UBrGY+c
CqXOqlWszyyU6BhWGXHjJdpXAaHJEcXvCvYC9GuS/coYwZAuDS4OYl89QcxpGlG12aBO2JCLPRb9
E2DeSePKqDb9E9BiVt/fSAjHAkIgwC2eTFrbMYdBRgBei7sgP4tVhPPx1Hq9581kBPzCEW5J2i1e
P//7gJMXy4XGSi+8kj+k0o+lHqrjlFUxTu9ACGYDi33q2UyutzhJcTflDxVDsWcmMngUPPyF6aV/
HyDEQRQxzNS+T380HbS8CR5qDcMwXafP26cJlOGWWPH8E2kwTPkKhGXeSV40nxrcOtj0Br6VIAIR
yv2OqcOinx44gNVTigr/9bqof6ayiowVIutC6XBrNDsKQWbXky8FJsJD1XQM3JiMvH409HaGcUSJ
l9kEbSQTtBGL1a0MSsqZqErSOeMu7KmKZ+8Yk/Eo5Cqa8Mly89+HHJ2x85SfkoWXKf371MkPoXKQ
2pxKLcnftB5+hTaFhr0eqhKHTXxy+Fhw/MLJjzdNceaNp4fXs39fu4v9ru2JRK8N1MUkyDwWUTg+
EH1IM6Iepp//fbGoY9imeACJKdEhOSzYOtNL7IZpjp4D9EobjkPv1FraWcx12wVuUhjkF6ZshVWa
ArWlmux2TLeElN97BTuUk//s65k6ZUW8nk3/opLNFs45FppNizS9jXemgqeT1nYPLvxXSrws8RH1
Wv0nyuVGcCeEFAzkH2kVzfEYx1zVlBZh1qu4M/QzwTNgSr1eSyNWztczaSApRex0AM6i+5UIhnEL
LPAWphBLCzV8SPOsur5+eL2stkU7zzhj7cvfeXqo/8ez12v//kjBS4pOiU6IglImgWxQuGQdqeED
oy1U/nl4vTy2bTgf7vuueRKxRptAxlmebiQ15sd8OtjXEWcUCaTMKhJca44RhwtpoU8Prx9fD3rV
4roID6JkJ77lnCbMuV5//z8OYjoc3dQM0hen43j9l5ELIQkpmeMeoWBovqlVvZ09oKOSQxvRc2E7
An0yoll5GlUOJbnWrXSg8RoNnRmHEhIfbyl1iYnFDcn17Q6kLTxAs5uwXUmyhh+qmX5lQ36lBsKY
DlYs7Egdd7vkV4NVdG+5SrKxwF4JUdEzEzsmPR1sk4yvayjuS8p8egmB4eEjgXMuAVR4yqguWzoa
uEmanz14u1qInT/RGeg3/WeokiNSR5CFIfZGKpHr0ukuPX4xbwQFf5hYnqS4BYyGYTEp5cp9GIsI
fQ2LqngUBGKTK51EyxcT4v+TRv6vpBFDgkvxfyCN/HzF9/9JjQyRnN/4LzWyJP03UUWJjO5YEXXk
x/8KkiUD2bEiaSqCHtOAuf9fvJEZ0SLoKg1zBtFjJkv/ypFV6b/NMI/WAU4mlisq5v8X3ggC5v+V
NDu9BTb+xHMoCKMVc6LG/4c+IMNup9OAczbSSC53hl9AD9WSTv5JpU/IE9D6az18PZRJ+/DAkQ+v
BS+XEuKqX09fD2mD10qTNiaUE61evB4wdGsWw/Tw+vHOjIYFOo+9fLI5fyU7vR6o0Op/dpr/eI2A
VR8LjGXxsmbOphjJZHp4PZObAVs9dQo1Cw0qnFegz39k+4SVTNX9QKas3s9P7ghsyuubW0V1vmTT
CqiYdlgvDrjCVRuGlag+49uMskllYGeADgEcs2WhQu291ryt4+ZmF8OQWdLslnpK2zHrJknYoqGd
N2N2nUHShOvG1kMF1C3GPn4shAditUpudq/Npm6xRWe/0OCxV+VhjBD+CAbHhD/4qRtnpJXjkFiJ
97kybZtZo9HKTDvr8JyBmL6eNnXD09cuq+BvkSVCHbyO899NNknuxpyRW5VHz8XrQXpWsS/2yXZ4
NPcgqccgSvEEzmocR4ZoUUVhEgwyJN5Sf3gSioT2K2X6FsPah8FnMIzu7TLsyzlVBg4auHVi4Hm8
3RJwMRS3r1iobjJBpihSbQG2B2YUZrH49yHSSKr498dxAm6dok/3gylRDUzO2K8HcfKDfj17ZUC9
nsmmrMOuIJp9Gi68jvz1YEw/vl6b8sjk4QZun6La/Scpq01pO6PMlxHZH0G9cTTJKHsBreDU7JUV
HoUUvNVJ1o6TU/9PjR3sYI0z+956hehBFGe+QzwLXGov9GObAVJpm+PXJLAWjpWMd3h34BnKzBmJ
nu/s708iuPHVEbftg1q/8UIdHdgymzi1VvGR/REhadXn+5r8SsjBimID+hAqQfIeI/OtMkB8+rlr
HnLNWgVyQ+MLaaSMHYmC9WGR87JEWdKIFoA9qGcwEv57FU/YnsA3VjMrOYjTFmDBLCZP/WYsdRxb
E1pdbyY7Qu0gqaTtjzBi4SosXP0Xo5kZJQ4ceGZo1CoWCH9xLI5KChtHxyGYAG6JxtnCcxkfpG5w
GJnlPWgenxW7y1lQ4X+R0SRbPYNBw66jTTm7lj+wb/j6to+3ZA9PF2Vi5Lar9vhAMANDmWB0C0sR
HCXlyUiPtBSUaFayvO/LzG4OvF5+DpbhfmXz1CJofnMbbFW1ys/u7qLOzXFkmlJXHBnTBDJ3XVKJ
GS2pi4Z69eGPya5sbKCi8Zf2pq+/U7qdGZFAKPbnd7bobxEjm/YAXMq3y+7Nr2GRKX7RwmJjVgFJ
bobYpz4bQDxhHeFXd1CGZbGTT8r5hpejxhrCXBfvXafZKyLDVbs8hovn/MHopnCnLO3I07k3D6WJ
x76FUSvuLIyvcNnNj/oKf+X2XFyNU/GO4d42xd0VU71uOas/Mf83Arz6BM4iMGDo03B3xPKwIj2+
DTSE2cn0EwBQW9yN0Dsmy0jHfFNWwofOtAYXLEgbX+rv8JYw9Vwyo53DO6OkhOAnM+h18p9749Gl
p/g4f4Nowy5IiDrChomVIlDfScek/sF9eZ/dj49V9T7s5AtC6vpjyqac2ZPHzsosN5zU7k/PF/Rf
09S6cbmgtNyTnzhNcSUsEYOZuh1d6qWbzEXdvb/B+QdPgYFPn4ZcmkrIbfcq8vC/2SKn5rVkKOSu
YROp+Tf7jt+QqfyqP9g+fiU/sz3rDkMC/Ri5JdQ/nNmepxB3+ocl9+hWluWuUTBOtqVz6ECymy00
wKSbTWepbplvzh/bsXBLtgNA5afVfMlfkCnueYBJ6/OG5sWNf6rGo7kpnZ/HugPtWZd4A5zVFd7a
1c17rGeO7sqkTbrY9wHvhx/Esaduvu5xQYOcsmyd+q2CRb5M0OBOmTmB+YfH2vgOJxIXP6X9aJRP
1o6QxhxZjP6DzCE3DhqB3ETVrsR0Ln+NsIlQ0wOUWjlvRyQ9yvv6U2JSGKQ/beTrNqOcLLgfpNjh
O2++nm+pJ13vvzOWUAvOzKgze+HvB1Vtpx/jSVtFcGi4DfzIVee9hwPviAf6KfnEY6f37pCtrP7y
wF1vXu7SFuDaqkNCD1yQzjDciOK8fAsXk7VyG+Q74buqpvPbC9gmLLj3irchdviDcoKixRpW3Xv4
nA9kI42YmDu0Liaf446roMUAURiWULhQVRdsdKw7SKDeUi7K2okEN/rChBlTKSJ3sDhVWl9Mgyx0
9T239/62Tq8xjqPf0QFvbG1rQCV7Kr8otGHfW7ERWsPH/XFKq3Um+bOjwDBb8HibsLRJTh6FlSFc
mrEg8s9DLVB/S8f2I1xT7U+0GkLpIweXIdG/3d81iuiyxpHQylTkOH4rvdNKiOK+GbaGiBkdH9+J
cApktb0xE1iSTH3Lf2/EXmEwypBvP3yAOpqxzcc2js9j+LjIzW/DIsvdW42ObJDVbj3ATZB3pMjS
9duO91CjGc2Im3Uei4WB6prJE5aKkZXOrGbGmcHv5RI/zuoDS7gFrkP3v3zO/zB09cLB5YOx/os+
tdki/o5GW7LeUFTvo/wjg5K6gS9H//Fc93ObcN4FlNaErW8pooIBocGlJPp+6CtYntltjg1z0nkF
X+0tQEEHziPhklWjFoRPsX70PocHUMBMILnNpfs6w59jy8FK3bx1mC5FFtJIukIvZRlz1GZvgNVK
5RLn5YWySA/6cgzUjbJ9bsOTueCKxkZqKXwYeDiwxGQSjl52+cEhNDdIclshwQ7eK5QNCjQnT10p
DMjLLeSjPHNUbYG+Ijzkbv+G96ujAL5a+VwqsF6HPPuetJtsWPXqGnBuXBZu5r23uDvkjvYjxd9q
7IVyMAiWApBzd1QmZ/SGCTI1/DSfTEgQg+KtvMRCtLq2UWoJhQ3vOBaCQbMJmUpTKJuMANg+/T59
e07ucWsJKF7FhXQNmMy/lzFez/cFypnOytAWcHUdWIgYC2PuYN22cW2ZVLcW4s1fLBLrk7BTK1/S
bRTuyAw4S3gwpr9JtpdTm6e4jRWjjxKnlJcI7nq4Dp2ToclXnaxyK+ycleUsezf6ANe3yRpZspJv
9VyuZ5830yr2vDrWfriMl4OwMak0bPNclQ6HdJCXj6c1rgbfvKrnuyOu8sOIrcG0nLZ/guHUm4gc
c4+kss55+DhJ+4pbXNq94D/2TzfaCdKimzfbfql8VsGe1rX4rS/DBmd8c1vyHk83XqpBgZLHiRlH
9Gs4gR9ikIRvONCLBJAs+Y4gTI2iZSAdPmID34SOTLk6o1eYFyaGfu/KDtotFLhORlLrgBHXvnid
fYrMl8+P3q1PDCEe+5tHzFxzHJfUShyFT82ujT5u41gp5Yt8XTC73qvLfD+e+3N94vvnjyXdstwz
dMQW6GY/Bte+z5u3/o0pFFds6TxLSIWQkjfFwniXTs/fmDCTJLgV6+epXtAG9CUGTJaID913tyu/
MCQDIMOQEQvqxhFxV0H+mAXxoZtHR+HN+OHCqX3pJLbnGZYE75LiS5Mppk0ToYtn83kEgxM5ki+J
cQQAJeaKsCuJbD/0MZovX7MVWG2Kh29Blnn4Z66g1KWW+GCFt8Liku7BpavQazo3DzrRu3f4PhwS
3cXwWwftvnk9xga6p3zlkYWlifTlNtX2/sM+DYSGYlN5R58c+/cfmJ9+u4HA/oAXHJ7oqqptexKv
N+c5+zC9RPSywoPwZwx206yJbgif3q2nut09DvWhltcS88GDQoxuNs8+oeB1MVd9tRtlu5t51TH7
5sNXitvjCGSPgN3Y4SaLajfRMgd3mvbw+8ZGFh0hWeAN0WyxxOafEt1eSkFxUNs5MoQid2Efc8Gn
l7Gxw022Dc8cUQdgM01Bou3j7oMrp61H2zT70yjPBeKt7FLdZ71fJ0ejxD8i6CC+w5j5gEWZKQ46
aHRSC03a9nO+c8Yq6qp/4tFbtAo1Z0zGlVUrT9C+GiMcbcL3lB5iDLzr9C6Zi9eDERezhUD6rGnW
l1AhnwaFHNAjKP0/z16vvR6YpAFiiioVhokZco66bVkyl1DaMHXqBnr6oGTQ5VTaZdS5kORez3pp
IkhNr90EgeNKp/+Sq0RCkG2xHDA9EN3Xfx40pS2C/+1vq2XZwUTuqSO1wEhNpirCR1VHD1cuqBS1
5mXYBJjbTX8QwnVJy85XPUsa/yaNi+KRT3TT0WnCol4QQce2/3qqlBDjxvzW2/IOijSWYO39jLPE
byIvM27/NS1aw/JIXggcB1+rfTI37w+H8DEMfhlL4h9M2UyX0v+SdL+sA0Wdg3qZzLmuumSZeGJY
KSYQG7LAEtUSPzV2ClhiKzwisAo2MX5eZOsHLsQDRuPeTPd5U1XfdGusOW35qB9JbZS8O4EsJqMr
PDRxRndvv8V53AluSy2K3SF/g/rzjBYjXMV2tO4+5U8apOeST79JCWazBLsNdGu2H2On89TPbl1d
6Dqj3jVVfGkdlHc3E2df/IIt+Mapo39GC3EnXfRjexVGJ/rFgIEvWv28+wYzl8zh3I8VsxUXa0f5
9/GT7mhSy/ygXeHN7ofJzodIgIO2yeneroVXzCk8ENSWq3aFMvbJXUi2jd1+ZMH4SwLlJaXu+zT2
qgMZucB8f5P+UBTT6UGdDT+b3/ulimyhsdMWmYAv4T/uVL8UlzG/BilGQjI0s+T3+vgIHaiYUGDv
rK4r5Sqz/+0bnzNC8Ey1vrm4lUIs8DjdZWuNu5FYz0Dbt4sIGx9L2YwSUJGLmZuCpRty9p8+tTCE
gdmkbts0GHB+g9TOkufM7sQwevwSb4Uk1Wk+Qq+Esn53WnjhbWkTbZiOVu9FK67KEqIkQ7epp3qc
Y77Onq9acL8He2AdS1bhm2FDYpzrTNSsbB169egydlookHfxeLE6n1QSTgGEL4LK7Cf+vkG7nBEM
c4XFJRzb2MVMPwt44SAcKkyroffiGML+fqB/VpbgKNJSYmE5pttItWBJaE/n3rt4HUAQQzl8EJFP
TBbD/JEyyM81QeLsajBu6BxlL2cjP92JKHXURbRU3QiHEazAqeGrA9ZCZeJxGZm4NsBHwjnLV2qL
xXa2Fuc4dg1Bd0q3JPQZ52ohEV7q59v7JT5mMHzwuf2Bg7IPH66R2tGpDbkybc7LzH1cUSkC+cfn
sae11BNX/lFpvumoBPJDcca0EETj3hYe5XkdDGfORuXPvHKLosr8BC7PTjil3dZ0L91UBAbJRS29
GY1Axhp890gZkg4U5/vy5jaRM3n43R2i2BmCh6jJwbbQpAaqBN7FXNMbRktXDx3wExvnJJuwBGnf
4bp6vMdu+mWsaQdu5t+g2oqw1uo5bLbZN8Uf7anul/MJLJMsDaPl2NXoUCCBgBiAEeDO+y7+mTcf
iRt2JZHdX56r8PEFAwcKEoyXouEgfL2y75SlbKVw1b606y1AYoYr47NagI0YshtGaFzetLMnvg/z
cpsAM8H2koIhtmKyOuAsKRYmCw9wsHPxiT1w9PQReZDj8azc4QqdWVpivDHhLY3dXKar6AIx4ggO
grsbfH74s5E9mbyRnLgHFRA+aL61KxdJ/PGE6i/Y1UV5OtoV7sAt3+ATngNIfHS/LHHxJ3RedBr3
nFpt+dg1G1S6BjzvM6TwtGaR5LgAJ+b6vtdRGXnprr9gSwGUoaNsogTTzlkJMonaxRV/89ptLiPa
C760Hn6gBdHBjGwdq9S/Bvwrh8Fp3S7YLCEvuvkCsE+ULPr1jGbacJpriMsklzokA+v2/nQwMtvC
aGPW9jzfLrPDqOF37vadQyhWnu/z7C1kZTozkY4z+1H7Ub9uhglmYQnVU6yy2XsBh6JVKHjyUdRs
8loR4TO6tpCYsNCzXibV6nl+7O6LRxAeR5TESH6t5x5YC0NMl7Nb/2R7bpJIORoaG+f6qQSK6d1G
/xYvZglh1hahXifZpXsBSQuI4hlPtz3m8tW67N9BvdiJQm0XzygV4CZa9dVwjQ0IWrJUzty7LR4a
63Kr78YdvgLw52asSquGYgFzzoXiKbiCWNPb7ZPywHms+vl4mlYKnIqPnHluOeHcrWELJDhos8Ka
3IxXdg3o/ynuUczSYELcs+X9lK37nXHB7Wpm55Ej/g5q0HHLZUvh2mlOphA3FYzxguQCEyQ0QWdl
oUEaZjtMdbgNWbvAEe/C7+v75sSorrh/sAiYn8zg8bDy4Z1oS/rs0C+3aBg0iYxmm8VnRr4YRcg9
QC5Ry65E84kPWjUuRCQKuA7/stViE5eMiCw+9HTJDsUqyoWV9GtDotW02rf+IP+2nOYjt5uu27fe
BRIHu0sFLOC8UHPk3uUPqqojoT5kf+VGkS0W+3hzn+NfFuvQNritreIrxtyCScAHlni3j/HSr7nT
WLBFsK6Od8Vca52nJyyLcsXO5zXS1nJEc87ldJ/TofJdEadCtdDD7Qq4awU7TH1VOOD+AiWf/pZj
5/tWjw2CtsrV76u8BZ1ULtrgIjTJsVl9zvEKz0y/Gjzztu24Gn8Sl/YYp30Eb252c3UJb2mX6MYR
iWADocgWka3My+P0mVlZIE1w7ta40Ey8PvcWaNecOkWdTnj4WMdlEBm7LMHHjkuBrpJtGzF/YQmh
nZC81du57Ca6PV0oKnAKoUL7lgVmyjDu12wbdeUm9MkhgltvtmH5tXpXf8c2IKaGkpeYZk9MkF8s
mWem1zzoLjfiiU0RULCjS/q57xuiBvwUmsaOk6Kc1VO0j07qj0b5v3ksH1BVz4PV4JBpRcFsK03Y
ryN9p7sI1xmEZ/Nb5nOPYjbPhXf3wUXgPYmnOzcmjoNcEuf+l9oLdgJjdCy0QH0OJPDVW+k6PlyA
yed14KugnNu3bxpuou+kbxJ6FjnhvmEhmeDojG7xPscN1esPzYlou6/sILr6hUgzPfZo7rFWAdDv
+rl0xvMKk/gpnUjyYpuxTjEXhm8sRho/Cswvll+Vy/LEJklIA9lXWFx0073b/FKL42Xb0sWVTAbW
whdberZobHVhrssPCavpP92g2/ae5qlFHpfibCj6IDYZ59AOFxlAGC+pE7AqAlnCPfiDimYnF8a6
3Cvyr9w5delUndOfejd6v3EHUOD1bHzejSABzb7hO2LpEPQ8ajKo1SKRRS44MDgm/F15MaxkyI1k
21kEmArbaMlV1h6LHxUuFCELDvbooVWuxn1ruOEvOR+s4DoUTnCgdPFk+NH/kt+wSHfVIQq4Wr85
SJKImnYFWFqWZM5Z1SKcq5RuvpatZdr2i/lO/qI7LBM/93C5ap4W8XtTsojd/bEtwwBFBH6i9NJw
A3cZJ6ykrfbcETXEfxVtBOfe7MAaVSuBLHk5A7K7M2hTmRFKy8hcxSV9jzfFTd1XtHaP6+zKzck0
/HHmYpFRNDl8f1az7t/DRQFvwm5Ow3lMHW4oh6/v55K/PVf1EclzDOffxW9EfkMtTYU9Vz+f19n5
2fjjKSP18cK+pKnbvNvE4zcbDeV/uFIuYeXE+tL8pjoRsCorcBeex4cb5cObticdxDxmModMTomj
r+Q3g2vy/AjIZ6PvWeTbbA1P/kODGjjPccVYFUvVIBuJ2QlRhRbeg23NvMWS56U7W0c7UrzjYHDV
7R1yDl0NDioeTG3rvkpcJZh5xW62HILh0H9IvrkibnLiK27Gdqoc2i2QOIOK2ONsoJNDrZW7VBcx
RK8r9pePI2tkM60bVn6Vpvy7gPI9wtF4wpxNtH10Y6x8VJOlW1c+VzhZJMlK82f+ZOHzNiXCDGgs
XUB9xXTMpwcTA9nYfVjCJhXcbObjB3PHHObYdVaxNBVLL2z+QKYQgIlPh0Nyj20GeDSNyqlkYc3A
okAbFh0lshzkkkuBWLr9t7SoF+2lf3s0nob87ANNiMNJp2LuZA+rjGJL10dhergrtnRBVje/n+j4
lgwE5jQWxmnyx1wTVRjPc0TTKIa5R0g3+CQVLmLRj5Cbulw7wlcY9B/DHxq0noigdfUhtF733b6H
sjXrg3xfEWJYEFRjae/mUrwCXBErop6FRU3cxmF472tXaz2gi/sPWRAmRwWaj9C+FINWWWAISSY1
wSEA8eBD98SFZNXFbjQpQy3emCgnedWKNPjAKRfEaeIK3Gc8js+V4mJpfKw+plAzRlAU48bo3gBj
gEkOanZ58ImSef+R9EdNJZTOhjkXg82vQNK/g0YA82oPnLYqtBAFArxBObZMyYEeh2Zfx2HbEn5a
2/hT3hl64Kh9i3yNEZsUJDvluZZyp+GysKPOrsxTQwRZ4z258mmDc2yzAuQ/xsgG7eDMG/QZaXFW
XjhYs4AofqMTsaMPHL9FlYg3XNGm7z+pHXj4w0EanZjwUqrakLaTFm/c5ptWn0Cp+8787uuAf0xf
kI/w2d1szaqd0+3Q7/2MnspNzWxxV22wUoE77speubhx81Aqs5FEa80tvftX965dW6KbITE70ZcI
lEweFBTPv/to3f7aTxNJROQw6yPmb4E3xpoZa/SnvKX+7K1ZYHZLwz9e1L8BwzbSkZJpNsoWEgeI
jbnT8PE9hMLuSduPszBJ8CH0pN3zueEd424xfITFcsAqB74lpw3kv8NSdmESaTcRmlcwjhnSKXC6
SZx9egw2k2nPOklX8tgKM5BmPkNLJfLxsCPOidjpZ/OBr2L1ZOhmMyaqrYFcn8iXpzqCmSiKk86G
I14dVIpyDOuY0X0ojwVT01vk3Ul8FFy2hWZwzC+K43CjYxaINdoc/iDyIpsJFqNvboDv4hPDokIg
agoy+F7T/CR/14L6CNN5NClgrPQ7noj69PpZcPtqQc9rKxedjGlwvmXAQR5XqjD9DGhcKhdvM2OT
ehizi+voIrOOUd27csOEi7NHBZxh8u08pekInqZ128vuRMeWkfB7bGdut463CGqbxxyVMRuiYZMB
Hfks2Rs+LpVx+kG1fCtXBUG6JNpSo82+jNNNsYv37CfChoHZ4SqzZ675CRKAWIXF6ALMdNsPq2jD
+LR9g51uEviDzegbPTwDxdlnDeEXwCQ9V1hmAULd+QSu8Nt/m59scrKGO4QtPoIZxcaFLBa2b3Y4
aF0sro9jv1F/b/uKEmdufN91q3Kz2BtlQoFWZLvpvvahOFwT6L9RMkjkajLVGb2kcNvaKZDkcV5Y
qzn5lL1vsOQ8psnMywxEYVb7zQaq2OnPeLqbhD1S+POV3jJHfO/dYSuwHKGMUJ7UNlVvzRQXSu6k
WaQP407juhas+JR4zTEj0FRys2ZpFkF8yUu72pWn+z0wsFtUQbZdKQWz82aPuZTuxv6dGCSMJ2AL
hRHFBofiddcMnMfXgXccxoJc66rbrMd1MYdOHgAdcS1Q2ZXO4wQui6NGScF0NHbIQ7StvGB7VN8V
r/aas4LfoIAJpv04yZJdp+C2uE5C9geWerikHD2P0fvziAtbp1wS1P4cIGMIRlkB3DgGcyTNphpK
LvihHJo+j2LvWbuYzSjxRd/obrNATdbBcv5IIBukJ4K9VDf5GnI7tEP+rwSj6j/GHQNzBkZ95+mG
A2RJuUEWmauuGJ4+30EuXMZYHzhx6CdpRyLItnrLD2zqs5qZgeCQJ/fDwAgVSIIIaM7AASlgkB1F
dZsu+q2OgB9G4W94Fs8jvS+F97z6LPx0gWekC6qjfAF2txfw/3KBfrmTbHlZXwqXUM95e0qOfBwV
SZDLlEOZx7B7EblZfO54HW2HdeGjGGCekk4TuiS2uWio7fK3+o1bc3jjImPBkytPOyofWIUK2ymL
aj7Dzl5ePe6fJHor7zpgTOv3gzsUXj4wk7WN1mHcXf4WCt4zrgkmxKyMLZrvnnLnFjQEX9FfEaGc
eSMWJSwvUIQz754tUnNulGspcmJj3kGgNtxO9Z8DswwPFtkt9Ij/ZIqAOynzB1zgTXKX4HFn57yk
lDGWD2EjrdlYiMJg9MW3h5/v9PVqjhih/mYebSmf9W9yvF0HrMB/GQjveXuumOlfLUimMnqWOjs5
N8v6txa5RNjSLWOVnogsNA8m4kH83zH5Y7IEtFVZjAAfKYuSJbxxdviMDf0HZdhZXnaOsda30IRs
cWkemB0OtWv84CHjhOAQCPAZFKoWETf68vE1fmcS96CV/jHnmLeberBQ3A2p3/fvUbeRFFehSMvc
Yh994E9+B9k11oYvMhsRqW1VBp3+s3OUzqHcuDGzw9VQssZrcqapCG8+/GaYELi2jG630LhPofRc
zSXBn/G+POUYT3rCnNVB9JTUr++rGcK8PkDMJbncBpWD9Zn8pu6iX+mAo2XzjdFDa0OLOOW/Augt
ZNnUkc/8vYfHZwezWjdnMVBOjBQF534UPvUDEm5SiOay5uPx+91Qovyg1HgHuNNOQjRv7ZnPbPFk
jKTP2c2xXsSDpZ6jI4uCLk5ENE11ybikSdmY6z5gzlDq9mwywrQrL9lJPmKSXcvwTdh1osUVX56U
T5UhT3LMVQcJ5BWbPg3wZ9m9MTx5VtP3WfvofsY33qPd13vxSlLxdsZnxQGAAeeLjzK8Py+1r2Cq
wVwJoAFc9MiQWcNeyoX9Jn/Izu0YX7jsoqMI2GybW0Y+Jclsq68v2uoMhCEY4PDa7a/RW+2pAhSy
Y/4Qx5gcVRa8Y3p6HuEGFFS1rOB3q0Df9bDxCKyuaK6t2eov5wudrXKfEAAWTrgLzEaPCJoYKzO4
hTfl5r/jUffifbOcKuSBjRcigAWF5ARguWw3t62+ERxOaXopubGWiVcfCAqdaztM2XeDr14VBoa9
BS1kKQfazpy57Udy5taNF4lT7NFAOkwXx2FJOBi8F2B5ys69I80LHxdf2cOiZTQCeHjALADzB6x/
UfvxIbpze3lsdD4t49ufCbKNONVMKZ9OvBQQpPE9064TTnxSg/yAhcFK+6viJfeXHsDgT6o55/kH
LAaVpdD4nWZB74DoxuUL8QbUgSGisXjuFXmuEzhrZdXbbIG50eR/Ys2qFddluchP98QxvvQrr3Xk
a/2yRHChSJ/k3eZU9ud6LTtY33QJFZFTybu+xavKQuFZwLAiOgNYdLTUyFfobCuEJfjqT5eI+Fbv
4X0KjNzoqG+g5V9U76Xy9qBIerqS7JNIhsMEapUV7wRZ1kRchpjivT/qMF+4EYppEmwu1WUYO9pX
93Z7S5dcnwyvCdQTQLYhYh7btbDI3ro5LCr9NeWnazzIq3h0+jmVesnSxyGyY9IgxoF5ZoRNzmCx
lj7BdX8HqqpV9I4gFopY5JjDJRzns231FRNGSXAl7EM4IcxtSsRXVr4S2O6hz7nlbBvCiIUP915/
NLTgvaPmDuv28FEx3f3vhJ3HkuPMtp1fRXHHygh4M7gTkiDoimR5M0GU6YZNeP/0+sDWOf3r6io0
YZDFMiwSSOzce61v0Z06hC8oOsTJuqcrAO4/+OBK95RiHL5HWHaPzPW+fa9eFUzr6Pa35ScrtoBp
TMAuh49+4QrClcY6oBoyKmRoNMLXFJpqdRdW6+meKtu+qhNArjWJlV19Pz01j+Z1ONZ+lu5jY21T
2b7UPgvMBey0OLpPGZCms4KAhCvzkqX8LWLCJxHFHAEFsPIJvCXQd7CjrXAYQsaYfHfDSvBW25vx
hVl3/ZK8uM9sSluHjv/KfQ7ZBlF+ecCsD29ZcEcOkU1dS8eYr7or6hNGqtNvUMnuW/LEhqHlgwz9
jE2TV13rM74KXik1QYCNXaNS9uRP+8lONe795Ox+BDitVyyJSr0HhBQpO3yb1JPBcMzLc6LsrG8L
2zXUtFXEm3iy7Y2Z7hijx2/sqbo3Y2Ic4lkMrpSLTbEr1+l1+FHaXfGY7PKzzokJqOVTXLnSSf0i
w/cKDYvOwWWwnxp2ynRqh52bP8TZ/aDvgojgDORJ6/5XxfyPTDMiTZYyA1cq3SZ6K8/hNy5mLaDN
seb0YaXOHE8Wu6H0KnU9pn5XvxL1yWWSS1NFO01FLbvjKKsLusvMXWleMWsKVzTBtLvi2Prr7IPf
NVFW8XWWlt6zrIP9LlWv9IevGDRbQxfAOprWOsKP2nuEE+B+YUGexVLRhNLD54qFkQtw+Djt2l+j
rx2BVBX9Mlswn5rXFIlquIuKkxOsTbofxqbQd0V2R34JMipWPlCtBSI+eIVQnr+nQ3Qq6WXMSwnL
7oa+ZbgGHQJxh2MIzxZN8+FlbC9Q+Rib9rgskaGeuE4zlt6GLDjAySf8jht9PFSIIKwDhkkqEl6w
zN7UAMko4VP48ZJ+3xWkVNMg3wXU1try9leal15KgmLEkQSBtniI04sm73BY6QVC9iUjeBYvYtgP
/RV/u8O0ixlkwWAC0sidnn1N1sFwEIu9TA7tmnxHWUJdRi1EkQDQtaYZQslO2a15TrxlreTjICB3
GE+u8ANEdSBUJnK9NhYMXZqHb8aDe0We1LVoY+EHw5YljQFExCovt2rxiQsFYro5ouF4YWGOrX3/
bH3119tgv1um/X/n/LeHqs6qbklV/NEC3L4vcsKlO1Kjh+MHRitMSWeug8E3tWh/+9oUWAbIXfva
B9Ldk4NEhjmNsaThTCgFTTlIIC3ISAxCt3t2iaIe5yLhkzVkS4O94u1Ltye1mfiWpqW1ffuaOuc8
7S4/cXtMNujWqSrXxx5MyyDRCEYZ4x91WLT2t6/VyxMV5LI/N1OD9eD28O8Tt+/78yOO0YGmEnHf
4hVmvHX7Jpk5hCXe7t6+tQ0LNiaJlh56M6svYb8fS3bjBplfUxfsdF6sasWOXw9NAYyo9Sc0QFrS
4uscrGlj5V78nHbTXR1OgCUxgIYOn1ohdfNi5fEly6JPV5cPuiE+NaVvt0ZmGOAXidxO8f+JxKs5
X7vgMuajTtqQCk0iewsE7DQbv/g2Q0+Xhv3oz20D3w0HPJHJ+LTBHpgZstiJQCR44ypbGsdmm9yh
E8305Czi9E32xbDvY+pTHCdc+iyum1YXM7hqunGHz22bxcNnoRTa0QiQRYH3nzC78qkQacZ7ZBLL
28B25xikNTpcZQu40TWZPuCYAGDMLN4hdB1j2JQ2G6eePnCFYGedKTg6oGWrAEmaCCmMspiRZYy+
00Rt0RBR4U0dssZm4EKYEkw3QcDYZ0X01ifaoUCduhhJYKQzQysxv5skz+DH3PKG5AA6QlAdJkRB
6QLlMGNEXrORIKbr+7vQ0n41CnJmK0Lh36gYZJmXlxEuUG22fxKJmdWln5HFZgDtH8qfjTJhdNC+
1LRvICWvDeyfq15X1Q0ZOCx4QikdSGcD6aH1RUaI7RAETvmPM+aJNzTM3uKHkv1Dg1qs7tkGJFO4
AeIzbEwyFYC+uJi1oxdgTvlDUKQIniLtXlW4cNxib+yoyP1cznTimkweGvNrnHZmLqAPsQZORRJv
eMu9ZkTirsbZ7MWyewuUqNyX8reSoHwIagTrNvAaLG7mwWUW0GN6iEHIbOo2Jv28lV7XLmtNln/G
FW4L9ZyUFSKFwkG0MEO9s1P7IwJr4muB9eVGpN5rGU0pR0V5rJhboPSM+fiPQoPephZZ41maFaqW
ItiZEcydjFNtb+udV/QjFPFpRs0dufSDmSnqVvFScSR66qDSh6z2OKIQR6YsZomT/a6HqD4SjXHB
yhzRnp1YoHPOj2CApWkSaQcvmtoVvO3glb8NGf5g1aS1lnFtS1VaVBqHbEsPTatEf5qd6WDPOmdJ
QjVgJM27cLgWlHTQqpYBUQ1s0NM6i8VAyz7NStLqqpM30mop5AK0znb5qBB6jtWE5OWuZ6qq0DcM
F/5ioruPnRHS9ithwtUsZUkpzQuZpUIbrgEH0ibA3G1ohFwT6II6N0P9nf8eRNqdCMQjQQP2DiBB
KvJYxksalnnoKGmSIBz9YC7SdYXottAA3SmEFoxtBvhiTb4AA98+K7aTaR0t3oC+onsoCVSHZ0kX
PCR7cOdoSPznOjl1MYWKbKj68jK9H8LPuBkPKgkACBEdGiFGuDNgUE4GY4g4HX5k1jMijcO3CGz+
qrAzdVVoqU8sW7eO63T2oT7k28bBMzmiVA17Mpu+69mI2QCnr/U8vxjpdSwZTbXMEMd0QvzccQRH
ENKhFUHLZ/AZu2Ij00m5tw3ZwgFmC5OO34qtvI8jnzVg9QmYZeohy/5qCvb2BF2RcK5N+sUxaDkK
44XIEa7VNwnQxMAlURDbyhwNrlk/wJo13lPajZrOrJJ4QS2M+m1miMNAEaGNFhecxmkPaR9/ZJ2T
eJjojnoT2agiCecyoeM1Y4gtIUAlEk/VvauCUO2S7FjojImTisqhVXVl01dFvQVqfgHT52mWHW5S
h2yHoNYfgaQu6Hl6huDjCZsb43nbzTX2Gzu65GqoAW/t3mqtey5qzpNuLrx2VNjGg/Zio9VEZ1my
ATUZ2s+msjKUlGY7uzl7KEt+L+sbMMcHEYTMKSqRHtAiVqRxRib1ReIyJAfayxJZOG9KSpsykAkD
fBwKajK1u2Yk2NrKnt1xsStY3UfrRAFBEJTDg/WVWfLX1FquT05Ov7YUevDSiyxb26QB0hJNk9EG
+5t66Qqk5q5apBvHYL/UwXvUtNDy57BDNgF/0o3cF6PAXFxn9Ck4zVDKNQSSGiAuQ45ylH7rJsTf
w8R5gJ63z5xtDwuQSV6Tr7kavSjdwzQ0L01B6h75pxAIOKgiAqT0KVipiW5ynGQvsatH2yg31YMW
M6OpicZhjIPGQ3XpjDgtpyIJru3W7SimcwYfvSU6JNDKulEnsZ6jMNiSg3dJA6pR2zQK6ATzvlMJ
Fraa7F5KOZGuQ3vUIVqFBPSNEs0IG+ZhYa5MAUL7jB6jPZlbias4ZqzB+tujltuQ3XjJQw55O2n6
zbS0qRsKcQOcLXHzIC+VHu2KIPjYqmkul3PvrMVE70sLFIYQrfmaKTQNpHOaWzF7RoV6ohiaFuXS
vCvLPjkUY3kIzDDzipwS0pVY+5KQLn9pBt2qDwgrCNiFpSKOmaCxhUF4MiBZCB26hvq0EGXre10t
BdwZhSHhyMY+Meh6NBZ7v54r7Mpm8BTZ5F6PWsYMU6DFRjlSTX2Pjbkp/TBHwgeX9jwBwkbX6hIN
sc475vuxbcAwKfhsaowyKUEXm9A2k13MoF0dM0LVEMjXkfaqOnSXBce319JQK5IpZpMont2scaB7
QXlpB4K/W0M+annyIqpwp44syGHXDPTh2YwoubbpQkwveZPgW+JiImv7tUlN7UUa50mvTS7kIAU6
GpiTkuLYaosf3nG27I77iml9eINE9k1k/OOotfNZdn1zHMK9PjIP0Kx4OJpaiNLcZVPfS7pQteuc
3Fx+mgF5Bb3CFL9IrmPk2Aeiw58njkAOVsoaqrtyIMoUF2gzMWlM4A+uJbUXOq4Z7w3zJ2kZb1Iy
yBKI2BI7YOMb08PSlSxDjab+6Kn5UtSVuhlLxRuH6RQHiD579i8bs2+zTakafp4iXYiaB+LD9zFc
YTVG1KCple/A0FjLEM+PHlofejNU7L5aL4tHmljEp5TmyKE3YxhjeFBKbesKVVw6Xv+mhTt0Lqb6
HIjofQKutLMGujGbKZHGvdEquxDcxUpqBJRVdu/1NfofpWGybSiZP45Nsg/i+QAj+VplBZAsPfKj
mO6VGqHiL5IKG1IMn4csL88RdeZF1AJNz2U6ds/hoE57u6P7UkNjSUXvbpWSIX0WAdw07iwhk7UV
Ml41LYyMivrbHNpvR2n5tvCKDHo6Ut/xhpXP0J6cfXUiacZ4nIHsBZD3S2K0jjPFiT+/RElsbHGA
E14M8CBmmGMEHLWAVk5DZDJMASyl2miFbK3exyZd+rHRCLmfr2UoMdxOWEkJPLGddkJbK6P1PNvo
roa70eUqMTD7aSpLXbsTasiheyEXINlnmbwiRBi1GsMlgvpK5aOO21En+7b2cty+q96u7P1kV0dj
NMKHMkk3ITR7YtLR9umGtTWq9sN2y+EkXfc4uWxXXLP0+/EjN++0Mj41WIU9YTuMgCaCN2P7NVLN
xzYbSUnltfI2JagJZZBSQKZPU+h8xWYPq2jSF3x3CwSkD0/SYCnLp/TdTMWvtOUNNemTuma/B1L1
XhMHRE3XvEktZq6hFOc4qAjHYsM9cOZupFVDu2p5F2IYsbbIsDTpj4pUNuSpXYg6mVaqX4WOApe5
X7vtkvaez6fBjH7sQQa4HL+ClM4O9AbIESpX2raczrqtnmUkYOK0qBS2hloiOS5pqnXseln83epe
cZmotHHR+OWi7E2qbu9CXF6HOvovDJvmDAzUDKk9GxwilTm9GKPErOjELebjRvVcszpWivSKxnkn
K4o4oIzIQpXeUZGnKIUamm8T2b011oInhaHZEDfvckyadaQP6CaH1PZNhPnp0eo1ttBaf7R0rh9t
pGEyySX3JrRzSgiVz47Rp5lAq+MYqUYdGyww38o8J2vR5vyn922FB3rAUhapU+hZJubQoY+RKU5h
sg0Ctnqznj4GkUWuSseslk+jWHcLADtTGk+VTIzYRdPPd8jGZdux14V1JX+GflezTZXpINBNjLDy
aEv2lOc57dNYkiiMQI2N/J4z2X1oylOdbaOpWzpuaAU5edA4laSvRoRQFHCsgZUiAIjae3oKzyKD
JWJIsdMDPkCh1vRAxu4j7cDLE8MBQzES66ZVToAZMQOYEhUk7cYJsbRp3Vvshg6qeT8oDMSS6QVI
yc5NQeXaEXwtGZIKbXKya46XDK+mKgDmByqyWnfxyzYvmLvHI2TjeHUx8twl82kmQtfoUMSaka9b
433fq+y8a4qZQE9ohVbOmeCOEuFLeDcHS7GscnBSlyLIae44ziU8bZf5rvvl1CRLTG1yVEV/TULt
jn98Xjkk3a7E0OBh76uzrSQfkLXIAIU3t+kki1+RoxK00wci1yqv11ukJRPvr7J87mTlrnU1OGqB
m70qFuEEkWiPyQKhd2TPBHLKljg4AdffZNanMHcZXXrTfJQGKUZrE27g3bj0+ZpSwPr86kbzUMMo
PRJ7xtHhGIx16hCXD5JWh21FOOkMrRfk2aDb+yh5KIDZMtlovyMFTUVNc6Bq2fS4zNVHo90oNt7+
fODdLWnObIlGSzi9GHiDIAJ7XeHamqaR8CE6Dm5a6+h00SNalTXcRYW9LV1zWFoZeLw1RHGxFkBI
Jb4NG5KW77safV1nzDm7bWM96KjJlaB0/A6NS73kJRWGhamq/j2x9JpuNJ1kl5HRSmoTIkbUR4Nr
BhsjCIZzk0a7vp/vZkWDTO6g+xvn8uh2bbMp6wDtYBB7ZhLcE+ZDa3TWjnCABgZbLEyGbF6sDIyb
omys4XUOQwWkk/nSGzpirr6xV7woa8XnGe0MAeSYSELmgeQs6XmHUapFOz0Rqz5IsdVNfA3Ti55Z
WFGVeVwnJcoqYmBXIUf9MBfKdsxJHGUX/Io0o1Rq7XuuHgmLVb1l1bf5QDGYrpv4rMUx3mA9vi8Q
dpQaCsOS1IMmzTaVKoJHpcYhQqIvM1kvU7PXzNK3/bzXG7wVQo+PlIX3dExmxBaDnyvabxbKn4h8
uLWds7vLu0HlDJAbePcCSqHOeE3LYFk7hWfFLhtax33KSWoGh8SBajMsHNjDXzQWG8xZ9vccx2hC
EL53jcJuxxrecVC1fIh1fZpM/tkIRXUFNmorqoQ5h2ij+8n6csIHLA4lPSkApZ3r2YP2obQMU4DC
rdLpzR7YuRBs8kEYTbMut01gvAUF3lIsWAelRecBpu6zVWgKJTADkiLZxBpcQJkwpGyq6o1TjgZT
oOIXUYz3Wu+GlaojPFWsXEPmrnzp1vA418w0Wuuc1gVSgMZBzqciIBvSn8iO8+uMVF8rGJUVyz4W
NqiqUsOVQ3gSGCecgRbImKmnYI6dR7NmIDIwvJpofoV6rJ7tQgVphY2q6ZFqpiV8ullXvpxSjb7Y
2/yYAae0aj3lrklXU29+uL69S4vei9mGVFkX4I71jnamOYbjFqLXu0GeJBbxbuCCGhuYecm69zuW
hpNE4QLfaHRajTA7WflmSBFjw2qo9WHLpYvRhFEc7CFz1rnafwVaQlghSvEioDqZgjrAdd3vogUM
ODosb/mkfmaB+5yDG1zr2W2xYvgUjGcSd98dtQFEaMnmVI2Gw7xLqBsrVgoEOdVnPxj+ss1YFzUp
35NlzEfXJQMtoW6BBJlvezW4Y6FLjmRoG6uwzGluOOpT6VbsDeUokHpiijO7Ny5e8X06tpBZHffR
IaXFC2ZSP5uqeXbyfGNNlbEZiwpbaqE/Gi3rHykB9SYLS98WivDRqGol9iciDyXXOXo8I2tfPio1
1BHC4WRtHOoit3Y2ygOAiJ0fCIpQByenHkDgo1DBj0CVpMQFPnm2en3EiuK0BhG3QKNFWK7TPHF3
OrXFISyM71gK9xIn5XVWMHUOmj5uXclub3ZwvMicQt6wPCsxSUdXtv3UMrN08/asfw0IT6Bbmmt2
hBXa3nQj7YapQ/Cq57nnzDoi/Z55RpR81mVhXx3a0ewappXV2y8u4juJ1Q/PizF5Zil+A9j2B8ux
2LmJC0jNn5DGm1fUaCWGUp+JbTGYOdKsrwLK7qVrXyiy2MJKT1dDFNoL8PnsjCOcUpsZKYAsCrmK
4sCGpLcKBBqESWPFUOlfEX+pIWUdxdruuvcwFC9JYZubDBL8JioBUU+z3EHmI3SHEI1pwH6od4vI
sm03csLHLwYW0kKl2aw311o4oBhCaIV2GJnb5qMTHVHhxMtp84Cpw6rhFTQd6XARCRS9ipdHyedm
YxLdDVWXdsTIFW6dAJnbJZpie4CcTXg3yrfVAU5spPnuCjRWTlJ+JNb4qbTirNXWiWvtdeCTfYEZ
eSDdkcDLvEGx0nAOyszYJvnbyK4Y6B0cGYGaIT+lA0b+BOm7HFj8W2xZXEjGFfsRrs9W9Z2FOQWp
6iAvJmmKGK3/9m401feEOmOogh97GF2TpI3bt4eV7UwMqpdNRD9MGzb+kNRv37Tc/H0oKwsmwu3x
n7u3H/9vn//743Nf87r+PrYdJoyDr4rhN38ywiOh84qXm9u9240o+vxQL0zPvw9v925fuz3795v/
y9f+y8Pb9wXQZsr+W12AnylWYZekbah6Jf/NtPyLf+7evnp7POsjTwkJ7UNzi8dbcsHthqPrXwEV
t8f/CKy4xVTgo4nfbDmbu3Qm01goDch8WpmHLAW0Hzui3RsBPDy4s7tg1KHlgK7mbK9MoIqReZij
wNm4DiXN7WFbzf/7iXT5FtsymDwIfff3B27fdnsoaAr51hAdb1+KTYNEC83BydYpKdlVOtye2/fd
nrndFLLmj7PpfEhiHeO2lWPoSpaXcXu61UxzX2jfk6GZCIbdHncrOdzEI9nKkcIBytZCK7IrhvlE
nJPjXDL9NZL2sU0Y0PT1VK8tUkkPtxttXII5oqKe0TfOKESgzpBP+jMKtBYwYel+wqY/plzAjZqJ
WdQ0jAuFIJI40naEtOaHZAFFkQnJ4bI8vN1IOSDd7uy63tUhQeJqj73h9kwf5ursBWX+Kxvoyv/9
uayJuKBOnUWYGbY4wkf4DbffXYZiIY+I/si/Ax/233/vz1+5/do/33N7amyZpBCyhSv03y+KfJl/
vrzbE//43f/Pp//+htJJGp+EBrCa//pV//ibRezs4rQ+ZioFMMwslj9HAlIwyTeOQvdxMBAuaio+
O3tqTymtZ3BS0DN6J2cYJmJal5+poVY7uwqWXO1obwMs3JMtXZ9ENzBVSpnjA/juo95L2mwvQnQr
VQHKC8TKJnDFZ18rvy0jkoe+YhBfZ5T6NZULO06TXfZCC7UsemLMLDXSzzZuro8QYGAQ9W7jB8w+
iCim397WNN7cJwqw4pwOLGluRZqxqihe2KbBpoQLjlmJYX2f1wg/HfYixgjUoIHhkctffRgLry7R
QFELkEE/XTtadBvs8qiLrOIJBCK9oggyiIqSApg2A9PMZt7d4leMMyPcV6P6qNn5hfK2WY+ZghAh
TnYkzhS73lLhdRKovlbZlylBjJzKwc9VdNdMhZ1bxUF3HlUGSx0TTFVnTNctavAsdA99MRKxm2La
SgRaYnMuZ04toDg2WmW4HxNCSacU9bVgthgklyiYgXHPLhIatSVUK3XgiVf2RnMJOo+GDvlpgBid
oPvQwQCi2O5riqyyZQ6yIVUdB1GHoofUb2sWn11H+m6dN1+KvU2zjGQbwIH4oNJrU7HZJgEWDXWE
X3eJIyIBMjga5odt6p8awVt3ZkMzzZjUnWmhHY8KhAHFpU+RG9pZ9YrLQK5cB85JDUl2VTn0SdU0
Bj0LDxQgB+uDMIpxX9nsHUJmsMTY10d7EGfmBHXfPlUKdbHKzrTNYZjAX18zDIa3r54G3THRjxHG
1DrFnWj1ajuYwUVoxldeLX1bXg6JrXjPMk2sRNKBDMwxxqRB/tsGYJ8FsIzzsBJ3UU4PjcsZTKFY
8J5k2jmEMqIroOzrhnZAhQRmKkNtnafqm9Lqv6xU7PIQcwU/ekc7gBMmmq9SWI+9VY9Xeo9aSLGW
mijALNN2dzY8GhJ51IMwlAnXVJruiW8YCAgTRzt4TI3evCeG7bep4eKPs+eQAgVHfY5u13jvGwVc
Sju/RjsRAn8lrCXZkWeBpMFqvxkGLhu/QXhOxV6vLTDx6d2SWsmqpkuV/AlJzarnjLSRwDa5DSZ0
dDWvSO3vsK+jl4L2VhC45SYa4m01AG4L6OtuAxkcSMzY08x81ioj2Fe8Q8LVBa3OwnxWi/aUAWfm
42URNeSArc4wd70eObu2DO7I36oPBsFUwFHkgZbAnYIJa2z69yqrP5SSVyBLRLAyuC8L9dpEI1s/
3u9eeL1JKah304+aWuKujvEJaA0tPOC0qGnQYaUxMvDEDN6iGFH1nCswdWB7ryUe4DYK7oqZHHOF
8wN6hPhmu4aiQtnnLgbfsDsaKOwGjD1NDVKJ5XyrD9D4SkHcIIF91Ze0aBs0wIg3ugV8z0DfptLa
Q/ySNlt7NoZH2daoDBOEMry3CJjbiMwPRQDwUxHdTvmxtePwandckwln4F2IQ7If1A8ncRXUMDn6
Sy19noy485uUbbga2ea5j4LvlhZap5ogMTTkXWPH66q65Bq3JfjAWcc9G3Sc3WPfI4uZANfTmTJD
RFP9EGzNedS80m6Hp64YGFsOT1XTKGhLo18ahPZ1RbNg25pofkdVU6nh+aVMidG4dIsTcXBJLMMz
nTWyhXeSaJ7oL7xEbaPBskUxSuvDGJvKX8jIjPFRwo5TcczDoQWdh5oUIYc/C2F6Q4KpAhqQTFEa
W6Q97zUdsJApokuRUYmSgsN5z/RuGyROu29D5VLN6MIYVj0TUoapqb8fmmZeaw69j6kkES5QQuMw
ON13AimVRlv+MyYgCQeiY6jSlBehVA3veo0HyQSeWbXTUTEdjG2dve2TjhZ+odPg0W2Cvrocs0U1
Po6thh7ciOkWC0DT5XxsEdeQIC7vFpEZR65d9PEpLWfp1VKe6JNehHIToMeGVyRWxbbDrv2uRf8/
jHN6mGo+aHduzkYYA6cp+4A2wvhup2hAsnG8pPTtD0PJYEU62LjGRMc0TEChMqbvsLw39ji+ZxbD
dMVK7rpZoI+esFpYGhYmpdbXoYkUfuqnU1cn2aHaToO8z0qVNTV3P0lwp5nfYvG16heYyTGamfLR
YqiVz+RzVxZXZinsH2s5VS2NEU4qT/XACUTPjmpvHr8CBfq5MpVAc/jvExzvqoIl25FYkKvoiRAz
U0Wq6xLUEnOmIESAAsqvk4fBAm7HmBkb1PK12xOzAxuvso2nomnDoxuZb3EG2TCple4Axx/h1XKj
DilmijB/jkQUHSJZu4fJGN8iAaiiyfXpoFLtIS/hphZm6JkSOUGCDuqYVrm6r9wldJTuYdBo/rjs
ARSbfUHFPtJpCtVXFsjn7Ub7973bwz8vcfmBJo4ZzHm3L/StRjk3Lq/cGdQn8ouA/NgDaZ94y9FF
vsqxPZb5lPuUj1D2hyltD47mcJdBerEqrFzfqK4AQFK7fg4TUdbveoj2X3XRed5K+tuN4XAoaMvN
7SGBlXTQ2bBtDLIvDmnwERrdOP95UXpD3r1H0ul9tBzhqcH1oE1Soic5W9hcMtSsNNAlxXJzu/df
vtbDlG86C4NRTSLOOll2TkKUlLSh3qG+TM1z2HVs6PLls/x70yw1aheb4Vph4rw2KoadO3Uhs96Q
rSGZcSmrrz+SIwpYnJvEJgKRVZ678QJlnSu6MW6mQz3vU3T1S+zajcwq64e+ddS9ZUMscpabOUPI
K9qKxChlWEhVNyR9ieusLsy7CE69f4Od3+Ddt3v1QvQuB6ugmUErNlwYsZWuL7WYyZaDR7fXcLtn
sb8l2AIJF2j7GzO8XTDp6Nj7yAr2ZgXNREsR/YZlhAk+g7O9j/QHxiLFIVedyo8SByhb8z4P1Hns
9eSasQGRfU6hbIJQYNmxG/1Qaqp+aPSEOCOuoavWQn1gayyVCzoZ1qVr59ACIN5kATSFEkFpybRu
agxtrffsZZhjXssgiH1VEhCLekEMXhuL38Oyr7jddMs9dQgQ0886jaF/YXLtPHY2dUZDpK6d/JgT
p4f/jgsaVK/SRYibxCicuaG/ui+I2fTHJQ5gXm5u7//toU5LMZM0c/7EAtw+g1sGwO3GHWGoOGgF
1vMS4GhnbIi0SEdUSo5Jh+KlouB1F1r/3wPw9nBK8JQX0xxsusZ51PXhvSzx1PXzopVM5qTZRsr4
pWOPZ92398NYHv+nNPomMloxnjVghLO7p7kDfDPkykvPGvhk6hepl3qE8OyUj/knYgOR0Cb0kFfD
c/Tcp+pLPBGnDBYNkSpK7aUWhLmcUBCvcTTZp+h5fgcv9jNemFgEz9GTROvh2xOE07X8DURxOSlH
n7YnE8QSXxKjgGmlGx5DEOjWCeBIpuFv+QIcA0GyZVGfH+FJ1wOg122n+FAdo36nPMyX9rvg4YRs
kIQT0spWFTPAd43TVyX8adO+8acsZnHIv+qV8oAZjSGhxA2O8MY6xV9A2REvly4/NCNnwG8sjnin
2oS0DyjvPo4QzdhG5jdiGGA1JaDRJ/X9HoCVF187xnErbMYILZ5IAYF8gu08WUBTzmn6Dq/aCXUa
4AIPfyxEAvJFrZ+Sy1m2th6tH/OsPYoP/RA80o+n1muwY5GswzsWnagZWFa09+R1ugQ/I97w1wEG
duuHJzXeGxj4OzIhMCWwkdwa1UYwxUJOfgI+O5dsulfFG8cBDviZ6QRTo1N2TL5wXJbrPPBUg7A0
HAU4YtFbYOwF8NCRzxwzwlojjwMUNVypxFg3kMS79yfUFv74FVYr8+GX227bCan8acLn7VRcDHdG
tXPtR5H5/8C1X6lIwiL/H3knr0Wct81//ofmQGenLly+vv/5z/9AeKKYCuWEaTtIU1XTtHj+Hwz0
shqHJNNVjJrKoVwCF7z0tzgWu/SL+LwHKKcZuoWtElxjezNJn7aifXLu5m+OEOpaNHrZwnaZSAXY
1gFl014QdMXxFfqRsw/yK8zOoYShuiH7TbikNTvUDb6G5O8NognKwJf5N3S/rdzKdygcd3hAd+VL
f588yKfypaXjsNY29a/kALH2Lfs0MLj4/Tk7cO1Hh6lwwGKs3+n+xETCt+9ZzNAa7JDNYKdGPo1v
X8fYNPnasDY2nB0E4mxQls4G7qj2xb4DwzzSzT4t+dHd9lfd/1hP8gSON/qNMQFDg/0bBxRh19aR
XdoGYNp78oUYUvmhb438dXhksPBU8aFjtYFVzDOc1fAaBLJ+pGR7DLPBySQJBbDcKnpAbFa9IrFw
zsX2jFECry694Yz374Ak6t2OKbJ32Rda/a2411+gYG5dL/xFFhbGbt2Pn7KF06i9OboXn7q9sot8
44wv1PhoiGjZgoiK1+09GEAEz/K1gCyC6wVlk4fcGXMk56mNG+Ar8dbxPjfBta44w6bLggB40pX1
L8BkhNFRHWzadbzZAbME9skEO8JAeOwW48URnwI4dU99YFipRlQ6J1rk0MUXegOHLTK+87ShyiDN
dweRYc+/GG71q/oj5b7ajZ9swXmpXMB981C9T0f3nX2lT+W2pTbfkQlK0w3Qwvnd/EBJiELUOyS+
4/1/jvwF7v9/HfiWpqiGZVuuqxn/54H/v9g7j+3I0S07v4pWz3EXvBn0JBAIhLe0McEimSS893j6
/hDZ92ap1FJLcw2KRQaTYWB+c87e3wZkX6PokvujbHZHPEvBch5juLyeDetNnhWmixBa1x3bDMom
jEbPOJLqmfg9a5X/mzdDEML/8mYkVUXxLKpkH/z9LtSiZtArq+uPoUytkP8acRNkDqG70JxrHDbM
H0t8dhF0DPpgp6I5+TRwsVk+4x8JT4+38//zLv7bvAvTJCPi/5B3kf0KP7KP/znx4vE3/5l4Yar/
ILVC0VgXWZxK3TT/7X/033Xz7/+G+vkfc6yFqooI+bXfv/pn5oX0D0OzDFE0DI3LUTW5FmtSzIN/
/zfF+IfBLyxLVyzTkhmm/18yLxRLnS/rv1z2rM0VyeTpkLLLuinLvMG/jvetTHFjoqm0weo20c2i
sc14FYXpibAW3I2WaCdBaxzraMANGZExTtI997XEdo0eNjJG1VWTrMfMRYcaIY0OsCRx01anrV59
NHVKLSGWP3VywZZqJl0qXVa3XRx+lEYQrHoSNuxcNZtdnrc+6KiWwmFKjbHXA3FPXJ8z5RCCy6yu
N83w1qC22YuUNotW6XZj79NUkGFnpJA8UoPurJLi6U0ydJBjt+9Qa63EnPVaYooHkkRg/8voYkj1
+kRIUNoCRQC7HpBceDXu96a9CkxalYXr0gg7nXKThiuYWlGjKJD5ZVZMAXKCUTPuuTBALkilpV8Q
olGikuKflG7u967gg3ZoO4DQEhyDauYwqvShde09SsC+p2IBp7/46V4tUVqR4Zfs2jxijFOJtZQD
zbGi1HBHAbmMLmAWoNnIIR6AGdHtXfeV5CRWr7BuA0qRF+lGhNnXWt/URhalbOzTJAYSIJ1EP5Hd
Evk9VZ7yRSuzZVHEyPqa4OBJQ3PEl7OvWiToYRic6dAmjpyrn74aNKdAxatoxHq5zn1SdG5pIPmr
kGR2inBY2+boDjOQ4Edk1tHyBvFStj9Rc7KQJL/2WDqWKRvhpWLIX61qGGyoWwC9c6aCFU5HNW3d
dDKuY1hAYCao4lQmlxgDutHBVdDjpHfqyfDPddIYm7QRroJCkaPM4196iSyim9oKlylRkpHQ+25o
pNe8y3HMStK0JmtMoaNDG0oylEttIs9K6CsvuyL58nILULtRuHrGolDqexIqDKFGISs8h6zQrKxS
LkEABb7tUpgTo5/tOp03nYEWqV9y5KkbORmvDZubJcFi9cYzCM6Q9WIv4Xi3ao8Sh4IvZqhhtWlj
vyOQyT9mCJyc1htb9Lb6rY/z4hWj70gAoEks1LJIcnXlicx+HXlH5LsmDdG0hT0ZsLlpPmMTaft1
I4QvcZHfEDRnS29AKiYTHSwkRm3LoqavdQuAsBRn+MMDNF74BTNFaKlAqMkqCqajzhRLa+Sp7dAt
e4D3Jl8eNxGaT7MVxOUoC26NSA9nY3kyTLWzh2yu6aeg82XD2KM7X1Ecp2lOHhXRDWmwD8X6I5x0
YNOjCL8bGoLV3uWoO0UjIC1zRvXFTXEVTF/bJ+WFNod5jKMAL2kE+kbr0N93BjBV8tN6crS9qZNd
SQXHITT+p0AmTlyPgWtN6ZcQx8dAEXDLo3uSOd+4SAJGGvpmisaKGcBLCLaa7FG4lihHEHhFujOM
pBXrPUU9rQU9SDgdqcw5TRh0KKs+tPvGQM9TNm/RWO6iFsVtUsNDN6evDEsN2Hf9wF4TIh7CVpBI
zaXV2u9Y9GnvyI3K7mkk7U0YiNtBu92oBis2Q72WB4XDpSInoG3TIsNR6Ng0e1muj74kLjN/PDYl
jP0s1jBrgqs16HcG+cTOr2AAUjXfdCTk5l0THQQFFaqiF4GDT2RLY4jYDwn2hZCy5Wv7vcTVscG7
to585GuCr/fLKCsvQWaMdocQYybIDq2mHNSEoR3dvsAOK1h2knIVC+Od6it8mjTd9cJrIrcYIzGV
CCr4Uo38UuQD6FymWL0IFvanRhn9txgOkTUQWCwSoXYKaDIFovUW9IPmoHUBCy53pjtU5Ydfyscu
DIDOxvmLORbGuu4oSwZxtkaV/y3leX+xrAwaz2Q+pZ3grVShMW853ng/THuXjfvZm9rrgDaSTooI
dr8i985iHJfajJwdBALkvICzMX98KfQoFrXPRYNUWgu/zWZoXOqCi6LXYMALg+ZGavs2IXSoJ/3N
KqIDNokrQoVrI5a/VJPlbtilzcrozb2XMOWFY9tsx+FEvXBlSjge/WLAyyIQ42yaxKUFretPYryK
0GQU4rGvQ/BvEhEmgTQdkOyAGi4CbBMATESVQoUk7JWYPRP5rB9DGRXuJAXfypQP+8j4kSYfL4a1
wdpSLk1d2VAidrJIai+GAmijJAvHi6YrLsE5L8JzWgrpHIVoXFcThmzEB7kb9tqJQGhADQZFS7Ts
9BEqdiy1tlAovdnDYNz8ftzISO5ArWCIHjSoCknLYrwVqCKJU7mvzenDU7NZQRW/6IbYH61C2/hF
CpC2GIprOoTrmIB0V1UZDXSSAMzQ11BsZpceX5qd1uyx0FDgRK/oF9Vi8V1YmbivYiBoCkpEtP3t
h17p1XYE7WmmcnQoPajGnim3rtayR0yQcUSNR9tKU/Doe1a+U8T+c1K0o0ib/kXRK6dVrc/O8Aen
KU3NNSKZPgImgUWWZ2dB07eSz3wbWtOvuGs/I0wBbo0XDZFlNu4YlEjhAxOCrQbRonYbI2tYCh7d
EVRGKHknqUdwWj6JMUscIWULqCmTU0g0b4fAKJdyNrGziwVMfcm5SJkLhRHDn5yLHrT1p4BGEOpz
hrOmGKJDBUEp0gWdFBAMgUFExnMRz2t3bIHLQfqRh6pAx64fjFng3xr6cgTjE0yozmJKs0d2+JM0
rmMFMjHBp6y+FNFwcapQHgziALIMAA4Bu6g0vtWVny7p+YI792MamQGS8EDcjQYOuhGYljx17Aq7
BKV/J394JdtS3WiNg9+hKFVrQXIpx6MPU5tfkq8N+zLtydtKSMfQ+CQ4/UvyZ6W8+jUYEIxzKX/W
1fLeUNFcxzXTiK8qutNQ7s6b5BY2FRQn9WpKvbmkF/UahCVW5g7Q1ZgUMJ0ycL/0CRaI9fAECtNn
WAd4vaPsSHkUTY8GQkoK1Re5keQVEnvWb6vOql6Ks+gJbm5S2gob7LYSfoyV2dAYJevKaf2ZN5NP
X0EfyXi22BglebvDYOwvCwM1aVJQdyzi0i3wpRCbAzACwSqLuIqBLUYLiPSMLb7sUwIboeoQpOaB
J54keiI51Z687cRTMpAUkismjA+93XRa2AMQlRlpRShpAmuQfIpeTKUUTxE5aYJ1C+NG2CiExS11
acRWhJNpqndpZE7bZgy75TThpx0gK1jjy8RAP4DyHCxiZmkYoeGTACgLkbyq8ogMmZxVoDEAzqlK
edN4iH7T4kgR/f4A4I+s8jH6ohKNVD0coWxopTsIQGWM7CYbsKSGzETbq1TUtI3Rw0Akizhd0BrX
zpAGv1JByrc6Bk+Yad5TqAZPoYcYbewqCIWUyKk+qRVVvBzOm+mFOM/nL9qsclkJIsX+x8+PL6yx
Sd6srsrDQ/4Xl3geRA7WJDraeYgfXEOx4eCQoqMeM9ZmYSOutJYuWqsWW2YRbObzd//Vj//VY0NH
0cWKUR48/jbBd2QXNI/s/+2zPP6dV0rkNekD/D5WRFhF/vWaWpxiZf/zc8Mafol0cU4C+9dv/vLt
nzfl63COShMd3Z+/FgQa+L6fo6owWUz9ft7/208p+dAqaY/rNrfAfSx1kJD/Okq/P8HjqeIC8lmq
CNbvF348lleZjsYwNu1apZlgaeypGrAQ2uNSqOYEh8cv8vkKeHyHwx8+oMd09ucXVcVwQ/UEACE6
LlrJmPF1aeKSCh6ugWru2jy+eFG2y1nMu9IjCZehbjuPd7+/PB6zFMhofkZRDTPp5DZtspbnDkA7
637iZABDQUucNbqMBl3MSjQPafIszyeUzlpuN3ND56FZE2cN2+O7vz2mquZajLrWHQ3WLTu51DIX
HehWHVGB9lox2g8Vmz43Rn5L2+hMGkTGybCAQDl3ISAflMlo7WfF3J8vD5VcPjeY/jyW64SzGJPm
enNz7iHS8yeI4l4f7x/6vj+Pd90AMjBHhj1HD7ZGwY475TUff2QF+jWQsnxlaSrKLN8v6W09fqMY
gK/krlo/3nAxH+vHd3/7UR7HdjWpO67ovWYBBJrfQVKj6BLKutrGclRtH9+Z3LK/fwwKzGAm/qyl
XhPZUTHZbSu1KLePH38/xnW3xOfoxpvzuJq2VJgX5wjgQtqgBFm9itbCTXoWWcEVvNwq3uNmPLwO
W6pTm3FFUsFSAyPn1EheW3Bjq/O0fe1XLv446vlAXaBajNHeolI+bbyb28XbdI+K2oUY42gXSqur
PXV/G/mD3YwLd9qSDbOonPf5xfYMzmiDznG1fI1Mez+QafCaGctXU1jpp/GLB9olL4jB6QbMasp/
kbkmxHDrF266f/Uwa1E+AM7U2oFpI1TcsAq+8N4klyXAxeW5ccf90H1e4PfbTjbFUMT4MKaWebUs
rBsQATvgWIyKzaeDO1oe1OzEYZlSF8hCrn1xeMaYMPtpY2lvoDeG+zCeMqsn3r4BhILK1Gk8Jx9X
orCiz9CljjWiJDjrxFf6zjBtRFlnkXPktb1D0vhOwkq9P/crTglurh5JRLRP4nVXLbqfDJe5BSAU
MQYkfhI/Xnkf8b41Xd4GjYxqnEms/UpnUthEPR8LYTMddyxHpu/wDT9a6gqIN5EP8IhAA0EyUE8B
3fx+B04V4CongSWBbh1MNsxfWExkOjHgaPW1dEcrwKOYGYqefuKyim99Q64ipgcsuxCasyOL//nF
hiMoVc5C/gZSGtdR3Nq8el5jmV6i1vEBstIWXIqniXnt0PoOVFcuC5QvdgYHqGR8wkdWO+bNPJUw
Uk4JfQlCwPgfwU2O7DLeyReatVq59LB4Nm78MhId/6Kc4HCCSId4uFCv2UGGsnkItlh3F8BkFv0T
O0yJeBDzU/wS2zWF1d508ROcgWhywLrvEtzxnaOTji/elVFxYcnkjny0zrQKnghrie3xc10/iStn
YGTd55uwOjQCyttvwh5kAIm2ckWf8pkR6NajkI9fcN1V/gDS6yBeiXBYhkt8yz/oaNKlxvma7GNx
CGT4ZtlzUuyFzY/KjVP2791mgGwurw1C2jYaIwZ5IFANuaI7kLclcpdUUZYscbRkq/wMPwrvnOZU
9DH3KzRaOcZGRVkVOe2tO6a/CrxAL1JE7qlLN6sAowcm4UUvLhYgg7h4koihLS919s6fU+CHwMvx
UE9EuNHf4qzje+biHYa7gF12PHE9cspa+3Xail/ubIp+o1ZyB5Lb2R2bd/jatcOFlEzr7MdKluRK
1VcJjHh24rWjkQtymfxw+gv0ezOyBl/FRS0OXFzw4QLcxVxonFnzlk2H4IUPx1NyQwScWKO+Agso
MapAt8V+Iay48KfpkKlguPAOYsupVnW/U4UVg8Eo/wgde/n2gyu5rjbIiixhD9OXizIxlkphgxLm
wXbEMjS7jLbJ4yhlMSrt57J4soqvVvkVlLZrARKrNnm1EUEXU9iqVjxlGO2F6hMdo8oTaHSOq1UK
XpLFfYcPIpNcqR/XUvuheOcOWxi3fFpe4hGk2nAvs3eRPKwkP8vFwbyRF17irRU4Iz1NWO5vidiY
KNp07MUDyeUpgvzXKw7N/KWuHb9iIQYKiYGLz1xxT8YrEKegJ2lb2+qXCUBxFVebdjpbd/PEGUak
w3Ht7A+wzadmcQyJ1XHHL+5gnaiauWTIhgi2+rqh6rpOrVOvOh/KhabNgkYrQ3m8R2gkEYE+n2HD
7baYlhmDGWPfuZR4DZeItC/G1YFN0ejwR9M2+9H4weGt7LMX6kzjCocUfjE+qY8kKCCaSPhGws7V
w2kLF+OXuCrAf+McUGPW5EcIyDeweAcEr1wnCNIAhzLQK1suQt7JsB3fGtISOAbU3ahiuJP61uKo
8R3vNK56eB5PjJzhnhMHt4CjZbTPvAWYiuysbWirXLzmsBpX0JfHL0YfhtKBe43YOZNp0VtLW7At
zBwqfBAntPET0MB+YbBsl2zuIdyxPwuYtbwZXx3u9ZMZM5Ny1QvPauNmP8I9Z3IXVt2Wk0UZRz7p
JN9An8ZUy7oUTcD9Xb0Jh+/Bc8QvDl275F2M4IlZkGH+5OmjVyopDLtauJk87nyb3zJUP15eIZHE
sPM93bYP4+5w9IVn49Is+jfwJHfjwvTHeTRcDlDw0X/xjQt4pppnEVrWKGvBXTIPM7GLnOh5Jpyj
NuivCs+I5ED10CzLzoXMFXmKjCWT2XSZOKNcWrzXbBHa6Z6NPZcDWgBOh8LhYilJ/hAf2Ra/Prjy
mC5IBFg023LP/GWeOEsWxjp7YiYGsm2T23tJeT7mA/fVuLMN22PSIvIeje6SQUFxxZNwEJ5J1GTQ
HBev0ctgf3EQ9Ntgc144TNqBI863fH4+Fhf/TG/YzveptiscJD94Ny9MLzT6tfwleZFvnMZ8z/Ts
3YxDAyzaVhij8PYwZHGsjAOzn3bhLkv3PG30EWQEEm7pDANxHNe84uQylZkYCnnTSArm5QmfE5/7
gaGSOuuKUbR+e+ePWaMQngFbYsdQ6W+yaR3uOfEMPskLw6C05c6jX7LnkzEGvDG5a4d3PoVCogPF
swVzKEcWVK1TCyteyri/V/U+ZEK984WK52gzoPpPXPbpBoGmcQGxOXIbcV4y1CCr4CPTdjXz5KZx
CJlhrQABEZFQwWnjCKfADS6M//zVMF+k+rDiMkt+eFtM/rwEW/FpjZ+u8M71F7e1hz2bMXvaMGXj
PeGN8dLWARAtfPZlI+z5y1HHEH6br1IVsRLYG8h/ikggxoai8cBiQV315+SHWrzJas+/4qeZ3HEa
btQPAgqv7TPzZsOYWt6RMYFH788cAlIBztFoo9lqOzvdEDbhO9nOaxH7L+DMLRqLBi9ncvZ/pgaS
hfYgXAnwDdcDhxjASWHVe4ofHbUS3Bj8u4ocs04nvCVcTwpb+E2D4xa/ECGd+KlI6NCfCtoHyeyW
hoV/+DBvbNLBgywYGoZ5kJOx9Nv9cPSNZzKL34h0n4OY7j0nXqQagCtagR9CACOpmk2zAVCznw++
lD2WaCtw9q9JSmVxxbKpgAdnm92O+E9pr6cnhiiDskT/NWwRkVjhXAQobDoi70ynPU/ThxGu025R
MasN4MdhAB4Kcl4PurUtOIk0RCTX89DTHEmCV7v5MkCOXmBU4JWefSzXk3kMqtU4nlmZi70rk9/N
5cqKWN2pS1EhRpjNNpxi9C3Q5omoTndB+o2mQHhhajWeI3aUXMC+o3Cf+ktaP6xp5gtsXzKOsNb/
4pplOmedzbWbrgdriSpGXdXvHVIfVv4IZKBvaKsShshG3HiYucgeX0fqalBXzIFZtgvMY8OPpKkf
JZEAFHwXS11xXNdlkGuqq/BcVSuutPyN8YorYAB2RU17WLXWAWEPbyssDpgLEIK4CNAnRgGGldFG
4yPJG5qC7DBYrQy2+MsMXUXEyPzUdzveMDsOri381zgn2bduyEognZzomydoSdQdWaQzY9TtWjpC
Q2FtAMomYCHcM0HZymEYkdov0339NdQ/KRBD4UJ3D03GdG20rfwk3cslN6XhApWMsc1VO7AMJktj
BmQV/vVEDJOwTMThXFKRbjx1bXxalcSGP3gvZZ2ssNmsylYmtG5JtNWalxjEztZni7oK0+tU7TgU
5ia9F/lmMLaqtoxIIMaKBNUEy8hugjB8ERzWlo7GxbVmYVs5XIANSM803IssSJRD/U4IHdc1Eymr
1uaqI+6iB2e3gg2o+AhZ+ItbLo8cbuLIAMzDc2voc2foJAZXYjSXWTbDiVDfvlJvGqnH49mnOvTV
/DBNGTsLGDxz3YHBhJMbqETAHrAl+2gQIUIf+gPFR5qd9UUknCC909wtt3Ra6J4EK5ECIkuXFBAR
uhxUZLpDlkHl6LTEesq1+gYGPhZmAYY1jdqjqZzFdxwVXEIDtzL6//aXCXvzDCIgUFepQDn2lxng
koDC89LT6da2kfAWc9mAwVYOQrnjkZGd90uO/f1Idh++WpWRH07q8DZoso3yCdtO69TWt64zCr23
mi0VbpRvZ+8S3aOIkI2ViOqyvTTByRI/aKjzUfTQLbK1z+pZXxqYyDGw2ebTFXHsKjg+FibAedkc
3a0jN45xtTQ3/fafxzMTHvQYM9yp4i6iskviPdrXjkIAsy4WKaI39pHCMsTFrPPLp0h/baHG7TKm
wUX2KrQ4bRfeE8IcLLrtqg0I08vBAYmRUdL/72n2XLQrLmecVFHpkssOXxlOdXknaY+icQe/ofHZ
OQVLlveoe6zK1q4eMIuF8otAqvTFu6sCQwaZxwCWbv6B+q52tWDvFri6aaxtClKGaUbeyDlTuiXD
mHT39ta1AcmaNybRTk5HJHHPrMhpVrtN6Jry3msYX4Yt4w+XgoEHac47QM1bGnsNDjmN9mo3dhfS
nPz+aYIC2jl5MLpB8K7wBqjogmdepGoJtwPRwV6CLHpKviaCUS/Ze38vE7byS2ZgRskd+kckSyP4
4IW1rUmTRqVDjMOi+uT/wSk5yc/NmUZMTWBtuqAYrXcnqzsie/BQTfdzAJQfOcIhxWZOGDSVNoQH
H4wYNTo2FI09ljQb6UImO7Wt7Ymvc0dSA2y0xgvvPhEPoe0DRjen2fsSI2EH2nXOSXAP/np6QmkK
SMVCT+RzRLpNbSxnYJEJ/ZxMLGO7jgrWyuz3wHV91IJ5Fg3uqWKj2vndWkkrxkwmc6d8AbeHkPiZ
IosjUxoWD6rGDmNL9mLz2uCIIKyaTjuFO/qo4ILAX7K/WsOQZY3iLXVACEBpEbut4p3Pgt46Cbvd
mG5oY+gXf1e6/rPcrokGjd04WmoU5k6MpvDmDsSnz0HwhBIpa2WZXi3AlcE+YDiDLrsQdtpJWlLx
ZlSI+WfDPifkyf/AYyly+RB1kG0ymj9L7710RTLzMNJjE9gWroqCDi9Seb55R20Z7I2TQElhYZxy
J98R4DjcwnULv4tVqLxPfwa2d6dyWA5PQCFWem/70xsxpvf2ucEtTabSsnyG+sfoc+BkRdNeRI+A
URTu3qF4la4ELuWHMT5ioiOxoqpvnGjov4weC/BUYIWJ38NILqyrHCUGiy03P+DDmcfE3LYY849F
g6LQcOq36JVRVHynQ+a7xIg3yiaMGL8JaUOHsSg7py3vRfgEuYa7WLqW6nksgC3B78R39zPDxipk
/gux2qAXzFh1pyhyqYaKi3e2Tkx/rBCEbt7EpDmijwqgHC3h+f+zj09gUbSM9qaTbcm/Tu16g90s
ZsxEG0gCyFbgvfibVFfYzuOiBanf7vs3AwkCa1rzNd2HbgoasSUgr3pFo5D7RJ3A+pozZoUdzSx2
VbR0aLWZCIOIoly0F9VcjgfZsmEDYMxTiU4DBt9ssnYtgwM1XAS+NAafWW6yQx/fCKKadbntonAM
6zxJF0r9+KjmPTtKEifkRUA7EgDZL4XDuPrgKiCsi2Vv6tK2GaM7QWdgv53gGKxhN0Koe2NYiA36
Jgv/mXAu9WY4BFjr8AGtRfiCWQeuoXogJ/R9Hr3JGKU1tFBWw1v8E76SEEIVhvL7UvrSqJ4srXU8
gm21oZWL9T4e7/VPUpBuiGKCcdw6CHwcWFgXotQQROL5pUS3yPZSiXFoQQNKrgFR0edbZ4ED32FD
mwl9EOUDFECsEBjlUXQU4DfeihvOqNrt6WCszQ2LfKKvtrWdXkOuDDhHxUd+qUiIKBDj7NA/URyy
jsFJheyRrZNXk7mqtzEsWsbC+xVlJKVsUrPd14oGPIFgsXY5bMP3Fl6V6yvz7iV46SS3lZeIZqMr
OWEd22erfC9eKKl+NdGFlZbgpuq5BeGrHq18K8EpHAraTNOaoSPeWqR4wy/sNv1RejXf0U27pcv2
fs8tCYbl1rzq7wGjKC3xVe5rSGVbbVj70TluUa8RGMHO/ZsjwC6QXDk5/9YgVjbqXiFdbWc9G+Ar
ukP8IbPv9Z2JS4QIzRW0OJxhDk2CnPbyK5GTn/mXdYD3w86eusYJuQBqAaW8JdzQ5EwSVeOwVPmO
rLk+0odn66jsuDrCNcFEpqudhuKCPjrcNph4fgi8+Qyfi9fCmVdlJ+8pU9Y+Kk5SAAkgH+Kl7n2X
gKFm+x++h/6JvMpMfjYBZ30TrYuOd+3vKA0YqIwdcCUMbgtWAAzA69DtPkm0WXTcPjxrUGwbctEa
coTZlszHcc1I4l9Y3h6sIzCQJ/gkx9h4myijrUSVTL+OLMTudgUOd6dfFRj0Vd/FGzW2lw8aQPo8
2r4EryyhSHrG6GobOSOdeSYzEWwryYQM+92rcSRWlLr4SWEkj0nWZd0QEQfm1G560F6HX9gO8rty
zZ+9TQu28TXcDk9cid9ldO4ysqOiF9XfGtcnlTC9xVdph8/QRI84LyfUzMd4KxxbZmQuBe+cLBuS
Q11AkLnt31Mki4vTjCiSHVl8m3a6rW9ZnFHdiOVL0xOz228azNe5sG8E/+zPDSA/Hdj7P74FjQTm
oMKkhESTHMgej4DYkF7dz52msRWwJ2sdrY9+tos9uk9luCvQ8RAyTgsrmH0tSCQoyMhg5Bj5+xEj
/z9/Awh77nD980fV79A9iE+NCAqlmbtzj79/fHn800aNeKYxJr5XGXDi/O3vY7mSNn6/DUUaO42g
l7+/+POPj8e8omeJHpjah4VmyNHZDhtt8Jd/+re/fDyHltMr+vNseeXlqySub5pmIv4jTJhG7dor
6RY9vvjl/BqPbzUa9pLz+BYkB4w3Q8SiUQ/B7s8/7/71Nv88ZvlC+Z9P8Xjw8W/SpArXTDWAXP75
Uo/H//z4+7sA86r9t9/EaoC4vmZq+vMLU8GVtXj8nGN0WEgFxqXHU/zl5R8fG0UoAQnCyG1V+ywg
uafTwuoclFEUv+YabkgiVVdgG67KdBN15VrTjABSOMhNWSkPfjrTUiJqVxP+lVhgPdrfaslatwXb
v5jUdqFrNDJO2Efp2gzehOQVmNfQFz7NuDnUqny3IEOPGTrKBk59JZAh2CqvgVIBC6JlYWFhZgdE
/WcUgNmh5QXPaUUTtWbT7VJpTlLqVHir0lqskBXEHv5tRUMmGxAl1BMSgaN104wVGjzxCRsTWp+4
wyekDs8KtFmy0qIbZs5d6rE8EwmR7cYlIXhyZDnQyvZ+GZ+j9A0b/kqlytGzeYMgtBHqgaUibq2g
T6qVBXSsCMJTUKcgBA3GLsU/Tx+iqW6NFq+LFglbNa2ei1D4EPXpgrEd2vtn3+EABTfqoxHQLbIR
K9IJ0KgAbc012dHb5mC0EgXQiaKOZ9wH5KIgg7IzUjMoO1WhsTlCHckOgO4rs4hmwcxBrFeoFHTy
vsMsT9KLZwDgHeDtFvIvlCQH0Tfe/BgJq9xOBDd9SdLW75OvrK9AE2YTi4CAvL+0/Qky85M2crZr
RaVzc3GakZvhHNY1lUgTNY3tdCMj022yV2OE/N1I24pEYMQkEIros0zefgjla111JH6SjdJXqKOy
7RjTEarIthabVUoecNXrrMUY7r0KVaMqP7eW25lP4J4IQyZ+u9UmV9JBM1HzbLQ7h+mzRvQHluck
ydGnymormUnPEzhlGepbQdUj5ZgpkfRdRO1n7YtYvyaV1R5zfIXIhSM26sa+MTAHCpUGUWXCddJI
OGSQzkJ9VPRlMVxKv1C/JgJGKk+7ps34lhYVdVCrpZqqJOiMsm/Jx3obtMIOgv9yUPNsHZeGO6SU
wTT4kaDL6VOzsIwiAYdiGf3KsWXLmPr9tH8uTGbXsdEA1Xf1sAHutR/QAy1rbY7sqwritpLiGNbi
+1SA5ihlk/gXhf1kKr8MrZRv6nS6x/rEkCJLaGVqYILGICzRBr6z16f75NtSgvIyrMhZVdRvriRH
koi37M2PZtRPHl3pyUCqMYnD8zB0uw47d6WXKHe7lCRfEWu1f8O/vU0lcldLyDQH7PdXQlpSCjqJ
1ckA02qnkBvZ9kP1WWlNwEqa/FF+iYr1U8YpWYk5h2sATB4YgFQ1yVv1JU9ujSOTV+ftGi0kW7XE
PguXBpzrcRK9FQpf74j4dWdFzbfUW/LSY/MAhvQZNXmFEBP17VgCWOy0Dz1DvjDkrKPpiE2A+x2h
EulajIRyAgEePaU9xWJuYpo+In4+SSWOJKkarZXqez+e0kf7vn3TJIa5Uhy2WqLrjqTQ3Q5GyUSN
TuBdkv5Uhmc3Vs8sbpqXCmjunJ0uZt2PWk831M4hOga2hbhB8TvmRIHp9WvYsrtI5R7gN4peOtY0
OxKzjJ3iJZFS0rO06VgIwkvAvcnRxXKtWwRwCFRkQnFj+iO9SsAibRvdx156hTmADx02hysK7JjD
QMOcAOayicm+8WrYmbV+0Expp4cyHqtRhPiZsFLt/XP+3VXFL6+hz6PRgEy3SjCJy1INDTswfNuQ
PbvFEkt8IHhIQ5PnJSEdF4iaW8ts7/lE91MTKHsKjD3rKvGomA3hOUjKu1bUz2XWHznmR/hd0DG9
5dBGdE0F8dU3KXoBgYHNfE6nyRWK4hyq8NtA4MO5N+AEeWn4ow43JR9AuAHUJIsnOMuqEiMNTqjI
izFoIglwMgpTW9A6FF06gcIqySVil3wJuYlzaWp+VJ3yVpmUG1+NP2MGb7tRAhCbxJYiDR4gd7Dl
Z/xOSqy6BfQ0ROGkXDW3ug1/mlAez1LD1T/5qNVVq6cEwSyI7CFfpWYXUh4EXhLV5Vs8FD3O/eyk
nBUqIQIBWX76raWybP/SVdoFZfCeNJ96MHGrixgf81EkVAIIKkL9rZxeBK86+kNZH1FXz6pSCupS
PrKz8aq118PI95r0RQjaT01WCvzIc6trrtXBo+vSBMN1nmGrHPvnUIdWJtCbRPYpE60dsIWNqdcj
YAcHkRRbYTAMV8xV2sCxQCQDFfOioQhiou0divysZPS+kOJmYIr7V3GAUxqq5qbKvZltR0RKaGmv
YiWyYhczrtq2oRBSxU8wTb7yLnDyut0C+Bp8irUFyX4EkpiEQ8YoCEZd22OsXo0Nu8+AipiTEzBi
d17SbTI1l+y+thVlK7T7/2DvPJYcV7Ys+yv9A7gGwB2A+zSoRejISDGBpYTWgEN8fS/wZr18da1V
9bgmNILBYARJwMU5e68diJB2k02bIQo1WpMpPzqZF95HlBx1gegzEPN3TOnNnd1RMioKSrSGgn6m
AGtX5BaZQfPf0icpywkwT+NQaK/LF3ie2OskkfB+RwlAuWc7XBgQk2naJqF157fkoSSIw3bdUH8H
XnL8b0tZ2Sf9/H+xlGGw8vX/yVL28PNb+7XL/pOn7Pcv/faUae8vsXoDkX95PkP9+nq/PWWOLf+y
PeyCIlA4XNTq5voPT5n4y7aFCydK6NVRJvjRb0+ZtP8rHjLHDfiD/+4hY6nm2RjVYLjawoes9g/r
JIwey57D2FxLI/uJ4Rba4f0NvRCuBI0/EIb/z8eiVSanVULP4M9r/a9eupWxRQUAYC+FQFFQzFj/
ftWs3L7bbxpJbJUJEjnTWmnD/DnMx+qSa/LdGEoOqDWxrYztWzy+V6pyacCOAGlg59Andj4Xlnvi
tdagzXw4l2X7sThjcNqT6dLfSehTVrmjxjN5oGSFP5iDTflrEYY+uq7fQhV/qgccmy14n94SH3pm
vaJrhievVoLEMMhcY1vN57A093lq3lXZwi9v/XudtvAXdOpBiAgA0LT4ekOE+3VlY43garXnaF00
vQfa/zqODeWmkALrQMB4zVLu7NkjnTDXAnvKJFX02kH6QUDkIH44mDqK0dyR6kL6tnCzvZzw29kR
tQELvmNWSUrKKhge7So04PKZk3ziYuScliv5ytvCEUoVkr6M0nhfl+9uGh073xtO0jK/Rkn6WDSW
rxk6TDp1GiBTBiSUmmFMjM9dLfL3iC9qF6hzJkOo32JUx6k02dY50ouoPctDVkYP2OQa1dy0KwGj
Hsr5RxgTTAoMBAZBistp8aJr4Kl3HRV6U/kK9HP7Vvr+jz6ixyRRz9zPCeuescqf2riJId0gzivH
XSv0R5M6r4tfeXsp60MXFM9LrT6bquk20sowZUXQwrDK0ZJqwatZpjtNmXWvUnESTabvhBbfTdLM
u3HiPEgc+SXV+N/Ckc5y7r/b8Pf2VWn7d9JuqUQFY8JqD3QmoRVWQNRB6TyELWbHnOj4VAIGyGq9
bCjdZSkYp7oE2qW/Gp8WclmTmRYSZt7WfcgKlHnGEGvkfbWCuNvnNql1LJLIwM6aqzIIlSUXJHZl
9hNDnvHtVfVjDehqW6rU4pSOqff78nGZcG0W3nAJRFFwfgiYONBFzAixAXzYe1kR6DC4dbMfjBn3
dW6d/ELA/0UUiM6bgCfvZWI5iC+h2rh5jBfSm7kEpvZcNy3RVwF8Mlgn0YYpqdkUvp3ubJfclWhB
x5BbR8dP0TxKaBdOE3zL2+Jb3AzbSrIuNjJ4AcT307ahPZASMGCF2PnezPwtv5YBy/ugIwPeuPNV
j96pm5cfqUEfI/pnaYRLvYutB8WWZ4duoRvlXzLSUG1n+rbk5jN98PboZUCm6778qmr2aV0P716I
Dwo+Ka1ZvisL3TAswIulv00OFCLG1zs1S/pqLaGMprzXzUh5bfA3KnRZrI/SxqsW1pc+TH75GQlk
tAwWHWGbHyIQFsjzQQTCbo5Ryow7OYg3t6zfgFHSU7Pp/P+BgQbU0gr5MSlmomYS9ylt/WfsBHqb
hujMvI79qDMo++y7hzS0kqcgM4dRahxCvn1ZEk34ZgQHs+KaCFJqii2uF1jU96nI3voCAhVXF4zt
PQOA8JwXi82IIAGUDZrE0roTS/LRW1g4EoFGZC/WBfAu+QUddrtNztHiDntPjKj4UqIyKHIdeC8/
lsjIe1FMD1MScmq4zXFo5CbqaUvnNN+CCAlwUIiEzfyHmRXvXRTUYsta6j4K1Legscdr6yEIydKj
HXYBFhr1AvYx3+NnZQ/eBDtvWCgbiEc7mWgQGp+WQ6aIMfJCLrGlm58TM5aPBCRQtMOh1dBKd9PP
UptzUQtqqdY839lFd5f2MzpvWY+EvoQELQGpd5afdeEdfTOMVKyCki2z/FKHE8ih+xY9YrM2wmRG
JO/MuiwuvCdJw9RpgbC0DtSdkZiOLvOKB9EmLw6erWZWAulWy3J+sb4NkhTepXZo+0r2RHmYkJhk
hmRLNMpTGcIYsKJzDr2ZBg7em0BOd45FakU8FQtxpQFVPHvvLjH0jAH025yG2NY6tu/4AXPPn3dZ
+sMt0EV4AJcX/IOOX6K7q6yfzWg+MSDxaGoI53GuFQrBGrYak8G1jRSEjphBFzL1s7bzHnzDVadE
VLbjr8SlUFsW7c/Yj+kshSNTZf9rxtJ6BgP/lvZdfTREJ1dOtOx7v/+VTj3tIaW2vQrkNfHqT+QF
7bIgoX9iJZRsfIeznEi5nRWqX0tfiLsypnyUmejUEZ9JVhydGEpDZArx6ebeox1YPhtej9DZKUZ0
Ip1v4+S+tDN5ngQgnmIAl1cT7iH70E9283enl865zKjM9KVmqE3oe4flh8ZmcxCmmmsnRSi0EMQ3
k1py59OYnBFW96iowJNzIY9bkZEWUfUA6cLip07KbputSoCAupuN3gXDEFRVNX3uRwJhyKHCVRWi
7+C1o2D4VWtYNq5ETNj7y3Xpkue5eFdu5JyZgAJJQmpg5xHZk/4vL5+CvWK3hAgfJ2xMOFHvBS+8
5KEB7EkVzQabZ8OAdNwIGHJjXc0QX8AOIpMpYo36EfcMwRA8GUZj08wX1b+MNasMarhbKpTw2nNN
u4vrCccJ1pukMg/Y2oH1O87PxlCal2QyjH79qWi8ZGNStLgG5choN4eeJR1dXaKR9MpF7TqoF4XB
3ZwkG7sNmjtJZACrixa0oIWtsEObpJqOOCsGtqhILklUoX4lOYGKKX3iWBPpaZ5YR3aYy2KENiWC
TcFwDNURq7OavoY9oCNVdcHeiPFndMaTgoe0xB5fLdZnqhugcbpguLBWgKKSy3pNxNG8GdFvIaXT
ZM2ab06+LvFUfwwtP7tadnEhY+Rx7gG/LKLQ2yGyd4EPUX0oJFIwonXmqOiPYioOM9FIm44v685k
wGyUrLf2nMLCFzHztxenYMean8PAgAGiSxEsAoebsYzI2tmJHxoPr61p6ApJYaWHPiiq+z6m3eqU
AdFcBJfbUxpTJSt+BrPIKAPS5Oth1CQ/ytUHtVBgkHMxnoIZ1uaYw35UUzhfR9rwe+VFlCksl8vI
cndzMyMpXJhZ6yigjoaIY+1G6XGRKOS7Zk+cHSWzsaRBIgmz8zDrW52gi97E/b6F83owafxS1m12
9aza3ZMZx1LWH+45B1iD5KcGq+uuiUJOz9L8CLrsx5La37o2IAcF1m4t6Rpnw/CloUq4I9iJ/lha
Ep/I/L7zvPkD7Lv0CIJvum9D8aaXsd5W1UxmCTXA0PyQk96RVYDGfYBpYnJuWozfzGEjPFqQjGL4
7vaR96iDZFdogbe3tt6KQtXPuEiT0DtBZKX9WwK8j7S6b6qkokTNRL5Etdki3bD5uiPak8G0IuZp
K3UB6PomoWcN4DbGs/LoEauFARIz6jzGxaYl2glslmXecA8/Vm37AISZHCwhq6OdS9quzGs2/ZA4
pknfh33ykFZgBxdy/DYBZM8znFEErTU6vJh0gU0Ws7IRfkynuYRf5mDYudppZPYma37aOmsuXSqa
y+3e4I6PwrPJj7cmlo3BCJoyoH00kje3iarxozUjOxqz+Sq9wXuIAy5sDw/JjNkV2BidYbIdIWLZ
hqbgnD5MRSZOgVqX7YFmXy9YyrkVzRIoFfezM0zb1NQevNn0LpVzeGSiuLZd0AOVnZNjFy7Pc2rC
40Tv4G60g/MU9GgUpwb3oglecgOQQEOuOIVpY78XCKbWbJHJmXtabVG8c1OiuZzmzsy2uAyrLRbw
3n3BQEKJ9tpVi/004aUQzhxfB+F/JsCItiIZI8dsqoB+LupS1M2rB9J1scvg6BYvna2Wp8Vekl2z
FM1elQWacE2WZ+L6pDTbYbAf1ZKeB996tfGxbkJ2FvuSwG03t52PvbszrNxIDC3GB2ip1WM5XiMI
umSqsjitIIKei/VmGePfN/94TGX59yRixRHagTnXyjAtRkOIWs1qM8LI1kex2CMoYDzDWzmh3AjH
s52XiH3+HJsiwePirvsH16YnVcw0WMroV2ovbNcWAgBARXJTFRH1L2HcS9SIr0kviNchdwAN3Grn
0pqQljsLqOHfpi7dY8AneoA4PRpmtJ1od0nm2iOJPNt2NXb98XQlAoqZIfJnkFNsLgzk3tFLaedO
pDNu8hV6WEjyPO9udyl6K9S73cd4xRHKtX/552ZcMYm3w9mynhvpwYzrQnszrGx+Ioir8+01bjc2
AzsbkODw56G//0CLFscxsbWd1gbq7dVCWLQZmDn+2J8HtSRhz7Xng1k9gPbagGWtFQLxX++2OkJu
7FyLKudquFns9A2Febt7c+E1GaFsc2w93vx/bDwI/Ou7yT9M1A+yDjurHsKCjwtcGB5ndKQO4W7s
+G32GzQ++nMVeoh/hnjYxg4f/e3GWj8w/5o1Xkym9cKKMbT1/ua30/9y3k2FWJxdYkH5mqK/vZJi
NendXJO17RnYlFPwaWAE34nVO+l7qj5XNbGVZASTHRRq+8i8QMyUcJtzVuZ8wbdjd2U4sj5ZjsKC
ixtV9G8brz3f7kHhx8aEgXBwRgKq15vbPUjvqMTc6bNZnxqCIO+LmAQF8fvku91LVML7NhOodwd8
B8G8vGXIAtrBbcJdvqT1RKxjJJ2CmLPVYdivp9qgvak+jkUOctLxUQHEzfl24xk8vfXqMBxxxIx2
VB5uD5HoRroJ29C7rPzg3Tib5HLUZ7WeQc5673ZYyrrdTWL44SnaZHrun5t+tbCm65lJPBqN/L/v
rsfz6mvMdOHc3ayl9Hk5LbrVZXo7vt3cDhdqz3deW+ryOhRsw2+uTXsZrmziQtRsq62TLcMuDotP
MfwL+rbrO7i9odt7mV6GysngdqZYe+cyRvrvrpRQBoT6nLp0wf3BPzfNgjvACjqUJDrHaSNThhL3
xZOjgyVrpbCmVd+zD+Am40LZ4v127m6I/NsN1/TvIIDZX+WOf45vP7ZvD2qTjXgI2SOv18jthnxR
e/k7CaAf3AIZ3PqjP7+9dKI4dfbPqV5DoJs18fvvu7LROaM4CszbgyCRsUu2CeP8n2ca/MLnab25
3bs90UzMw1RvELbbnBJuOuxqzy+OtyPgWJxE6+NatJ+aoQ92t6M2o9S2syOyQ8el9gAIlMk2rTCo
ilWScHvOTZzwj0NSag/kpSH8UmxS7/68vBBEKWSSTsTts719rFrx8d8Obzc39O2fw388BUCLdzQl
IzriB5iv642oHKLjragl1IaCJ9tsWTxibc+Y+5qR+lnEOditER6BN3Bm3u42s3ufBKm/19NTNZPt
p1Zmb3gbnPR6eqnbXcq4ICXBxd/11bN1+zaH9Zv6t7vLOtCplp00sBbiLNdBkimc20qXEultuskG
vgvhG0Xrz/7I1Fef//z7t8Nkfcbt3u0mrht4nIPYuet4ZNWgTw2DF+fwv47DcbYPaoAWtL6zZr25
3SsZPyfjJkfKxC3amFWp+q8fel070VJqy+0YzezwZmp/6/jCBRS3x9vdCXT0hpo2Frd18C1IyyAR
hnu3wylq2YEWSTqc+/xrPDrmZCSwgdsNaBGfsWk9Hh0iZjB3/OMkXA/9aAAksJ7RHvW3vTPKp387
v293Ke77KMp9tbkd1iLODrnjXP7tebcz2+6dB8ezEPL9Oflvz/nzNxqnRhBeYFm7PZbEEddTObGC
pYH0+x+8/Urnr/nYE2w01LNAs9NbNsctMOOWtnHTAP3j8PYDkZF0/N8dmf+njozwHfCL/3vI30PV
9vH/2HxtK+Qc/7kv8/ev/u7LBN5f0nPBPClyEFzXX6GNv/syYADR4/iUmf/G+a3Nl999GeH/5SkF
MZmpSrj8Gr/1H6w/8Rd9Guh8rtCs+CH0/Vf6NII09//cp5HaIeecLo3nu4CLRLCyX/+N7RqwbC/a
vCMVmLbSwZ/qD56awwOleSrL7vCciiB+jtLxXBZOfrD7CNBZbYsXgLIrk2YB9VGQxDWW/kttNXq3
dG65TxarvNINjhmupfdkoH+x83ryh2gfRWX6WllrHnkyYmwZ6vqjaO81wQ9ZYi9fwoF0MUzwzYPb
l/UF/jbd4rTDN5I4wTM4dL2ZvbB4DTIslpEfYWYMxYtyrXlP4q5L3GSiL77phz2qmhB2XuPt6wl8
fzV30/deI/FRDvThws8vsvTz4zKFxcE48/jJbknq7pLpc6Kg+DS9t6vbvD+khV99RI6DTiMOyO8k
D30qouHDNAM+ja25vh/6pf/QIXiFvUeTvgbgA+zYiT+UEfY4Lwc5vRSXbsKOytYpjOXJqOarDjR1
enIqnQaAbpF46prSRjm0GOnGcVdXDCpCJB9ZQ0Eu9uMtWxtz1cXVqGy+dDRGQj6sd5t8cWQe4pTq
5a1aa/C0/FsKavKnNapdVfHnbAJvttkCkxmIBkYBtP9xHR/pZL0MGaWewH0dA3eTRLJAnu+AkZNd
Rb7kNe0G/Y4nhFBXr3yKhomCYTHuC/K1d3NBPt3cDtVRH7KRnWs3dtiLEQQjjHGe5GReytYQFzuk
eB+KHHQbb8H1r5bK8W5nDWJe2kp9axfHuafb3AWJvhtkm76Hg9rKZCmfLIXqWDbgbmv5g+uoOWbE
HzO9+vZjorHvh5V46zIWaTu0GIQkd4/KLUhg8sL6pGuj71rPnQ7Ibaa9x5ez7zWFBHsm152lxglw
j4WrglZ/WcxYbtNmOPZZRT+nRuPkjNavqrO/MVfOx5mN1rNN0pwJxcmBcnj1Bl2fJl50Q81W7ED5
RWcBNQ0fTZMjO0qwkFNXPPS+oi1mtHgCAI5dyRTkaoj8C0L67FqvN8HSX8LMJMe4HOqLneWc9zGq
PYDrRASzXNAvSx649yqZ3HshAHV1uSROVqavWVJDYYT6ocJZbcd0Pit2Z0+JsDZ+o/znSVDYduKS
w65Bl1W0q3O0zHfaTsJdBL4e8ds8PaVRUcCwhsxoGZuvH3cfLJ5gG7Pd3PbV/F7OLloqPvJNkCwN
rYX1OyVtNwVFdnAL3Oli9s0+GOqdg4bs7m2cyuEytfE3EZLM0DY0VDw6HKxd821lUxlUGKaWoG2P
8/IyJv2laergKbBxuRXO+vZn5u1S4H6erGahVAV9gLxVvasprpAETPBX59TZbjaZuiRj9tGOZfuk
K/fVj7JzEgpx70bqPbZCmrmQewncAKjoRxC5yU0IWnSRJSPwPdfOR1IfgYp2ToCJEn/yBAgRAC8n
d5JeyhBnFbuneBeXFX7iIfRpFFLuT9OY0p1NEAgIK4LS84wLTa5Gg6r2t2M+uQ8igfqRkryNeu+L
pC+2pYOcnqk4ddMHiwV0L5PhvnJZys9g7U8axYxli/4cK2CCnl7eS6iLjwHly8CpbIqvE2WERX9S
GnTLUgaop73isxOG2K0oaDTKqj6vvMuZsKOhEdCcC2KMfZqkL3XioIEOahws84JwS+HhgwQbUDiA
ryWtYngkYMR9lpn96MJGe1Rj8LwsxDO1FfI/FfnmodEs8hXtuBEtS1OtLLj0PRqjZaeKGqfHtjIQ
B+YOfjxR78nJBEFHZTjQOyS7ySGJwdQnLukRaW1989JqfE1Dl9AUOk6xGO5928dECGqKgNq6uvqt
wHM9fLRnRn7npx3E7mPN2b8DK2s/dJryVKkC2EmTAb+nFxR1AyvKxMjw3K4pc03wNUpC/S7COXyQ
rXNuMzESSx6OxyElwHpMiwmbrEXF3/Y0aVHpvgjwSi6xqr6k3igfA2F9WKtU4MCGDxWmGjdEVe8E
aus6NE3sHsgpLTVAVziUs66Kr17ZMHlQicKJJOdLo7JPeeK8RslkXVSI7DjLs7d2/k54yuMQu+pD
almf0F5f6jpIt0vmx7ju6N+48UBHiLhp9DssBRm8IXqTMEbiOQfj/IXS15fZ55mmKOL90Db6FHnk
eUYRYO8q6ZOj5ozf9kiEnjW0MSl+RFWs35uo8YhbiZ7on9WbIVPxazpn7mack5fJhoRWtmsGTorT
LMZHNaGTddA4X2TnxsekKT+tBLHNmBUwbDOokEYBkpkWitomrAfUTql78Mmn6xavehtyxExlV0wH
36n0oxKkBThUUoOWUCnPePZVN/iVKliPB7WQGEWZiUINtdctOX0Odd8yehgtLbF2+l9ceJmO8d0P
o1Oh0kudpyUpok0rfe9Fcg5FI/wa8u7OfUjjbfBc78BMXW/dnPbo2Li/3Hn+CtPSeZ+di21K/T7n
4wsLo69LSdBOM3d6J7PuQ2Q0pfneHrorwt1dnamvsZxH0qrGT3VH60FgHyZaaUOqcHbvSufy90SC
pvcUK7xacxo4tMFb+9h2zInD0LusAXpnm7UNOAHZFU8aFQeBSl/dxvae8d45p9xuxNXNRLJPG2bq
WKI1l12pjm0/kC7txNVblaTLjixEam6YCLBdzSRkiq66tC659hQFqWdkM7KtXB253EEYj9/9/CUn
uvXSTCF9B0elSNMz5yXLo23QG30RTXUwaDbPnUcBKBCP0SDhYPYPU1dHF+kkZ6LsqlOdUeOla3ih
kb7sndinU9PV3XOnw4tmALpWqEY3cVaQu912/tWU8dlv6JmkNV2vIM9/NkvDqsBaMT/jM4JWKIpR
N71E9vDad5b31jr9Xd4Dny8dAlqRQUKmIIQLwEUu7BL4zPyjtTGQlxp+TQwOME5Uej8tdEr6roVB
6pFDdJjtVT2r8pDW19qriYovo/TVHtX3ph7x2viZaz8kOed+VbflMZ4ne883LXYq+qx0hM2oqQbi
JTCBnMYFd8yi9NZUang0tEBilY7EpjfOMRxDYrRaD3OmahSlYze++l71c2gnbPSTs/djPMkdEWGn
blTtk7Csj2OFQ1s2r31gAck/3JYRCG39zeK8pEXp7O0GKfFIhNMn08D1ZGizlifHy74HKcsO6ZJW
JOvgXrEu3NZQpg/ESdMT1p9LDxeVHB9lKL96EhwpJFmblhusp7R7dgBFTX0fXKAZ7tFqO1cbZzWI
7ktu5l+YtGJQFlFAXtzCpBAkAlYAMtS0LLJLD+5wSMIZoCub175N+6eCpdYkyb2I0uGJNSvZUXyK
SDqm5U7KKD/GxK9vbGtNGRSRs88D/71wwSWgnLGPRYXpyw0yAJrG7i8ZTijgNslG5lVEOXP+INGX
HoQbvgUWRo++sZODl46PMWs36DwLBr0h3Cw913y/bqdd640qgBuq9lPQ1LzCtjZp81jLkizb8Vm7
SXPK6jOAVFo1lP232pnts+eeq3WF3aRIjFnIEFrVks8S+mZ6KWT9HtPTyQavPiHsZu6sl5cM1aed
xPN9lbR35EJTryH3aiBv+oS5QZAvQs/Ux1crLBbh7YjM23SZvY/z8kdZMuWGliBuq6Rwn8zYyeI+
gL+pzBrH7hPnRNf5TlmoNpvYClbpAT3qdUbpMkPcSipPt8UQ/y8ar0ntTF+/dgm8VnYBWCGwPIaY
La4BwZH0x+vk0Lr1azCFawxukqKxhaiN+fGen59zX+F7y0AzWJmLLtpb2p0zGnruEonRbVE2BiMw
WqoUfCSrUbBP9cUeiy+UITFhW2V+JbmtOZnSLrcBWeJXbyx3yEn9nQ5I2FI+2idNMtBxmFCe+yZD
KIELFKWW99quvmK/mvUOhl+982ARg6quxhehZ+ehDdg9rT9MjIr5t0hwLmpQz6G1I6G3eIk0FsyK
4Tj27f5URfTyZ1MPBDimGpMf3K3EJZgK5fIJTLiFg5Q1tUW8mEqK6gjSEqiIJZMDtfJjgL2j1Fhn
eGXYodj/1awQ7A1fjMsKi/and+d79i6V069A1WrbaebUvM++S9fmghQ1scw1eXppFlubUvpkI3di
2Y5LmxzA/4OhzzPQkVZxRvt/ciOKn0nXuw9V7aTLXdXEIZV5l1Mgpr6XR+mnNAO3FnYK1fI6DPDV
7br8PfWh/naL6+FpU+2pbzJ82Gh7iUMcj+hy5RbO+oMey/INJS8eXFbAldHHiAXj1p0Y60NUEhc5
Ta+F7eNN6W11yEOBzZDlSj+xYcE5ERyLIXlbOgQG9OarPe3PBn4vErTgtfY7aMP1wiiaDQUTOGAC
44ctad+WOeTp/FGnDaK1Psgp2KGV0Otp2SJnckYyroosu6/n+mMS44bNfexGqhT448r5M8oBhCwS
LHdahf5edRP+5iXkC02yTwP2NFALeJQzmsF7o/x7z7XKszfiKmzCKiCpPo3OcgJG4Mrm5DTeD0e1
ZjeFZbipIn91TKMmm+jmMa92YjsbcsijDu4UG+5EzdkG9fjrPKPIHo3zq2L9sqP/ne7iyHyfvZqv
G5mhR23u2rP53MSd5M0VjToOfqKv9sillhRUN8fZivZtg1WlzghhyjKjtlVMguHsqg40hzp2HXgG
6eh4mwR2cMTDwMLO8e8zJyHiU4qzH7BakUlIiqIcCO/ovO+JAChuN4Drxsg9zGEPDeqgHexnccZ0
3zNuo75vviJ/+94tp55953HpiKOsyVOgc1lquqvWqSbc8diuiXxDIKYXx518vsMVSF9jNKbWQdue
CnnpLuH9FJov7Fx5Qm7C86L6jyowRMu4Xv/UVk9lQpxBSSRAyHx0kJRytk3N50LR6jCILaoNfV1G
E8C+4Vr0vD7f223mbO0IdEvSLT9VujjbqZlSluJswtJZXckwdd586Kh8I0sOwb9G6cjelNmjfInD
9iQ8t3/Mc0XSSx/FB19lZEIXeMrLh6ly5dUdg/wEsr9DRFPinnOCDq7IvHQ7B/cDGeAFdvIQkYi1
xoRnxLoQc43I0u7rvQXxmQ5X+B473WGw62wfpYhSHcFqpyo7XM2odXRxSLI6e2BH0B8GDRS4zlGL
0AWrgU8qcp2FS0twnQKn1rWvoU4/+G0/XRE1TGbOjsvcPs14oi7w8uE9h92bjzakE/0miBG6se84
pH2pnvrJfkFNudZz3jMSokn3Uv4JkHHFmqhgUI0R0+g0az5ClK8dQB5Ml+T60nzEXgB1P2ldQ75Z
Ssc6Hk/Wop6donOeKvXFdAMb1rF6qp1i73S9RplceFuL6eDkCHKqBpg9S2kdiQYeUfxhzUB2yvgu
LRwCY3KanfuB7TCAhvFT3lvdewOx2DLlt96ykleZJ5/C1BSXKIy/3GYsuLh3IZGseKgabNgLUDAK
MYvjt/jNGV9EK+4zFx1CPPSGxC4AxgwrLNmfRdTn77EQMQat7Sg0762dMeNExaFIjPs42iAxqi6M
DhUneb8fbdqIftUdlXactwUcAhsR+6hXHh5z9YO7vltaCja7ZiIxdTr2B0E78gReIJhY70UjXO0x
hCYkI5ZzTYpIMXNw1i8BaKPcP9r4yF4mloDu/IIutv6cWtVW9WhmS0Hso8KFkaWSbIEy/ZXK1r73
Ym/nFTFiKEq8JzwjErGySxGjs+MHfyf1oAhcBqW7pqKEUFHi0Tp1yZJdkmk1OWZEfOF6Ce7LqrKO
jRpeKz3y/7eZfTIFGlVXlAcT65AiIoJWOcfJfT56LoQ96JbRDF9NT1J+G4AnNPJUe2P3ycGVJB2q
mneM5I8Se/MxT0OW+PA+VGURYlv9UMDyp6mZN23Xk0Rg68+xxaelqM9sWOxFdxGz21NXOC82Vj/E
oexmWNmMT80XJZdqP4q22bZEMKLYqK5FYXkvcQwKorM/xqYXXyLrUxhawyUR3hmbUojeIYguKFTO
vJnxcfWeUMhtDxLT7DFPGOeZxa2tZVkUYwq0SilqtToJzMPa9UlzEDuZUJBbh4ZwCKAmnVdP6Dk4
Z6u1WCvG7gU/EMVM5M+saeOANGmYK5XEUI4P+b3Lnief6L3U87+7Iga9ZJGBDdOeauT4Bjw9AHRw
iqihXzXzsks64dHrJpAW/szWRktYqah72IhPuG2UCqk3DlSxyoA/kuIKmEILDsiYoYCMYBIl5Fmg
uMXAXGah2tSE2965fRftvdrANVwrFmbBC1mMgCashBxxwnv6nYks8kbbFsNSUulDwKW+VNTKwZg/
Vdb8Ugl247kvH4ZpMO8ziZYn5ueHUarvxqv0a5Y6+rWWVAgmahNKPo0+8mnSMfRack73XeGfrMGO
kGmGzWu8IjxY3N2PUfaxy9n2MlxC66PO8Ex9ZEP2SbYbl6k4Taz1KOsjN6xmcSwzYBk0CM6zM5PI
sUpWk6Y4qNH97FI1v0sHf0fgTPKRBtdRZe174303hsw/Khxqa2yC1DO9ZoZR/lARK+d40qfAzxr0
Ds2D748sbLsyf06n6tVf+uDA6ms65bN8YKkTnSIbi79GhHUXm6ojvMECNVW5VFwb1z8ZCzjIMDhn
DyUEtWAkP6FJ26MFAU0FJesj5orUpRfRERhu8BJijrWYc2bnCZEGoakWknDLhcifkTODtIMZZ2Y5
zJB8A1UjDYXuR/ByljMf+ZgtmigYD2kUkOnXdCvUCyq8uOtSysYZkRMLGZeZ/p+Unddy5EiapV9l
rO+x6w444MDYTF+EFiSDmknewFJCa42n3w+R1aW6rbq3rCyMZFIEgxGOX5zzHfBsy434NkaMBrME
6tciD0D49CQYoexa3//A8Il6q+CYRCW1orjHA10zcTX4JCOPxcntwsOUuWJdV4SuNb24UIFYu2FZ
g+pGVQvFvF43jQFipKu2DrnEDM07NJxMr1bRooCdne6CBrI9jqG7s8mPYGwUIaoohlO3xJWOLdNt
HjZmt5CNdR3e01Zs6som2iJTd0ShkGESO3eEsSZIEKsH7Bs0vCmrTuKni+31fiaos/l9bXrstEWB
avH4e8ULIQK3sQrkeqycTdoTbkxJzeG6COhIWyg2gQCb8PWqIbnKldiBDvtsSo5X8cT1JqBcZwsq
jlPFcHAYIGFlwbbHGLGDzfBW1Cn65gLpQBPcZMsuOV8WyJad/tB4nEkLIIOTQTMJ3DVphGGbwMGa
UA+M1dcR/XHD4qgwkpu49t5n0rkXC5I5a0WMjI/+EvnAVcIRJLgxgnDCa7qoU4ThNitGYB1Rj//Q
RzHyJaqE/cvG8CbQnjZpn37X31yFQdOI0JGc+y9t6NVwIJMnTR20ptzDMTEtewlVHJVwSRXOBpqG
no5QSv7SefKYT4RVOVGOBwew0SItYTpY7Fi81yfyTm4md7QAUqwtFEAngJYJTdZqNNGFRMhpdkbu
kS+ZfisU9PVSP89x+h1mBYFZJNRUM4sMrpIOzxWgaGFzklYQ7sxQvF71bSY5ACvimz9sgrZWMBSo
AlMk88Z9M7qSFBMoHa4JgSDMjNMkxo4YKxhIFYqVU5W/CGuGHSoEGDSHjGt3vOeZyyWQdNyrHsdR
MbSAxj8XAyYpGZfznvkET54geO1Vb74UM1jYMNEHm0PgqCsNRLMs/N1cTi/YIa3NdUcyN0V9tvLl
Z90R4onn13C75N0t2k1sUH3YujFOpbSfQ2M0QW9r6yTy6dUcRmcrotYgPdlGSOsGe/ANnNldoD5N
DmGAUpwCCavLSphyM7EiBKlkfUIvg35AhSh2m6wMttIesy2+FzAUzOkX0daw3ExNWRNyIh5/Pi8X
tcPEnHFlKOdFRT1OA/2ced8g9NWQd40Juc3cVZ+1Rz5JXXsdXk7YsRlekblLfoyCYDWvnTaOgV3E
8DAamfhUGQsbq6ZpUUckfsteR1mHMtfmyeCLQzNfBo78jZ281cvFeG1FBUXRVfChmCHuHCT9zlfK
FKLoSLdq5CYy1M2Qqkcmjut00Y4YyvvsmuWHiHpevMRlJRTAztPY3M/B+ME6mqNAlzQ4Q//JyMu3
5quL6QepHsL/G9Hgbuq7pak2X2rRPCkNpGVgLDP1j6ULLNgcNyGXhLXPLMjpuo2QQI+qzHtJwI/4
hvsS8qknTRLZYMXJwV5kKvhuhsMwEzEPZbOqrCPbje6UhSYPMapJhnRItPYdFe/MhKwiCxlY4ciS
ee20EWClm6GlHazkhD1gKh7cZCRvlE0SAmUT0TgNK551MknnIGB2B0ipiILHxKyYRuSyw86X3IGr
MWcu4VP0FDB+onwJFKgOaDwWEo/Q6lkdz55YRhoCdRAmuMnJsNmO366atfxQ4u9wieTm/Mn57UNQ
sRPKrHpWh7C2vX1AQyQdSHsWSFGysNThqoz7qa2M1amrypEpmmkcNELAwARNFnv5oR+4bpcVpHme
a9+y0MDQHszUzHjwafIZfTEfwJoU01R63m3k6E8UxMFm9KvLVX/XlUt4yGjLQ1AHYn+VBqISfmcz
QYsRu1BTJ6DcCKPiMzsUSPIF5mhkturklVW2myeBSYPsF+pJZnid2AcWsdp26J+yirJ61IpYmnF8
y6TX7yx3ei2XL/ODhgtexV+nMR6oENBdpv5FcP5cL3fXG0Tm3UlFcb6Nbfe+EuF5NEN+P79AT76I
9BorfaqAcuwCH1ZDWYRAkyErc9ZV9ComfSGx3QUb6uXeVj6PexjgMrLy7IJqAc+aT9GHf+tOCL6F
FyBe7C5lC/HHSXihJ8X02R1gOUXs0dq8pmlertLLPb++NaSf+8g38aqN0PMK4xMLzGIN8Od1fLDI
XHZ4YMsSvT6xf+eScobxrIufKG/2KSFspSJKKNOPXK9wLLbVo1eAPKUpnfF2diwBpMRXlOlbb5SA
qOL+zdTZ5y5wxnU0IeU1UsrfzDQVHbL1xVuqE2IGLY5nK2ep5mKAMChPCVeV7snH03ascakpAsD3
qERfbZtrBsc5uXF+wjzeS4AlpvgJkGaD7HXdeG2nMXBlz+fSlU79OjR675RK8wdK4KOymWOOM3aW
RfnIAKsDEfPZEsazikaCxHimQGg5B4FzqKR6bNDh7HUDUaJsE3TMnAFr3U+XDoPk3o93o3BYTpbO
XlnV69THAU9vJPrteLaYCJ2VCLeTVatHqwaYRoYbR7Ez3vCXbBECDM9BP1yobB/o1sAX2nWNrcAx
1irKf9iSA4JeeeMJSIZ4C99cXklVh7HD76fbQZWH9i0RnXmcm0mjbLT4ywV9vlXiezNUVE9FBJoq
L/191DPMG3zSK2gBwbQ29YWJaO1HtCyNe/BNyCheCmdx6MZ9mmJ01MtgztJFsEueq9gg4SAMHzgn
QNekjDFsNtvI12QJ8yaTQXPs6sHfNonCOkKUHcNbQp8zga4fcmdtVf7eTpr0QD6aXjOxUwSYGbsu
s8VRuM0uDwBiGJn7HqGRPgpJEaOB9bMSOdeRyzQBxQ0e0EsbIAKgMEnr7jORLl8Ef+KV45KhYMuu
2aDfsFZDX33kjvkBWSy1WhtjEvYXEX/JJRKWYmpRC7jGALIb4h0NO9RKOut1noZro38szOFIxyO5
Sq5iT4DRiyyglmxrNl4yYtaadL+hcn4FLrLg8b8JaRwaafpHq1xsHOmagEX7Po558Fqd1MAPdbwK
qvhZs7A9NFN3SHpfQun67hc4pUMVHG16yXXtQGL0ih/gHNJPHnzIssmOZhMmH94euStELirIw6CA
T8+W/d0rGwi6BLqv4FQzvffPEbJirNCju+6j8mg1kkhlTwQ7gZlsrWzYNS7WGxagRAR7GojEKMaV
r5xXngQk3zEQCpsSfs8iDAjAWy6bed/LLtGQBgezfRQ90h2jzsFmRxR4KuBFtc4FGMvFzss65Stm
bm8jeGeApDtHwbQnEowD1+8YNYra2RkBnKgcerztDGyIpM/DOQRMmp7qGh4jEqwJq5Rq7rq4vw90
syvxD2We/Mb43r53Ow0Br7ptZ9lu+qDEdRIxruuwgrJSu0gabDtznE0TBHsOqPjgFqW9ppX+lHXH
MhXf/BoIYWCN8T7y8Jqx/Cr3PhE8PoMhTiuqFPhx6ZKZF0I+1P1Wz9N5HDGKKQ0Ztq6b9ahQbVkK
2ZipwMzWfg5hCskkBrn2YFr6e3+L8jRi/ldnBDRPSoGAdQDCOPNm3AoWaDs/Vh9m/Wxpqz52AxqF
iPjAZX+F8gf1x1Y0DtxDhlyFhcwlyR8QV7g7naQ1C2UkDJmLnNbgcgSkw1R0UDawALYytPEdS8d2
Gtg3ggxOcgVAeenWUOgU0T7WaXAmvPCTHp1N5iwxGs5KVz0LkogcxoQ1LjMLDg1DsWxqkuwLAYcY
U5c7ZmMfBGIy3Zg5GOeoqYDfhQCqmAdX4mzYI+jWMHlOy0qep8JeW5VBf4dZbVUZFMlc5jSSGeRg
AIUBn8Rx3RE+WT3S5XGRFilZt9G8lWrapFE3HVWKDqiG1GYDKQuzIV9Hc/aQMSjYWFH/Rdf209zW
pCD5BCeU8dG/OK6VMTRlbcTcEdRRdxR1uHMxg52KBjrXJBIc0TlotdTcxf7A9hCQU6qsZjcmPHaB
HB6NOvDWIc+OMrFPLEZTsBGAjxVhdL7Mj1jVoG+aoJ0CbZIs38ivrH5JoChJCW3ijEGMOd6LGKb4
+EiHU5/sCMCkbwIjc+ePKur7FW7zlqHX+MkpbgMPK58u1Zd0wPbiDlrsuojXeVb074h/AFW12geg
751ZBBt7TOhbly/Zpe5IwAvE2yIakSEt32VwhNpVBRg4hcqpLVLNKOgYW0b54GT5fZyShMf+xtko
f/pRAIE4WLlza7kYNmkhGgrHhiCnkAsveIUdNqkLrk7gSK06dMjzsrS/CXI4zZbqK8xmal1WRDoI
o2DRzN5iE2AQrhmkkHGZbQMjeK/Nh7zN55cy2888o9RAaT2YJhDLuCjXjeZaZGeCWa8eBNF73g26
MWvDTnzcZrMJE9f5lKcTOPmmQ+gyPgUZCU3CxkA8NkTZiGx5NjTQkKLUXNs+SruhnbdCxM+dA5GT
9VGm8M37yERdWYS85l5SdIg7JBq06Tw/EJFZzYMVuuGZNdXtgPAQGpET7TxTnl3Hfws9YDV4AHZx
MEZnRxFMldnhYZnitw0O76wDoB5T/88GgCvJxiibBhjICjc/uqz7qkwvvh6bnSSxc+2q2kfcVxm7
KotOWT2Ed3U5veOG69RXXDUsBMr8pWzhOoje+4iwG+5CD5hkmE7I4PCrcWye05nWIu9bXhOowfpV
S/N2Cqx4W1bnllV8ZHJd9liFUc9Hr77txBQepAemAXNOYbenIV9eiSM1NGcffoBoMQhVouvbc+m8
uFq3R9CIOAoWd8v15ue7msbJmWAw2RFgSpJBE4YcZL1kGU4CaxksXG/kr2/9px/LmGKsWhrP2UsV
KXYMbv3FgtDHZMqKkT5zcjq5c2v3SdASJoU/oTYCnL342uK4xdy2vBX++tb13X/1seun/PYV/+pT
FKazDdOebtMoSVx0VEHFaurwEnqxuw3kDGK/aFHmTf68MRrGM+Ecb/OwflGD+hZ0QQ3aKRq2vpPo
larcc+6GTEccke/AuyAW4LNUj8y0tcCxEoEby/Lkmj0DQZIvfHBN63ToyRwrKNeaytyNEzVJ54Xj
ZSBGAlOq2uT2BLbebNlUMuawWdWuVBedIVWuphDdMToWYkMPDNv8jw+ZSI+03R+cmWCRBccc6cj2
1qnavb0ws0z5OYitDip4QwQwPHiDGKS2g8880BMyfMcc7pvvLkfH0YfRMVofpenfTwEhGpoWflli
G93wxSwdefbJxpMtS1BHMxcCSsnDc6m92GJmaCF+7FEUEfiOAYmK0vGN1y77IRovexrkeyun7wxX
QyyV/ktQLb4Ha9pbTYvRLEnILh/R1UArU+uaYJuyg/k10NkPY/FtnuJbahcug6J5RQ/NXHrmKJjc
9I5yYevSEeHu0JjAZPeY+QRUGI+oiCygdPbLUDt7unTwJ1LUoCGirw0DCnBYuPFGr88OmMifcwNq
ZzsM00Z2UbumX75Yc/budsPTmFE4CLibvBSwvRalYtgSBGc37Kx9NIMet6zKPvWLC1kV7nNqSFDA
S0c3Eqi6jIvGjR4ndzfi6U3B9ZwqT3drvwPd7bffKpsXblvxDYvGMk7FSILl9BAwga10C0p7vJjs
qlccml1NxJgJ7j1LwtWE5WYhNDzMU/cUei44/xQjf92DzTUkSQpOBlbAnbKKRN5cHWPWLUnEOHXw
0n3CKci9Y5aeZdPeq+Gye555dEMvPU8eUZtJNhzU0uP1RZmwP2j9dVCjlfBAE6xkkJlnpec3GkUg
HfjxAm8ID6UPeIWw93we5eH6+8v6YhH4uhGjuGNbziRzcui8szedJPf2iGsX6GEYvpLqmJxdQSYo
xDww7pH92MXUOybjp+s38gCXOfxOxsDIOSS4p2Vm0IfYoNBtLDFlzGI9LSGnTq4PP9bcZ6M3HKqw
7w89XnWszRNLK5OtenFOCNa10ruY1OEi6/i5PTP9CUSIdtbQPE66MnjiUA+jcaX7T7wdRd57HdIL
Kg3o0R0Iqi4p39IEMF5069ryrR2JtrQ8/3NTShhrzr5N9fucp5/GukfTOBYHPfjvlh/6bLFjMs/A
7YkZWHsXAkywWZkpSyF5TitGRf4nWXVipy1gR1U0vSclILYyYR7V47Xa+rHPH1aE4qmwMXJnel+H
SfwI5oh4rQov8pDi1FbRY44NnMTq9FW7GpR3Sr1O+7DVbKRYTbvxJVtoJ4Yf7oxChbdx63hEe0eC
JLFTVw7qphg949BFNRvHGkY4Rgc03uFFdpJ25rNjpmRmzZ9z9EVTpR9HRjkBG8cSUceOHPWHdOmi
Bg3az5zRLbhsHtg7AmVPh2eiTCGRdLFeN8vWoSi9LzHuA9RcHTxMN51O5vL0a21G9V7Dwx7k8JdZ
L59DEw42qbAK3+2Yw1jU0d7Pm7swcNhblfFbXJYWLII43+CmIIVDL+zdbApmTj/Qf7Z0wNwH6IA7
h63DRG4f5pX1PHkeLQ14ToFmht0OGXdeNJ6sbhx+3ngl8NPBZG4AaviW8PF+L9lEuBaiIBCHeYr7
G1cdSCxRPvTSPsIFGU7Xm65EoGILA0C167+Oyeis8B0QyGFH3dbqx2+ZwFnlekidq24+UzIVEJ5a
K2lJCyIfLKNQxDlBqgwD65PTCcZOy81c9IwIWzaLV6ueNKPXueRzswbjYuyY3dnMl6an/mZGSc5w
la9BAUBjtZxpjjB/eC72t4HUY4VdLuKpcYC0ys6zr29d9E3vZckGr0RolvvjW71ssAsXypQYkm/I
pcJj75bi0jeo33WncFtHxit6xWz2o3tExu16NCC4C50QptQ4DVfNkT2AgDpYuiDbGceF59n4MTGv
p5NQZ6eJnIvXstLOZ1l/d8stoE8bUjUuVa4q1qehY1EsBGIse3CjS6KqG+bnsLkYNlGXdbcZ9x48
aPHoa/vL2FhPgQrnd6Mozp4exu+ZFd1694M9h+818MPNbIAHQQ6AOtmNIScHxasZTrCz7WHXx0zw
JywDc8gS1TPL6JPZee+wh+pvU/OmwU6lOVHXrXLolgZ7o3Lrh68Ro8ZFYKzi2o23fm/SG+YItiy8
KISaBWAHIv97MkMnClpQEDCdVkEx53BdkYjWcvae9CIB94ra/ZAQw8uGpBf70amA2Nh1kBwb1925
WfXCjIrFVbq4BbJ5hzLusx3fqzEKn/MaQr8T2ZuIpT6vDE42XcWfzbQOzraPmrJtrW5HlV0e7QBR
SVIUTwUaudIXDfriRtDOVo8DslHlWf1XEMXEVLPvfS5DLMVUtis7f3RIrL/x5bytJpmf4kj6aAUQ
dk1VGeCAkZii+Ds6oS6PgcsM1py+e1Z6ky9IqmRQP8wqPLo1km+ad4eUKR4or7PsS4cT98hR2O0V
CosnPF/0uXiavtvBQc5GeZipcDc6mLtzENo4Zjp5X9tItceataJ2nBuzK/ZTMVS3fWjN9yRmh/vE
hA82Mm67dR3x0CKXRr7c5LfApNmuxgxT+1q4nOmdfG/MOQIdY+qTXtYU15uMnvCUvA1hW97mSVze
ZnXkbN2S6erPdxnk76F4TYQ2xbeTmod7tw0/haCE6dLY8HSl+Ri7vr2xvH7hikflNjWqxSYCQhVU
x9o3bM15NyZbe2xB2/hOS9RX80nrObkJ7OUxL5ncqESqmyoxXuzOJOJmQhPZhj+kXtiezvTKOggG
7gxcCOhghwC+Xnc+6yZKVjILywSRa0qKbWj7d0SM7awUgns4Jffu0+AkSIjsPF+7RYdAwoOzUpOz
0AzIMTFvUBKbillSiWmm4DA+GFnubl3fSH9aQr+O/x18L+4ZqwVF/l+Y98jqzdvmf/9mi382DNr4
GU1sg6bGPIht8feGwS7006hsF4CL2WDimRvztm/FKTJb74GHa4dlOoLbZwF8YW6zddTUcBVn8z/n
mFIopRCzp1OUomiJX/vGpcDNUvMUJRFpTYOdZWvXyXAul9YvVigrDc11UZM0F5QNMQVRfJoo4VEM
pM5zm3oN3o9Onq0EHX4hTQJCJJZ25knhwSz99zS3htvGq+Kj2VmXEqLp7W83bpY3hzTongNZsddS
1Ek9CjgxaSIW5q4hS1LIx057/r95GJX9zw+ja0n2XUq7Fg/ln/iYQ4ghYoZic2gH/a3sA/ne1XFP
JmnsrjDdOEw4+ujT/KmcGjQ/OrU2jPGtR9SOxNilaUE8Qmo9sn9tLqCjdmgWMLCoDPsLw+4nXriY
cTr9LKbGOCYe8DBGcvdjEgPxjdJmWzjO11TWZO/KKHwwsSEiuQg/yEZHUzTO2SvU13yjCrJmOKL1
Gvmnf6dld3THqTojCb1vTXx6qqmOLXtn6rNGvgLvbla/s9X+i6ebhe329xzR5QHyLJcS0AQFDDhz
8a/+zp8K68fHQk9iTmdCSc6zfuv4zb4cCn7d2JwoJWH+oDhqz71Ayhr2u5jnwH6wOsIE1XTn5564
CdlQ6AmuwtXAFtstXP7A9rYZ+8b1N7vMgou7Bag9vcBovhtFNoKkRMto+Nm7Ecf9kzGoMxqev/7d
+Ln/8pdz+AUd5MJSLf/++19uwsWa9zOydydNj8hLGZ/uSJaIPsKywQIZFNA8FH8ItldqZ1UNpnkj
IgqgIkyhLyiC67Q8KNCjYMdYtrI/Bds5deKl9uxho+uMUTdPq1UzF4hX2NheAkunv3uLAIk7bVrt
3dTBLTLMpP3ac0Q6YsrfnNavd+4e8c94wpUr7+aiyTdBIPS7D0crU2zj8lG8ijZ+j8w+eqG66fYQ
jd2D0p35mCIEX6FFQog5wE6fA+ONqY/zhFUC7kIcqW1Nz7EuCk+uK/Ymhyl1jo61kdjSzmZ4X7vm
DFlFuk9c9EC9sCEYqjS8KT0nvKOZ5UDw8VLW8eifmyp/6xun/96z7PJV+1F005LwiRTUtB/bHh1D
om3iXuxWPZXM8vdlNgJXoKHeGBIjaVYh59Nd73yqxuIi69n+ztF6YPrpQyYfMdRGPhmknRs8x75K
gd7Yzh02OxwXRgavgwF+gskwDndct+vdTCJUO+yauWzesb0hHG+OvHbx7w5ee2PGuFwU+YXWUEPC
0/A5PUQKaLHUKQ7t7NBa9bS3W6SYfWxqlFWttU0pM0K/kO9//Sy0/vkksrWWtl6QQkLLP7/CWPBE
hoUn9+AxMD0IpMsWo81b3b+lvXkfaaLmVUDQAMNE85zKpGDkRzocEno6fndot/Wyc4yE+SWzmfMC
Cgv2WrAnF5PNpneaCPDD3mE2OAW6RVU/t+5Ktw1MyYkZZFO7W6sAbtr64TvCNkQbTEfXKptvRctn
pu5gH4Av/ZsX32Kv/9PBgpoC15tjKW1JIf90sBh2ZcydqcMDeJlLlEzmxZyIFXRSI7oL4J5muZkd
8iAnDc9DJt+L7pmO5mIMRIdOddPdNwqPJWwdtj92cGv4qbMMKwkanPEslz3q7yDrUQ4uQsh5/Cxx
/60sAwdgEMcvvIhKsqRXIqmbO8cKT2ZhHxhHE1o8QuSDoWdvYFuSamnvG/Zfm5l11r95CKTzz396
iATK9hz8HkwfJZyB358/uhcljuAqPPRm2V+mNHBvOxCDMjM/ObptH+bACU9VEH2FOol/NSrfhsjf
1DqAm6YFA7nMK9/TBGSSfEqnBBVzZlrPmQ7UqiIWwuUicrarun/zoncfmcJ9P/RfqlGIg1lN+NwM
JV4tYoFRpPBKa2L8KlNxaS3iP33W2GGRvuYs3i5zVL8ZQQtT3k/iE0kP3ZOnT74PIrVjIrSpMpBC
XVfcp6UYLjUr5JsxmD5c0fTITLNdU0Kti2zntZli+9IC8LxwXn5KVSQ2jkmsbg/p4xH9kHUDa+DO
BIhIa5hhDxmM2w5XEeQ4ZYNpnctLw6pm007m7VVbwpl9bFJa/l4AHrWnan4sbfnodmVx7qr60bJa
92ZEEPWY0QzC8EVxjF5yz671bBQlnpM2j8Cn2LgpZnffzd65FRWrgkEQfTS5D7bskj2UF7EO20Bt
BwNBKjbFoFQo0HXp3ph2YyBaQv4yoi/bMf/4pidPbHFTJyssYPl66FLSkDJ5YeKQ7uM+JcHKRUnc
ALPfRrTvsG+zajO6GvGdNJJdZCb5vYi6A5JT5HsRfbkPi5HmnMymORziM5ruZuUYDM3t0PW3spLm
XrUJR8ErxRX1X8pEzwgxPjdfbAl0r54npFxz/y601eznEBEKzkhqvw6DY5lDUgAuuABRwx9Vat6j
27yVSLYuQ8ZwFP7x3kWYs6pou+7rtPO2jrat7TgxcIkmmbBaz9ECatQWUySe8ZkXD2k4RuAr+crQ
d6jVZ/cVpdgKoky8RWHq3GTdxIKn9I2Xvz5Qpfkn9jk1i6NNrRzpKqkcT/2pRA4loNKp18aebSp4
aXZHl1T7/hpFNwEKs/rW00Q/5mXsE9TdpNtSq/w0hPKjz3UAPYHBnRHDlSg8oECNYYZHsFrjGkzm
sw3y/FCDLNj1epAHy3LeWnCGYzmRn1XYzaWdDKR7VU+cRZi2d55vrD3bLWjw7scwCe+Xdd8DBSne
Cqju2yhH9euznHeFGe/dviW9ve35uoBxCrDblKuQldw6RCKse3voNtB+7FtbZazNC0lsjFd8Zm3O
pNotbrswLFH383yMbKnvzLStiKSISB8dajiKEut2NrVv2WDq+yGJthZus8WntwMvloG1+6qnhugJ
1LfSuDfNL4wv+oNRsC0v4t1MEXGnqXC5kgzDAXgI+hMn3gwcyNuh56cEJpFJIvOBnTnBfZvHSG5o
wVjNTUe4F/bm6oO39dlyGOulfjkfMiY2pEUP3is22ttkqqBTqIecDIsThbd1Cm0PO2CrqwP2+RBn
gmdtFTbs1Vzl1iXJKc0RJt2gw1xLo6TYwOhVpyhjBqxJZ3JWBGmN7iJqW5QQiKvRu9jPMc4bJl9u
tukhn4NJJ9TOc5PqLkIPMoOt2KoAMx4qyTiIs69egjDAiyE41755NjVexesz9v/+oalr/v4/vP+1
KFlcBmH7p3f//lxk/P8/y9f8+jl//Iq/30Zf66IpfrR/+Vn778Xd5+x78+dP+sN35qf/cu82n9vP
f3hnewX0PHTf6+nxe4MU/HovaE6Xz/xP//G/vv8nmB/pSPMvMT9nSGifm7/98t2O3/73b798yT9i
FxSgHk9rW6D5ZCEofx+7YBK7oEzcOZSrJDNYv+J9lCB2gf80IEfL41+4D//A+zj/x/NQXfBqs5Zr
spL/P3gfKcTSRv5s4pd7awt+gCXoMLn2E/3gOH/qMCq/dVFhjc4Zi/bRilNxMzCbvOHCNuLsAh0o
ImefT+VeTl3FxXKRcCp4IiDUbaRFnXbZd86LQgk52vH6sStE7PpWvwhXf3u3wErat4C6r/+Y+x+R
r8rjsHAbr2vJ61vXtWTdddaxrw6/ffi3f7t+LJ0nys7f/rktmmRfWsm51mbKWM6thh3yl61NxC75
xO89TI8dNr3er4zjFYSWCOJuLAfSvHsFaF1HsDldCnqAIuTkwCpcg7UmbFo857h5D1IZmyE0wnNq
RuPWcZwfUISqvYY+qW7qDGtRR4QEhimBkpqbxkfBw5LrTWaCHCxrJBFC8HgfS+LCl8dR+/kOsIGx
l2Nd/oSq8fPQa/3x3bEkk5jIrW0zjxcEIjHX1JYMe2CRV9SZhIbIdq/ZVws29HqT2nhOcjdz2Uy0
NynD1JX2bNgZC2XxemMg0MHssrxvi648pPzO8AEacOJRv/rtblzvy7zcoetb1xvuR7trxPCAoI7d
9KJd+e3m+rG2oFwY0vaQxxV42Bab37KVjon3huBWHXHZ22m4VYYF9t/F0UetgDr+eiNAcJAh1x/G
dmGaL5LouU2N3dyHT+My0y/IyjjNYhfJejw5EUsC/D5AeHsKPpzXZlXCZ56tdIv1n+BmhP17Olvg
uUN3irBbDtrC5nsJFrmhV3EZs0B1bPNlp2oVfrGhKGRvLGhZgMzKLML2vkhvVUkYVVGxt8v9SJ0G
aSPpqeQXr4DL9OtW/LoaN7tMoJ3q19f3oqKg7OpY0RQLXDRYXAHXm2vQyPWtK9hPpo/+rN70NBE4
xqsqwkYDUpGgtqPlHNHL7KhUokNOuXnwwCJ6i1A1dlAfTFwbT0PpkdaHYnsDIaaBEBPX29b0fnhV
hgoiClLky7M8lT8/m5EGPvPrZ6rm+9i8+ywQGmHRT0JHmUX3oDpf7ZCiERfSm18BQLPUSesRZLvG
pbNs8ytH4vvIZtZbJSVJVsblJkPAtbqKBJwJ7+O6wlnwUy9gJ7LcibJ8/NPvfs1YYV0d7hkn4KVZ
VgXtQqsETZqzDeTm+tq0s4EgkuubZNavRJfbKF/WbAy8o4qMb3VfsQrLbpyGfavZut56aJhrVSGU
b7ZURLpNpP3OvkR7ZEDuDXuCNxgu2xu0b8/OGE88xZCT67p/SQ1n2iWs9XdhXu2ThJKqYN1s+tmh
aQdxGjTtB1laDRu7I4zOkqs1fhznCh81A/LfFp7k8iRnM7EEZ7k561woMzUaAktipgnrTUW9dIBn
tKkXsqpSJtqCnJOiXd5l+iAhaAWfr1zDesHHmrWX7owx+ALipVrh3ib/qnWiQx+hNusjRHXLltvo
G2LQUL3KBe1K7Et1Qh35y1vXj7lIGbeJE3+9vvphQNQnqBKcBiDBsy2ZIQFVb08EmI0rIGoYSFeW
rOkBSDd3a3C7P+8SFdOh6tvN9Qy6fkh7yKSRYsGPTz9Dif5l85a4yKQhjmLPIBelbNim0rzac86f
8/pc+PkmNJ510Tn94Uq1ZIzw4eVgsxLwUKfEI+8wMI+dOUN1ZDmsNiS9lSsSzEZqoP4uxBG7M5ed
Iy6YTWS5955k3H59KBXKhkmZ5yHCm0gr/uKYDzMbq6hgeYCvFz1kiojuyrO8nm95KM6ICOOf57Ib
Goz3obThZ4ryg5CIGhO4EQabuiFEn6rK8jYq0Kgy3VKIvhE/URIwu/l/7J1Zc9tKtqV/EU4ACSAT
eOUAkqKo0ZJtvSBkW8Y8Twn8+vuB51Sp6nTdiL4d0Q8d0Q9mUDSogQQTO/de61ttxagNjeWu1arZ
uWl7awg5HWSIJMgw11Hgeo9QxXmrjB5vvQ9jfeWVWrDHbuIVc3r9MhTDrwZsyZ7yud7O64/qE+ys
tGw+5sy29lVS5OcpNrMzqbzkhaBW4cKr0xXze717vVHrg3/eEx2zLcmy2eKegSXZ+5t4TpjMOjZS
gRz7EDuA4ryYeXGG4Vqch0nW+8qoMB32LpT1cnUoziwzGsrDKSzQNMEVAj4axilqJfDphX9jopO6
iTiLAodEk7Ib8JHb1b4h7o9szGO75Ez6V2CtDcfipBQ5kWK9Flwfm2XNwB/mDTZH1vnOU/PBMt2T
Kk0SBckfsLY9n/hD6Nf3ZU7EUSLzy4he9jhNegHTSx7xjMwK8wAGWJzeZCS7iMYz6+QJBsahQ63N
Uee0FuPZb/xNo9n3ob7VNUYW8gcAlqzvT9Eydr3eu97EFEIHW+kbjJJFj8OsiwaCbNaVGFpHMtKI
bhw2AMzo8hsUrKD14WmsN6VXpwFstddhzetN1rIHw/pfN+V6z6uL9MQMZ6OuOcDX/y19wjhXj0H+
0WpU6KqeboWFZJztPgkKAhloCxymmgTbsfFdxGRFrfGwdT5+JUXhfe4o3mgjEkRsDJjFgbFqxwJj
oZ6L2rcO1mSbO5TpENHqfain19yNCcyTAzTY6SvUg47slPC2NTDd1HGLvpE/JTNYX2KbkHm3+VqM
8ksWajQ8RgemJJ5/uHm974jHmPgwbpY5ufShmx/EGoTgOZCOmMBv3cR/Lazktp8WHGO2HeBX+d0J
eVfNC4k9odjrkUjV3kqW19aPesYM+DvwxbNAN69yTFwCBF9Vr4u7ghrPnnETJXm2cVOkQBh17kCr
3JpALgJ2O2+AgprNQgStTf20JzyPuPWyOKZqGXdSkyZIxXjMG1pBOX2tXaVh0HXVeh14Z3yO5bVu
UARUAl12s7cg2/cCa6N8Kcr5hp+s4qK+D5MJxlC/Xn18Li0LtjvG7ibCQl8SGZINe6J2up2aJnCu
TvElEX62q+kZBRrNzWvHNckbsbfS2UTmb/zsTVsGY45XukUFHK7q7yWk+tPyl0WPcJP4/RfLQnPS
4+A+RLXe9CVCz3ShyPD1IpFpJuAd+0M0dnzorOisa5D7hNLmK/YiMYs3Juzf5nmyHse4IOtQoOIC
bYk0JDrP+q1xq5h80fZES2BiTesg9Cl1Lzq7PDns829NJDNehW6qJ5pCKWLKqiLBkPAgYTo+ZQl5
OcLOa+RU6oQ1J99q1+z3mswE6XqbFeyvJeTNkMIhMFzEvnMfvQjcRsA4lxyPLXkuvZeS45oHtMOZ
8pXSpgGKDHFBN5LE5fdxzQlJUi55abwvFZlnrXLp1sdmviNM7M0beifwcSBOro+DWz5NTHOOCL2+
Z3OBK8h17sqYROTuIsU4bB07Q2Kjq+kyyIZY+nGn6tnamLbXB8z2v9Nsvhg+v+n4ZYgeM5mcY3pJ
pKSM7qaNW3jTc/ziEN+DIdo8LmxCN0lSPfQ2lmFEIfPGmThcoyZHp9m9Kf5Nq9V3bvduvQa/peoF
8j1ZQUt6C3SDkrSrY3jWzLAme4FgPz7il0p3ai6RKAgYSa7/q4taFkIUvFuHZshBjqF5MEwk5NV0
1KG8H9PK51M8TJucoQxMHwYVqkkO9aA7+C0QTiz3kM9wLQlCQMwahQ/kl2/SCUVwMT5XhfvLMOoD
psd6Y3Yec+cU0Vj1NdLljygGQ7VMpLk1C476gTcG/WD8o1K43tQ4fLdMJ/9h9fJ9bOjDsF0OPGv4
1tKwWpt06ZY+TDBHrtpZfh6vEXsW5teNX+iCILA1hG924VaPUIICh8sGWyy3DsPgesDnzfWgzy/L
6zOriaz164N/++//w8cKlEPAhRINvbu3qY6uye/2esW1cLyxW153Odeb5J/3rl9O13T4611JzRgI
X0H6L1EsLxR713uQzZBawN1qM3kxCvYM14evN8V61Oehn49d70nZUb39t//9+W3Syv3rh83P2chr
8/mNTMONTnMMR279rT4P/Jcf8Pl9RsyhlIuOzNgd//MPqKicD2Hen4iLgvNbN18/KdSoGCD0tCRG
59fd9hVIfb35PObzsQr5brb5/Ppvx6gxTDal0X9nYFb9y2F/+36oIKkw//bceL3sfj4GTzVdtn8e
+R9/s8EndSxjDPjXQden5muCQDalj7XTkppRTerB8qIpKC0K7Svw+/PmSvO+fok3o0FT3C+75Fpr
jVcW+Of///n1f/4/pHl/fefr8ZhZi21P1sukHHKcidODV2xuktEkB/a6Fc7LFLXI9e7iKDYVGpKt
XgM33FU4fr33eXMVmX9+aeIiyllMj58PXe+VBvHostMTXnNU6Z//e33+f3qMTwwuxc9v/3mM6fuP
dV0tOKht6yYuRm7a8sOg9bofasM7/P8W5v9OC1NYzjq5/O9J5ZekLD+6qv93SPmfz/qri+n5f3DJ
spWL4pxGoWN+Qsp99YfAg0ITU5qk/bmSn/WP8Fj/D9tzbLRAgGZ84SqmHH91MR37D8f3bde3bBqj
Pt/5f9LF5Mf8vYlpKRqi6GDpl1omlM9/H1PaMUkdvVOa5xK/S0x4Uq3G1j5XDiqq/dx5PSP6urc/
Qo0bYFd7KvfITkW9qHBNQh35rbAlub9M8jmMFyeUjfc61Zgwf0czbIr3Rdmj8WtE/9Vu0oX92WIv
GNp0PSYZnFxP4v2otML5BNg3755bV8F2MN2ue00EsaR4AOt4OOoGLNsxjlqrCuDEjOFPl2sn1g8p
IrEaePP7zPAIqA4nIybGDOgp0i1z0KQc+X5TnZsySahFqLBrIJxNaB9k7sHzEcMYwqxLRZTswIGU
b6bnQcboVZTJXUvGX7X1peuvM9eIieYhN3rrQ8wQv5ixGbPe6jjChRM3upfkSSPS2Uose/J2zqF/
x/dD6QhUvtOqper4aSnK6lMMTBapapq7ifWu4jaLTo2sQPmZXW6qTTNhCjiRjDW1B4DmT85EyZna
C22QqlI4IOxZ1EawBmP/YF7DzgQwQB5f+oiIIypUBRjkaDpODs9pibUma1L64fey6LokIJOOzX/n
2nS25sSab/xJo0wefdquG0cy3nwgZ01NL/bkNfYzB/r1Lxnr+AWpe/6TodvSHbqs6bJd2rZ1EvQu
XXi48Xb/JuNsIAnUn8K7wqdWE4IIstJyYzCJbhntG/YMBMiXZoWodNIC/Y1gIiRzG442HDZsclZV
MqJqQvUyKFjCxEjVvX70B5GDtkAulALjm01owy1/akSCboZz1uoEmXTO0sv6YdG0ckhZndndtU0H
LRqP0IDbq0urOYiHGCsx172xhBLbGN5vV002I0GC0jIENX2GZ6yoqHE2KmEWjyw7QcJxLsCnzRAS
JAgfehaLV+9KOcLZHfxuUpuRiaV3SL2pAb6e54ZLVFVXRHdRPczimCZdIQIpZGfe1TXj/HTth6JU
dxFq5qt47EJrSqvX0jV8cZwbpMk3ISuK7ZDnJAfiyhOTQKIY+CTgtjuJh3kv5ibdU3czD0b88612
ivl5VLb9hPAsgvfAHg+z8vRgqjkCBFyluLtd956kDKhBus+TX7kjsi9G202HqRTxwRVT8qMZZXTQ
hnDPhenVR9LpyPpCyHcQtUbmZfAyL57EibeYZbtnCGqTYmU1lyRaGxclczswpAYJZYb+QsKxwMLq
VedCNepW02M5+CDudxGazZuwcUAsuNH0LEm727W9O2+LFINONNjiZIaR+2rODbKO2E/cu26xP1CB
z++Y0luID6PzWA1T+DiNkKlLgv4eScuLeD26mOS2sXv0qmj4MeZWfRrMxIaIZpL/mQ0qvni55sC8
kdBTJusbIsXkaDdpdpIzH5V8iLOAgKjqmHkpe7DCIyW2g1MFR4dA0taQ0W1UhQkUs8pKn3JWyHsy
Psu3Ujvpvhn86EHKVh0QHIZ75ao+SMrE2y+zbo9dK7qjM9Tlo2+zuiSqby82p+JhZPMfOEvmPowo
nt5FgjS/Gar6Fadzjy84xfhUEsKQq3S8X9II+lFq5qwNuCFdN3EeML+hTXVjp7jLwCjt4jQ1fxdm
Wj63Q9HdWcD7/Y1EI0fmtFmIk9MtxlezXroLoXJ5t51m+PIbM87qh9jO1aM/hkUwzzra0cpSuwjl
7r4g2HKfYsnFZTPaAIbMsd+IlI/5YPX6iaEPgOrQtvCB0S1GuFPPxzASHgHFEyEGRNXtvY7mM3II
MsGTQaktYvTy52CJlDPEZLk1h/h5rFp512q3u8OMUJEFiohUJDUOrSLTJ1H3Bh2x1Ajq2LZvmsQC
ZYSydefRRb0Yqci5Ws3lweujgef6aleGrvrZTo5BQliT3Jo2veqirRHdC7s+kLgsccKBZ/KUbO+8
thdM4ev4Jezy+RIPhM4JYUJ4XbRmm2yk+IAK+8b1CuDLUC63CCsFEEs6M0PsqEtezN6r1w3pQXup
e+5jjZ87G82DWCb9GBZme8droFiSyzQl2aGqDr5pAk2qLXlkTieYTHigKCGBbSqx0PQvCNMqyVnH
XI5JtxEVPi0Z9nfo/3ACYCK9iUnL2sQ5sv2edXOvI3RScDas48Jm9oJjZQxmmwQKLggeOZ6g7J1o
CZl4AdkOHTO79HMrfuXR1N65gOQoANyJAViFusOME5CkbLiNAg+K5036ZGRoC7EopduBDMW9rQbe
8XkeT4DsXFxVQxnYtm0RAAoqilaG/1WpQoKQ8cS9EWKJ4oIJ9clPieXoe4csM0wVfLxZRHt0+HnP
1YKAiDloHNv7HTtmdLYSMwsMjKhPnkfMtekO1j6dOmdnjYj9o2Kxyd8gzL2YJeHqhU8U4bK05CwO
071n0E8zhmK8QwzSHpYwzfYgk2EcQzTD/Myoq0zIHS7IHQtcI0ZOgERUH5PIHrcJin32JHV3QdWY
gIFALxMndGm0j8POrrBH+sMIrWvJp+UcYaleL7jIgxTUy0KO1R5Z2HIaUtyQckFlovqc9gPx8ntt
8ckonHIOMBV0iG99zuGkBZyW4n2S5YT3LDWHQzwV6wVkqsh/LaKdFQEh0rXFWVqsABCcfiT7Lj6G
S7dP9+locg1tzfw2mYfhCaqfsXWLpTwuVoVOZ056ekWat71ZVlsby0xnY3RSfufuXT/USFbkcACU
T7iHM2fde9XWzS41R+dQVpqBY66HSW2Npo4fR5nXJ1gkmFhDcBtf64ENCcSd+s7JMWIFGVMZtUvh
xougy7oO9mnigGk3GacNQcxozj0iu56WW2b1dKyIuJT9F+0sREJQX7YYgNp6unBRz8mqsmKKOPTu
OVzPhiCQIEUphIGVFBQia2qa8YNBV42ZuvMDKZQjlvL/jpDj/ymJhuNR7v/3+5szSo/hZzb/u0jj
+qR/bG+sP4jSsYTrY7OQgs3FPxKY/D9cdFrScikuV4UGOox/JDD5f2Bt8BFU0ISV7DgQdnxKNBzf
Q1cB+QXRJHui/8nmxl5lpv8i0MBIYVokDLBLIiPeYqH+294G7WcLSSm6mfQ+vQY3ZtcBt9TGqarD
y8oVctXS3uTK+VLUkDuhsMVHUz8mRn6TGix3Zd+OG5+LeWBiCd7kfqX3uqcdKieUqA5kvl1fF+Y2
B+SMF/E5M7C9TLqA+SyZ74UAKiY/CU9TM320grn7sLCb/Odb8vDnn/OvphHhmP/r38krhU7GFFI4
bOL+pomj4p3dTECyDdsFz5XbBzrJimO4jifDNTuSZEWmKn6kkMUyHossHosqz8Eb1ZGaseTH0jJf
y9DGo2rSrGxdVFhZmpzTlumWDPetbw83COVeZK+6rTVUz6Vh/mBW4zxcb/ICKzgSMHysPtcXCcVK
TKcEqCapKM3ap2SJlShJgnnJUGfisZgXYzjCvWj2syLT2AzFdEajC5Yqcd4zm3WnzQCV8/t+8f7M
+CXo12emfYPArDdL8+Z6c50pz4AJT4vx+Pmwr1DFLUUEoKoHX+GvKZ2JWG6uN3HC/CcEzfRnaN9V
ZXPV29hh+KiZRwah2zMPxi+ZBmQvfCciSYmPsYI/NjvoNKuWyVs0N98qM6EoWmln8cBrVvoq3EUr
Z6xGD3kopX/HpJShlF4t0vaAjTRy8+WnRbUOX/wRH2225t56AVPIJ7kioeuqCG8caYNuhyEPopEv
l95EtfrPm+tjBvGInTOrYw2K+JDY3YNeD+g4/bpoGo6CaFX8poCGqhw/fiZokyuLgzeMbqNT1ip8
2D7srXx0b6735lXi0H3NjGYMekbQjOBDdKXQskj0O9bRgqLiT6nIilWEF9XvJkOPRDKB8nTsxd+E
ZOGKjKuzuaa3XpMGZ9t6NAG37BdTBAVuoFtfKoQm8VjvrzfwAwpQ1FVyHjEknoeqW8HIw+v1oetN
tBIqxmIxAt+1H7EOGyVlOmby603t/baqYu25+Vhlnbc6y8dTNREXwUnVmFrtrkb1uKYicCbX2mSR
uxHtgnYZ8PHY2Oe2am9zunts3MWbJ78TWJHt2a0gQFq1IVedBwrFlsLAeK0Muqv1JFPcic6myOGU
EtS9hYyf3rTj+Sq1itZdbjV61tbt/FdfglYMVzxZx3y2LxZ56tI+PpdzJNedxpcohbKSu/mw1Q8D
Yz1iSrNLPgDVbvxoRwXpHYVPScZn46jS0tgY5IwVBG7yoxNJ+gok6xk1Zn6bg+LfwnO0twb48RMq
scEBL7GEHlveVctDt739U9egTfa2XECh6GpCL1cxEjVOyRxSMluovvJ8deLtEjcL8g6Svthyxg2y
BQT5hz528VLAmNsVIwNPbMPoWxp0OkDSHB+PiOzOGcngO8p1kIr9O9d340bTxllgVYae3paDGhmM
xwTVJs1zVM/j2bV39Qg/yJjKl6ZYSJqozWWDsbAlSZsgkMLbs1tkG5PXGFFjOxAEeKKG6A5hFLc0
B4i0xBx95Cz2D8K2WPEAY7+WvSxg4OTLaYx+VrNUNzAxFYkBT4hR0K66MMb9vAJiuy6UXPuao4MR
Kmzc5gCB97FTA8nSWAmQg2GALsovJPrhVY9dIOwV6LXMq1v6ydrdutYItwgwylXwU3nCPvnRS1xr
+0Zn5Vn22W8/ykiwQZWTkbiQifEjrcxgWqI08ER621kTdX7uf4sVFEzLIrMkyl8hxFanGBMjuj1A
OlgqGevA8PMS0pJFKt/7DgDF1WgdN4bYpk32ZYogwzT2Synym2VGJofa7q4amm5beOEH82snKt9g
8zd7BHXX03zOmaYnbQf+vXgrTVPum9V6Evmg8NoS5gUuNE7hVn4zCNILDDHuU+X0nA8DTRJk+jsS
l4gnhYJBoyOIOvEaJsCRWCeelP3aWW2EtMXoAr9CK8EJ8TRm+JqFcs8LvYw1KGBfl7DkenHN1y5P
fjscUzbupB2YarfgG7izYhPzisWglh7SjlQ5zZszuZl7TGpGSAOYdujuEkYZbYGW1kujcMY6A6dX
ib9PO5q2jbmGL313Dj7ms9VQ9AFe487xDDg/HRa+Vjcn3yrdi3QRjBQD0OCeJJDMQzhU8wx77tWd
hdlkbyd5j5eN2AbRQoatTDbFAqGWp5XahEAqD+bs/9BpFSSMDTF8oIcmZ5eQFHe8r+Fyk0/Hjg5z
IUq0/XW2QGBzeSTl8djOwdSzg06LgpQHP7zPyUDbVUnzVVgxkkCfIbY9AwZKKF/isQUahZPWjuik
GdqoEW6m/T7Jx+WE3/GYRvUxtqd578HF2ZTxYB2rcLnolTqYNVm7c5tdZxMrYNed3jOLZD0iKoAw
OGC7fp2sRCGm2IBJxqXg15iNFwW+FNsp4eM41/l/eABVIW5WdDJ7rp0hf4YhCY2sLDSiBINHyfFW
T5wH3ssZGVO9HzK4WrkLQFqBPaZ0JyWiKb8nJpXZBGIqg04JsQt9QfgwEZTyLOv8gvtt35MasW2B
Du1b2wjWpSzAY34PYLp4KQd+XPZV+j5jPTmNUINcuR/b9mGpZjLispt4GU2sy9FlqVG4KwuGkx4e
TbPND8bVWjK+ub37muT2wgUF1o2bcFpaTmbszN4iy8FfDlXUbgiIASXcr6kdSWrvibMdgqakKDR9
4iznLrttqNi+5tW9Gz+FfT/dE5H0vSm7lv1uATmiRXJINq6vvuU+c2ynNNr90EHDEGvwOC37b6nw
V3LOBHq3kNYDujjxAMr+4FQQkiGlAeievkCkhhs2Or9zTCnVnHS3mWcGqU9FhoYY/E0Fkiy33HnX
qVKeyIyKdt1vI+ud8wCVNu3DQ++51onG274sC7QeiVO9g2QBvNWDT0ugmR41yilCoEDpR3mXbQsa
phviCm5arPy3ym+4hHxxBHtVaHy3Fl0P/IXLNkkbf7t0J2RzRwvp2bYzo+ltNi/OhL+RFgOW14E8
9MHYtbLjPHWX3Qhw7KyYBTPT/tV5NYzXpfyGFBWtQ1ZspFNd+txyGGJ2SBJpL954mU10g4rlu6Ll
C1sC0yd9qptSEIvUZo3eDtV8W2O2O1D+QQnCClq43Bg4tC4q3Tb98K1qix+e78Vbj9o97X7xpj9X
9viIiRMrXl48OAa64bwog251GI6+U9CtfumudV6UHvPc2um5JLDSn38sqGRg3MWH0rWDpgmhVjqP
aiFKqFQWhjsTbGdGeHSm/fsoLI/VYu/HgdCOPIRCqsoR87ddEgy+t5pIPgI9xP9WiouBhMKTWRtU
PSGPIKwDOBJvOveopbJvc046nkrfZd9N25jUpNHog55feZdJQHpR0T1YVVhuSDvBAOcN4ClqWgwk
mJRDyBgmEQmFA4BlxexiJ9rqK7FgczlgUy7xYzZ+exjpFIOZb16E0K9aq2+wN58rQWKH348/ekTI
gVrIT/D1K+zjg9KOd7SJvE1WlmIKWho7xla1p37gE5zYJTJEq9jZHVqKdcq/mRzELVT7dPD7PnBn
AdTT0uaOcendWEfHiHc5KL28DLKl20Vk4qK0rWmCdmeyUV6JUSBExNnTd3Q3pkUMGkCqW6cEPaFL
UZ4tB327731Uw/vUiReuNwfbL+ROusNvpGwn2nycr8kkMfUu7Yma87ca8imIivJsY4rZGNK/+FV0
NrJHZOXTU0c5Vtkt8KhkIfgleUIiBLDTjKBHuT+X8ns99MUuCSmDRiE5DyeABvVTvPqBc/OFBFKm
+l55MpEN8W6kXxsTC7ocp42MPNK40hENB6OzuC/aYDBhx+HUmuOI99Zazlz368cwIx771ERZeitr
+8dkZU+tJIujyOlv1m5yIbx0DtxMPojewTwzNazDjQ1nn/rJXKYEG/BJp2VDvxCd9MQsDgdOBocV
icsmc0FThVaabtFewehKTiKjNznnjbUNPcB+tmlVuyTCOj4CdBNRykttUkhGXvrS5NWj7U7TqbXw
JFGPt/zNbmurg1OqO7/FAC8r92zU4tfSoPiO1l2VOxLqQIRXKJP4oDr0RRFbbr1yRDB77eu4+wZi
616nnPuktDQFRQwYoKdWFw4sddbC3lzIYM39N8euxQUF2rKg8GOqs9CpvS9188rcEtuQa2iC5HEH
sr9ZrQ4fA/gZexWWlSFxO/AMy5ooPOC0mp2dgUHYbAPCO7wDswDwyoqcOzQ1X7JmfUlZCyVI5i6E
XuvrfqfKjpSzbA17BQBeGWghdE5NPHT0mYd8DStokfsk4j0qR723LXFfLqxeqCzPjeG+5NK+mK33
M0Qvq9KaLNGcVcLJRb7Psp+ppdwdQr7vrgOE3IxhZPvVvI0sDAUl9S68L5LHyiMjzWNkR9umNlN4
kLIK2JttDASBdyyOS0TliAmc1mN/B8yBUnAGSa1/D3PyfSKJZhMJ69Vv6YHMHcSm6Wfd0/Uz5qNP
eMHBn9xwk5XRdt+nSXUOp7Uowa+zyZgUDl1MoLL/s1qtuQNbxIoMul01nIYJsZVvoFTzWf5gHp8V
Olir+j3l3fyFsJtqw5yaNKMTQTVU3IVsD21e/XRD1LPYtR4M5ul0ANw9brhuE7t2g75MHqRe3I3H
+j4PoMKwSk6oOROHYbVHKFSaoMtN0m1sjqA8iMTG3UD8E3HP41atwDDbxTWXAZju+7iH06AhuPjt
IwOfF9K0vG0KHazLsqe6rD9sOXwI9iJO0QI0DRw1v426M4meUHzop7d88J4T9HSjkd2JdOR3yMHG
4sQOwQW/KSp4c6KbSkS9CeTT+JZ3y7Fz2DjkxJo4bfPMN6ZsSlnAOi/7ZnZEVmedv0VirXemR5HX
V1kc9D3mo6oHKjyVJ0wJN9ZsCOw3xArBHjLM6BZUn8JzATy5I8NsYC8HJIvBQZlXOwD6XP1TuSWE
Nd5WTR9DoAbSOrK5xBmRcpZAJjWpsF1scyvcjiG9JoN5WeovZoT0TBZiD9TLBYo+UAOGy936r8Bv
kaBm03Av4pLEp979TgeR0xXTKGOhejNQkMzDcorN+Ftl5FxfjZW23Hgbj2tsTbARLqmMioGPA2UB
GZRgU3dkXfLxX19Iwr2+erdjvfBirDFqNiJfV4QEMmYA8tyOyClajwx1xRtTNdwLWGY3U1Uz6zYb
voX/O4+zZ2bXdZx/GPQCGkAXTNihYMREqrsmbhA4lB5SywW4f2GeqO1f00odPDd88aHNkJYHOY8i
cmu3dJ/jKnw0Gi5kOsy2qDowLQz5PZkOv0IjYTD65I9At1LrJpwZxDZTKbdm6iEDz7qQYXS5ENAI
DKk/mmIk+ZTGIxfHn+BDyB4WjEYc1Qzs/wGMLlwnMFTpYyh53cIJz0PGND3ssMBOM4BZLRp25LWe
NmR9uMFChiI2SXsdtsXRIcTeXNsF1DtZ//CZz++MOHkK108kStdi79fpOcZmQRhaTPtEcEFKX+vI
ec1HnMDab27ryfg5MXzZh/1bEqPHItmu6slQILghmy+sIeNgPLvI8Al0LL7M0X0tnT0kQbSqo89h
01EMIRO+kIbdFISZZ78xAbLHYMnm6TelRWw0T246EIvs6mUdVdhbpMCbJiMrtDNs9iHnFuHvbPMC
UuW/aKu86Zwl3qwaE656ELol710b2SCqWUSXkJUuYSeQN6S2eRXoiin8TV013pX+/NSQ8nbMszC7
KXC7wPO9Gdru2PnVrXCo5vNq1Ngqlhe70c8o8e57zzF3sYw/asc5kIoFTmd2n9y8eXVi5zHttrY7
vFauc9+t09aigNTjb5XOz47KnnubT8tI1R8X4qkgwTBUhK4WIeDeSIF+Yde6EG4E6Vrk4Xe8w4EB
/pKcOkB0Bkzi/sNqJ3YtV5JEcRqqgRiu/t5cP2t29dG05ddKsZdY0Pm6Y/9zqQxrk1qiR4shH/oV
uoM/+ktbipfQejYkAQBOZfzu+vniRR6CWwMbBmeP3uVFwZW31T+zpT4qcgm2I5RUTDDv2jB7wPoG
RObC/kHBBkUNwfrQRd8aSY7ZQLR5qwdGwGPygHFBpvK3GLM7VWX0yqzoPbb9h5AdZ1LV92RE/DaM
4rla/2aisF7QweyKgYXcMxOS5iyx6Xintip1oI2QONWU3kX4G0vHYMqc/pfl6BMmvequNi86SgRG
zPqUUaZuy9YLmZv7VkD+G3p/Qwao5ydglDTO6O+zA8G4jP0NHXs3J7QQUxLXICrZDRxt12L0m/Qj
Xf3eOEWG/5ywV7Abk6t0+mpA/yKLSBebZEE23ZAUh/huOOl2QZzd1XA2MvM+KmE1Mv0EQ14BqwuZ
MifzVoOsJbNXcKWP+JQSf70BjtoF+WJ9rwA5b8aapOisLm8q4qeOAAPoppvdOZRLuaHEpoW5TD+L
HorSOGR7ROREWkzszWVBJiYxxlSvJns60qma1yywcAyw8bbIW0mcV8+loiGGXjJFzO8a5C5b21h+
gKEx9sTGoBwdyVKz2EoE3lgjwG6QgC/Z1w6mG1DYpyaEliTh9j5rIlk0uS15h2Ni7T4dm6p6q/ri
xW+rKojn6pdDrbs1HnMZX8it55Uu22QX96O+9eL2Vx/Do3YSxzpUMwzuxs7UJaTIp9Za3nXhawT3
uXPnLJwIjTc/FIuznP0pYhgt0gu8zU3fkhMiZq4hrKBF793HuPDp6ePwVDh3D0jKEhiHUNnDBX4f
ec5gSe+Shay7xbI38aAkKXPYDSfnIoYMoy4w2bgqdn5fOtt8plHZU1ryd2Mi7PqRPxPdfTjTbvYX
B3ta9UWYQ7hbnFwGlpHUm2JMH2bDD9mB6C9TjHWpgrjLnGhBjSDHPWscypGS59XTtIvKsCQXaqx3
Ol0nxp777IsiPjN83iLhuKn7cj5TJbN8zYNz6FT7Iyn0Lwhh4ItL90bV+UNeWil4i7EOQNi5ByUJ
+g5T9QN3yb5TMBdLz77DvvRD0/s5NxVQILAtYMEnY+N3sN9DtPss92gyvLZLLw01khRwxenEv6fZ
HCJuAsbNxnG57bziI50BIoU2XSnhsSOA3e7i8MgfO8NyLquo2aF9HZCHhmmFs7fXef0EoSDBemGf
krGZ7kwjfg1LI8Gyo9/7tGluW+w9Gy+qyefUbkF0drixDdO8j6f5NOu1WekMWwjWdi/gaQh0UHlL
FWenOAfm2b5PGlUeSpESJUpI5BGoCOV+TN44zEpg7M78BPnEGKEWpmY9PCaluTdbYgNlj7XMPMWl
457K9ncbGdMtb96vqUkBo1cLwwwfi4Rl3Crzv8g7k+XGmTXJvkvvUYY5gEVvSHAmRZGatYFJOWAM
zIHp6ftA/+3qqjLrRa1rI7t/6mamkgACEZ+7H++Tk/DeLTQR3G9s8YVWzxfVOi+DaZVXv3ooLJMS
KsU+XIJpRE6QUYZpv0Rq8mgeOI49HUTyWnt5dwzzkJ2yg0vQYyJqeZQxEIf8LdR0p8X2Xk2Y+Wb3
HQ440T/1nmmjs6sHrqjgDOp3Y7dzkz91J+1bZaoXjsvhMfT+9jMCJfEIcHlJzQa4Bj2eDcdIUyXo
DpIxQHnudhk9MjoadiyFEJE776noNSq8Zu859Gn+MMtyuLVD8gds5r7jjBT4gCApKipfhyRm4MUj
afjtV5FZ3m5RC4NkGMG36P574pbPIFcoLx2rdkW+EnveFL1HIScOyqFv8zBhbUjiHhHMhF6eJG8V
KsE2mt4imhm7iCHqXIkPZVh3YE8B2RKNvR2ukEE51oUdhPLYG0YFAcGkqG+pRZV9n1AaYIh+b3r2
dOgH4vfMMXMH5wMgFnsVhzSHZVkMD4vkgTDiyzhMe8eJIPhVLVzWEnsdlkkvMKj1LjNnW8HRw/o5
PAzmzDNZPzhH/JXJKg3rhluQM6cpxLm6ZMgSd0BF8HcZgbvLaTLOxoC2aHvtOQJ7R9z+sTV+zpiM
TtlDJIFjf2kMpqG9N/+SZIIy5cV7KyxPhV+/24PlYXJnviLdLV1oDmtiCyRSuY/OQIUv+7s5MCGv
IuQZ2jrN2JXH8OGIzMxkEclYYo7Qw79wrORGoNkZyp6Y12UPgC9/cbgCGZNEVBX4X2NlWqgzJWSZ
UmHSSNKDaP4seO5AS3Dm6iaVWpZmiwcnfGykZZ/1urhnGQe8bLJ4PDGieb76jMZ03be0cU2a91bL
/otqtficoXZTo4raaZa46fi0ekmrzlRUDHc6vWdeXl4zjs2bug1Jvbl6YBGK6K1ugqELNbenVpOL
Nz4L5xMK+UMi7XyL/KaOBniUFa8SKDr1VviTubZ0x91HElnaatsl4ws4dK6KIK/KJ6Ulr5Ua9r49
0XTM+DjoMT2lkvFMikdobS55L7IL9naBTpJmK7Lgo2RUTZumze9u1abRCWQkCjOn1KvhhGUJ3ysV
y/Hg8qYf6k2YUcRpDG0AyQFrb10bgZkMd/J77iGDoUilTgpW1x0IhRK+HredHuPcMjTzNhGqcyf6
tXK73Y9JYwaw6HSQn+XONHWUGz35xbZhDjovwU0rrFtWhxRqMG5eJQY7kKovOcIJec+oS6PrAx/b
MKsGWZ/ILRHa35FdGOui0+5d3gk+FxE90rQxbLzeYNgI7rDJyfPaAOQSQLDFLO6O5G3gJ/ODzYGQ
RVute1uIoy3MX5iSsmAcSRaGNGK/Zd21UX9D9ua32Sz8h1abN8WSOJ4xPUwZwUAFMngrbsSZnqx+
qvddyFhuiKz2qnTjG3pZvkky7doq0mPs+M/Quxnz5V18qaFpu3UR6PZQvzYUkBgRgdehMMirZrvG
FOe8pxBA+X+y+GsQ2UHqPE2VXVvQm6jmKG3qudkDKvr8dliB6eXwNDb/lDoRvnQ2sU2VS1emcADt
NoehaWzVWzpXf4tGsUWmOjFvrA/fKYvfAG2OwHXU1NChGAtAyJbaCToLdo3G8lI1+QlOTVBpY7yd
HcGhKGTrDR+eTwrzI8uFxEGz1mYcjn3pMZFOtFU+DPdyKVTuxnAVOTT10VHHYmRF32JKSUr2WLyI
11wyrWUMP/mAo6b+7Lh0AqajPCuVLS3fzBoZaDfBFGmHvFL9ycjmnVJOdlbje1PAxdPZG607jaok
N9bPmSyxyUnmehVZ5wCee3caei3mSCq4UpP2ycgYPoOcb+6QTUE/zN/sNrRV03zlii7dDsJ22BXu
EbYJvKe8GAJztHeZnfLymwx5s5b9jdvh52ibZFMNqXjAq7omvs8Bu7fyK/AxwYyh29FkZWYuPP7q
V9p05UY0RkqdCGVuCccPA5bo2vfMpV0T1iRKMH89hTlFfqfm+nHus/6K4yvlaMzlBKD9jVx5Ib6Y
/pmXjkoj4GUWbSawvAEbnPZOueNZhwlWOY74TltMAIomJvpiogfHVrz75nE5MuIszKytzqjowlsD
bufcXTH0cvkMHumsvjQJf6fJWtHqXsCQgOpKoLuPZszoRAD72+Q1FKk+rPao7ojGJlPtYqTvzufJ
1Yziw0+Lq1PKMmhNIhFdes5HgxZKwCfJmJ9/vuDbk2dHhJwsejOIF7tfi4eDTSxRSycjnYl7fv3T
r9nQQUVnjpmgHOG0nmnxMnPRb0XlfialQLuNZ+uRBjJWTXRFXAMoES2lNnDb36OuOBEc6IM0jq6F
k8o3mXOtO8T3wgVlEnUOPpJF6TTQq8zeNV8yEucTjmfNP/oeG64JthIrM/BMhibFSeHA9JP62VKT
IMbsawGTOsL5R61l6LUELmrHtdZDX3brZNDWuE+IaYpshJk9U5zZgYSH++96ebnLWsAlvjVsaraB
bOL+jJCx9yVzzEGBpbJ81AO3iigRdJ1yUxlzuIknNigNEyLbGE74UuadT91gZPbpQ6R590yXTK3n
XmOb7DO4A1+9piATd8/Yw7xZlMMyWVjBxKhc8+C3Yf3w80UX6SZJnE3vWMnBruyJoX+s76qRZZaZ
HL5IPJ1vMTsqd+qLnQ4/dF2TpQbAFj4ovbUex1yZ53iJf1uMXK0+5nwadrClxQxTx/LPFvAtDPTN
Y9ST3B3dY+mydxohwW6maA+A1Nwa+AmAuZ+6NIeW7jhnM04IL7dgHYjsfoFRqjcyrzK0nWgKwolA
vjmkb/Rq7aY8w5bam+dxZGGi7fegvaY23o1Kk/2WuTPQr5aXu2mFPGTgYnb5AkVrK9KsIzvvaIA0
SkvgfKdX1lsbs3WOVCaefDn/8lbEM+zXymJbW2lrvaioe3GVPKedd1Qu14cW3l3iSkljoHiMOCM0
pldvfIu+OK3Otb0zVn+tLPktat3b1jq09Eo09sZJqIBW0uYRmKmymrmbStP5zqWP0UamTDGxn1Ei
em4Xl2oRiYOXuR8EfZgudf4Fukr0lCI8poVcsy1mZcxfaoMABeYvMy03phNdUUI40RW0CXnsB+D6
LDLsppkjSsKrZVhIaKQU5rhuZbqvTC56y2lhlfcIaknDb1GRtzVHd9vN0aNCIGN8BxZ419bYAwsC
2rzFHhooaZw221NE82HIsBAXPpCQhhbUVdWRymXcnYOY2mkTAFmThjqVkzgy5XRABkSsZnugoewS
+blTYT1v6fSwoYkqI9Cm4sP1ni0DaUjvs3OZO+g1BdMN5uo+RASKdT5hQHPaZgZEa+mdIz+tGylq
jOFjcAB7tqa/orkTE+Os1B6YtuAzTgc+M9M5wgJeikidF87Iiv2tPl3nGBhUmt8A1nJSGuNjjJ1v
50OlXllD26OCcuh18ft5hJvh+FGHR2OqkXcfLuGEvU7dcKgS7Vo7Q7cKHdbdWTI20z13U9pV/Ny7
WIy9ar7ZYNo3lhXiwix7baWclq3b7J+kSsL9MvIeK+qKks7+7U+c7XN/6dykbbSgzQiz2nRMC+M1
M3Cac4An6LR8+flf9gI76dyYOP+sQ/ODCgpjbqQybYlm/nz5cWNgTejnda6PiNAxHqPGSiVTKFxK
R04cCD5JyYY15jyFO6ygbGHNNBpdiG/9fP/nSzvW0bajPZUfHcn3B3fkjwWjT6N9/KH9/PxSxDga
MsewTxdrG/ytlzgX5dbOoRw2rBkM4rMO2J+7mUs/YFFuj/PyBU8hBpDU0TmHWZz4JtUfmXCrf768
ktCZIPHiPis0OvoaSn/TpSP655d8Cm7/4Z7+Cyj3Lzvqf+Hb/Zf//B+Ju7Mcy4UP9+/G3QWo9y+0
3ULs+9//6zVpIqI+/ykq+q/f9C8vtXD+zbRByWGjtj3P9Jbs6f91U1v/5gpB1tgnSLr4mXH4/j83
tU0U7P/jpuZPszw0EOGZDHj/W25q8qCLj/g/+an5+zmt8WfyY+i6twDx/gNS2+vdkh76yNh3c31z
faKbdlbAfDjjlqXcOyK54KtiJ+p6l1P325F1tntj50qH4a1cjgbTAhIbjMk6mOKhXBYacxwQehqa
kKom2/cZCRhd9EdZaS/LDnLqtZd56SEGwRD4FMHkVo6fgwUld/sgNMY7RqRVpDzIOe0TG5TZa0Fy
F2QDRXnJDRdySPyQ/UXOf6vC8T0U9CNbPqPsKRo/h/YxeW2clo3WcJoTFhlBvTK7w+9xwe8xQ+It
4N4T0z17LY3MHtXMvXaY/iaYeGxiJPjcCgQmIXosTR6WhozuhEGPsCIujc/hovwuHdAtbLG9R/ol
cxBuVnZM1SYo7sNs2/imBbTnqIIF5k80bxXFXyGJeUh+c720T/NJD8FEI1A65ozjaLxp9Nfc/01I
+Jnuq0ua+Iggls9OdOyOP0wpLt89CZk4RQu/Klm+SHaqGgdH3aEju1nQcBwB1MpmaVqXS5e2+VOr
bS4N25pO1/boH1121yBUCvsdM3y0nZd2OOg/1Cnx85uW5W4abvsX+nHeSydQdl6cJtH+HX1RnavE
PeWEePZyWdDIP1GpaiePJvo3lXZFeWK2pNhg0wlR+BEukSi5Sr37XQ3MI6kppLo5Cf1XNC3jdZqN
AyyRwOR8jH1FGvtpCEHNzsx/7cw19l56Y3y8lGkO29qL7WvPi+1AfTJTgWXNWyBYC+VOaRaq91KG
vvTRsfc7+ktNuhsb/Ch2dOqT0QSY7iMdL7XqDf3q01K0zpJrL8Xr3PyfKmRc91OwJjE5wg2Lt65O
w28yNrQIUYgiuPxerkcMj6LdBB3dGXyGwcZuiCj08rTvGIzAdjBBmeqYM1ZsdVKmFceW1zGGoR34
5PMP18w0CryDsUeLGpv8uXUCuVTQ93TRw4e1tlnUo3JKiurJiq95Q5cH8BonWBHtqm9IzJaufIKG
0m5LY/oeR3PY/HDLCC2dec1nO7E8as5oDwHTUwY+/15w18hRBbPGafWH0KZFhLKj2mAyY3AC6JYv
ttLAS6XOP8yxMf9IGv/D1uUZGDUB6kUc735lnreLKAaEt1J0+NU9vLTN2BLboUbCdPK/MknVP7cs
+88zy0vCB13+zoV8a5hlbcN8Q1y73Yz1otCWHO2G0PkPxENKOA7goIad00417R4QDTPmnAjao4RH
KDTsh2lMojvrPXQ8TPPW8sFosr4QvHrJ0m6fNvR96JnTEp/izfhj1Q5lVG6GgvE4fePtCfn31ig3
283YHD0ErW2XOQ/gZrWd6y8mx/RR1OTAWicmTAm45qf7aMC5ezRtJIgO+3FHq0IX6d2BvfE1ThnV
VCacacgVC4FR6pt8wM/YaiDeqLcDFWHXjF4gnaW9Z22bXr/WOP1w40XGWiiqGpeXOjHfJxhNSGGl
AhCn2/gYSkgiNXIOk7gvJs8Kj6vz9M9+RWZUzif1ev6tZ9DfGG+Px3DmYDbcs6GjDknpFlrRuqgp
jraE91BFgo/WLfBtpfIw5pClR0Ev8HKj1JoBLChsp5VSi7TegKbXqNzWii/I0nKrJgMUDqKIYimg
UKX9ngRloVUJJqdVTIJI790cg5VGE1ylOslonLFA4JtmOt1Jlp2JPseBIxfo8qGM3ObRNhEzPAID
eS7mk0EAmpt3642NOM5V9NzEY7EjooNVcBgEK4IXpMNkHOtFqY1bLoaT/Tap5N24bkSz7TJU7VqS
fbWrI1hlh58XEec5TEPwGKeoGDgwZU9FFoZI59kt43D5MBp6eW98euGNpnllLMS6VbcfP/9FZUi6
FVaylB69Eas2LqbR2g+zA7WLk060KykthKYeRRz/8I8xdoyDyNe1wFzabYza/NP1AJvJJNwyD56s
nax7r0OJiMsHQAEoTNJCvR/IDIa1b73x0a48NXWnCdUWVjK9U/RMQItOLI51plo1foXjgggIrVeh
EZlQlIDdR0jdHhSBnbe4U7KMM7AYQ1oSbTR5PdfIPFvSXc8lVnlufFzbLedumi6ixyj+hrnvnMqa
mezUVAZdfOqRo5DHkk8ZKqLNtHJ4pi4lvMUqTOkMHLNhnxnewXFKcTR9zT26cXJuyILRAjSUQTGi
MHa2fnbC0tlqbmGdy45qDTWDGfA8Owm0UsNyQOMTcnBH0Xybvrow9TFt4PbAhqSOvNPJI8S5B5g0
fnMdWXBE1eiex323yarB3YN8N49diTdgRAR/whBrh3l7hXRPBWZJ6wsh5B10Mjz9MTmq0Eiqo8x/
FxZvkY6RaIAFARIideqG9J+TwdD32JIN1gnF5MUznH2u0SRvFFF+0ZdA8883+AiLjaiIVVo8kask
47hgPpKg7Z8Kamp3INLuSiNblqTd9IB3p7jAz0B51YmXKz3ZEkx4jnD8aZr1GnZZ+NkS1V8nfVah
Jaz7Ps0o1Zs5cdj90RtncAij0R09Qe6CogvKVzUsz3g7LEz6JF49TBCSiqmRdP1Wb9JT19tawjrk
jndQCLAENdoJS/+GR5diyL5uTu3JtyICv/QmrUZhtfty4qoyaGYbZ/j7weueS0/Bv5TAGGCVfWnK
v1vgaK4ZozPl9PU58sR0LipoHAiviROa4I/HC1qNG8SNb2/LyL7OomUKk13VaEUHzybPT6fjSP0l
+zJYEB+KkO8jAhNSH8ZPhzlEQXqhCHvriUt0nGOX+vOou+Nhm7euob2jDdGazAjoRUb2JSdxjUuy
OYcDKjFvofmkN0/x3Gjr2BzyBzuM9WCSRnkyW/vJ0eHmJ7LRrrGOHIdVgurBz6mg6YdNBMVhYPv2
ykZSSdNpVWUR42dNqJfeTuSa9D/+ZQziLwwZMXKNg4kJkUkgVBUm0WX9Io33WRkNU2ouT0mSKG7E
xSgdh3q8icthCrIKOX2Kiyf6qQNecu6yBHOaXppvibnzLOWe/G4u1iiezpkh7Qm7Ey9f/KbnlMFx
iKx3rFpzaYv05y0QiYYHgx+B5AK+UGovzkMfO/tw9M+0VNqBBYz+peb+Wvu+M21iN/pqOIzQ+UrR
lt9UDimCslu11lDshjIpD7ktvdvYN1c/nW797DfPc2yOhJ8tdcmEFh0ZVTdafqrSCa9mBZ2tscxP
lr6VVSXdSwII2YqoCZAxdxy7MLmZx2jpBE7ys6jlrzQtNcwJaEZzqpz3DA9r9Inu06ML99jnWz1e
y8amlpU35HVS1t2ffMKXkyE2WtkCq3EwCwNP7nbsm+HVtwLvLGUT+Bacbq3ZXbM3oigL5swyAd9P
xhMNp12QFS0pwLJ769oYK2IkqhfdxA0omfn8dvqKR6/yXppZEDbPMEuK5qVIjWYtR1wmvDmrjzat
QEgbWnQCfYqsImAEMBL8FrLpiQ1aPbbXwtkWbf0C7cSrjPg7HZplKgzeioXeLk2X+R1ylQFLhkG1
K3h7VGBz6Mg5pq56xe+pUy1Q5AHoP1gVs74DbqWxTMHRC6mCviTqTwvXCqIVSICaQYHVZWyIe5e7
g89V0zCPF5JNcti8TaHRnO0IuiNbj37ba0j1jpzsPYj/wExj99TgASFpTxbQJ6fxHsvwlOSucyP4
L9eW15yzkk741Jc0rIp6fCj99Is/JTwBk/PWQpTOV+9H5tWCzbGhXyzace4DKDwa7x1nw3qO7tEY
Wau5L3DDI5zyj9Dbg4EFcJVSzVF1YsLqQImvVmDo9edYBjqek20eC2Pn5N3f0Srjpywb7bUlhjdi
4UMgLTaHOkl9m8f/MM/WxTPibitrm9uY5lG8z+Fjn4c3QMYOT472t6is9OBqB2IghyilCqOQGRGm
jmQ7NxpAAApW0fUHe+9N1b6iXu5iahODznLfsthfRYoZMPXiKSjwNZ7Q2cnV8IkmuqtdGpldoyzm
ZGRmOEI9xBmh10fU+eRQOM53PMzGlgSSYJRORIrickH3xoAnX8nyMubuLVHd8+AjjQH89jZjX/mc
gqNzVVde0JlmyZ+MD4aa93078yeL2vrrgFzY1abeBL5dpFeWG/YbldHem3SEGRkjxsu08zeskh0E
WhChhUV7DuSbfq2xwwjcMHoYJV2K4QeBborhMI3sJUMMPJoAZhnBWoAFxC1pwfCOYyFWUU90VriM
gm3gk2czv8zOMtKelblpVRkfwli8T1a8k/TOvRShftXAkxYylud4BiIi62xngxaPkSpIq6DR0Q3Y
w2MsajKxxC9Fo5tHoNAnLep51Ade+YPMzlhy4pPKZj7kEIkpzdSN2TAbV3DghW5urKr7Myu7PlGR
xU9fuF9USsr1YPc1Zu1OP2qw2VeDN/gHo8cPmRKVaHCf3rKx+jBicwJMuczbDbzzRmmTFgJusOkn
am5l7qzSLLX2U0iM0auwDBLXxrY0yUf8Dh5j5JL5vet1R9hBvzqahk/OpClYSCaiMA6ers6wLoTD
1S66zSBm/+bnqbr0JYgeeXcsyCiuFyWX2jYYeRPMQ/q9a03przw/at0VWuRllP0ZXMi4gkRyLmPX
v8YOxuaix5ICsXLqbIrWxG9KvqcTpjJMfGnNtYSmr5dPA8mjY9bzrdCMkD/y6CC1PAH4i8RXm9Gp
jTDQ0dsRPtse8rfADj3O1WdHSxjcnseiEfEH3atMcertGJsPbQ8W3Sib4sFEs0GmxzLvO2TNvOWN
i7jlsmLKJVCq0yYaqdsoWu7eIdX3OBF3re3C6SUrDM9CCUbg5gn1tDul9DUZpcEG0WufJ3/qN1Gn
EbmArxUwVDc3pg7/qchkte2oPWsFs+rOSUnC8j1pwJx11RDocaQOMQiRlFPggaKZlygu1C6bSm3l
mgVccV0zj+5LDvhvJDxU1HlOZbaFY6OlUtTP4le3ydnW5DxPJp/3llfAqvpG9R9v+NCpGun738bY
P8dUSu5SEorWUDvYcOw/te7/cfIRfrMhfzmkeQ6IjFuct+6FwzDEcJfAeN245qtlH2LD919Mv/jK
htDbzz72wtGoIrK2jFRc4DIFMS1btkhvBnpY36rqKzbaJz6Jd7uVw4FgNVvBmN4VaE68fhgl5O9x
90D0d3oLI3jBPHMY/8Ex3aXlHUi3TAdSROe+V68Gsw+Sbz6vg5gYG4/4SdMGEznYIHvVAaMuSUWR
rj9ETtv94ksw05oNZUE8xakViLwnzxuz/xUNd3wPppf2xGBku3RNkhbNuEfViPCPuFqLiswnOg2M
DUO3+XAF7qc4o4gixtIbiXS+Yxp7GmHJoVpo4U69Ty1VB2lDaKUxqoBfSzcM2loCF4BztG3u4vaM
SLAgZFasbl0yb7Ss3Mdm360lw5UgBMCP62GA3VAqBA+XgV9vfNWzLDePphjf0BNYb0bsBJoym72a
dRDfdOWowbMfWfodup8gJyFuTIGrCOO0pXdydUrOTc1jR+aMQQ0k7YOo+4EDVf5JG/PGFng4FQ0J
Fwkhk506gbpFJVjPi2YIsZjX06jaq6Ezf/H4Z1FpEP5ecADruaHC2W4mJqkavOs+7W6Fh8CLL9pa
154mgxE3UaD7rdrPwHFXbqKRnnImtI3CiPcNt1xdos6DtRys6g9OmA5vRR0YNspNzYD1EVwmRLC8
6Xj702Skg9+6QNeoKHlUYtN55lc+kzuto0tegMqfeKErh1UZRYFHR5YPZhaekxyzYeoVu9ZS8tmZ
e55/N9kqZT8lMJdWdWeeGhqge995LoHRBJKINJ9/Hd/75UvsFp+UwMubI7lBOfW5UbXNhxFjfU+w
U7XGFTVQqGObZj3oGBh+EXCGfoouJpZ6ORFd6VyDREZpFUB7eUhdX5LWIUcDG3BYl1XyTdJhjWXm
DZvUQ62mr5H8PxyZXRM6aEJNcW2wekATZsXyyXPlvfXCp0yv7KCujll9jKG9z0Zm3TJZTDQW+5wC
uKpnXZwZg6CVfTsCfy97RdrZKi9+ds3BWi3hE2q83favnbgJRL+YVC5xbVghKH1U5Y2uCZzc2alB
nRhbN2RaAEYVOpGiBArfgMk+xyWf26RpEu2lyMkWFDXZOjODYz3HhLMH9WFNFoFr5yISNk1lQswr
x7y47X3cXSNK/2CysY6q8s1hNoKBc+UMclfjMVFFjNSLQIVHZP4wk8c4ZqdQ5e/ck5+21Efmj1a0
rdz2o4sJAZlG+OqH6S9QFhhBNP1UTTiueMevB14Apm2sNGIzASFvm7S6cXem4SiZUaxcdxyCDEyz
WG5eO2a8ot2FQebDGSxxYvj2Gk1uucoJkTAhsFXQSPxqU0VrNOEy8P4HM8/bZaDNIbPU5oD0PoqC
Nm5Uq9Xrkpkl/KI5wCz/gXg44aV0cRj2WBIG/rGgGP7mmnfO6Eenh4UN+4gl8Ox6GyNzuDB2pfYC
aNSK+eW38sZvocGWLhgf4M1m7zTp+0ZqzsmgKdiIXGyrJHRqpskkyP/QaPk5U6eBEx77dpk/qNQT
m2i0T+wZTEgDZGZpxXFOpi1BT1N0rCKaO52JwjFpiMcyY0rTNzA4+27YU9MYBzSEfhKXuAkjg9U2
c3rHh3makEMMke1t/1gP8DJLxiwcppO1n1Kl0Sanpqp+RYKNHI0u26bui4tB0gBjDwUFWsA0xd/q
qTo50P8ie2gPmTesmd89pvpkHIzag0dJKZ+tWKNAD5xdvmXRcxGgY8NPqdo/oBKG6wxuRRrRr8G0
+3d2KrAsRXFxElBf4fBKwMpeE1SLGXizsystPtoG98RqqFT9mYWLvUcTdB1OjBzojqTzhX8bTtdo
1TlMvCefJ4AL1+NZbA7jXJqw6m2IwBHeR902H6JMZOcCvUOz1CsNrke3P5CZkZ+6BVpUan9BwwGw
mbnj8mW64FjWatBAq+mdnFioxnA7F/hGJmFQxdfjqfUBvtVV++gLwdDGzM8dPZ5HMycViJWT+qCO
GwF5o36G9H4YDTLzfcFplt7BR7sHJZy1uNqSmNNnYddvHMmaj9StOLeOvbZH9rYCWhnbNexrPjlG
Xit2jWoPPtEG4N1dPMs543C5sbsz1upRm8mImNpQ7wzBFKZdKI5wIukEiutDG3PwHPvioaimuzt2
KANmDZIzN4OitbFyATWjokyfEbwlJXdLTQWhpcHTNibdmpu61B6tEkIaCy+mUOa55XUe8vusdxWk
tSxbpw+yIRkOrRZ+vOvFJ/y516jG4ohC/hma+rfC0c6dzyGJc8w3y43RhSUk9XwAw/4dDUa+7eNL
0mOVjbN+2orIwSrR0ioITgM0aGg1W7pnxa7l/kvziLp0YqSHgv2Bp1p/aw9v8RRy+aBb9mpOD+AM
iJMR8jiUBem0Bt9rMv+dwI7dHB05x0/HW6Y4SVKoesE72e5tdyrxaLEG6HNBPqbRnkX9OVa8GJw5
eo8dGkpbIKD1eDMmDCqtaX65BERPMtEeiWodoEanx1w3QJOR+zXC2nrwzeqbO0KSjsfzVV1sbZb0
/RnZpfDZUSAskWeYu5ehh+VM5q07WwQoh84Phs7DopzUeIzL5jX1u7tbUzvvUeJNUQgsIYdGGOHm
XzgeYyxP+itBfkYAMwZTlUzmtm8m9yyqLpg78YKli1xIWHYbLG3tvklM6BLUzWuMyyzNp2lJDu+5
/lnGPQgL5gH7qS7gFUwanED8PixNbbivD8ql4qcatmYm3qxa4hjIqLbw2/FtyYiNMxJnSMusND+H
MnTW1Ry/GFSJkDHSsn0jREujgBl9GhTPuqOUVyGjPbLkigvhBVMT74vkvWdbeUn9FNMwM9jZzU/M
4CVx4uY8k7WrDHZ4PhZ7GVpqU+P65VCGK9ow7xprJOdDg5rgkPcREZkodI9TXBtoumOzragqqm3+
Jrir7hpG+J8Cc9+2dH8PFZReWdkxBAjKiA3yUWktr6rmE+smAES0pI8T20K0pL0qieg4pB70HneK
DCsN9UbdO1P/nPjhtiHQTIyHw2+Jh+SoSX26wcW69eD9vXqst3YD7N9x1SKGDM1DbuBnmU56bKrb
ZJaMqsBypfz/GgyISK97G/8RI/U5cAdzF6G9rYcI749DjgjiiDwag3qDQUYjmfnatj3pz1E893P5
YnbqyU1pmqS8HWAxNuhBHqJezx4roqePKdvCI2nGp6jq9ZNnM5eLSb05LKul5WpXtC+3ukjcl+e+
4yWri+QgiN+t6LuPT/gRivcC2FJlsHhnrfc4yvqRrXZNlZt18ABSPmhUwe2SineVTF4zxzJp/vQ3
jRPqjzzDbIBr3lu8aNatXbG7AGhluZDSgL2GaAQdy7mk9lJnVu5UD14BImPm1M2LdarGA5DWWw8j
ZT3a9bv6lUi93xez++n4TrIrdDBgEJufJpPyySEBXsw5faMt3cCKMSRgT47pLjL2vMkGvAL15HP6
mQFgycWQClvg1hhwBAtKhvw+Q6WQ/c7TuDzt3g39Z7rB1cVHYpCNgtEThswd8uroZZqxURbvBAgb
ULCQ/dMasznySB3bQJIpRq0Ua0ZmnVLB1kufzrOGIlqnVI6xkwsQIfNdZ7DUxc5y6PCz5gKTlGX9
1nXL2k6scqeD0Jh9swkMLO7OjAqAfMAenhsz7r7TCgaOiIttOQ46WSZW6NLA2Db43wSoEDLn6dkt
uVEii4xOz6HSzsw/+cQ2NpuRJ6E8vTrpX5Vaf4a5AY2xRDTzpNp4UQFVsmKoB4ySQ2w6QqM2xE1g
rpsiTBwzE1q/fmW+Jo+d1b2KyuiPI2DhhFMpWou0rngCN9YQ/v4/7J1Zc9xGmkV/EToyE4ltHmtf
WCzuovSCoEQJ+77j188BPTMh0z12zPtEdCjstiWDVQDyW+49N3EUkVYwjY+VAZJ0HJK3LkvIMLIe
pOQ92gz+szu7D6OPb2EKhLop3fGobBTbmeyZfdbFDzijtA4zWKfegaeVq5Z4emLo4I+vGw8sS9SN
b720N7IviQB23kanY96evnn4vUYXUsEQztnaKcSILxWWTBdBv4ZZaq5NM7I2hRHf9sS3eKqZ2TZc
XeHf8wkCsvXvrBCCT5+0hx6LF45TxGogWNfcvygsp/YOezSbKwu4Qo+QjigQxTpsOKKNvJ0mvMKO
2/00ki9VyeHsuOUOKsPtnIwodedig+aDnYt5z+z3VYIY8h2aywZE7hjhuElt/qvWXe624es414RG
9Zi227RmUU1Xv3dzONSZhZcgKm/jcX43CogSYhre+YEgX5idsQ/rh0LkD979PAfDMwuvnWW75cVu
rVuLFeKUWD3xOjS0lu8/JJnjMuwststqbxXG+DfgPOy5fS52VV/Z1lYbn1xdGQUXt8J1L01EcQDs
Ty1pbJSwMWZJLz12UfPFd90te45hH3V8QTM1CZtWb9/i18auwn4+nOcVdrJ9ZiM6B+a+8iYnoPEf
7VWc8XYtyE2SgOS3zIBwN+CzaKt6OBjDTNGtqiscvldWfjaS3G8EwxjIbBz4SNY9SclwZ82Hrkoo
MnV6sQJkDFIxC8LA8eSNP7IsgGg7KXQZfrqWKR2gDcd4Az8y36CzrhE+p2djWnetWb4m4WSdF20T
tWtKWdQM/bboUbIbEzQO7oh9LUS3MSv4UCDTJdBfGJI2wMSN42A4bkHw+GFf7BiauBu6veTGD6dX
oPqXIh/Sc5WBughwvuCVIvpEHmJJ26XHEQlKWpwlIJddFxEKKKW+7ZC9rki9DdCyeuTE5823LqR5
Cr0MFwfLFZKYETLiKZ44WdyOU3P0cILnb8s/xaR10bVzrQzvTOO1ZbQH+OEl5sptExWqzURiIGxM
I84Jh/uxbV6AMGzn0HjC3T3cpKV6EocGAE8X1hdpsqpoUJLCtkWU2dgPHsbEJ5KltxIK5gbxE8xk
MgUDN0NGHhBpWQaghJCWMpltpbEBBkOCEDnMM1l3gOHRLjkfu7yIIIBouvZ2yFIseKtoruHddxho
ok3aWe6uHfvHUVIkgSYTWy0IcZIC8m7aWPVaJlhqSo2kCVoepo/FY9U1Qm/lEBlbhirzXRJ0F2dg
KOpHYQRN/tFC9oFrhGMNOM7FD5uQfZGSx4iyKyNQkUSqdd4jkMIDdxUOxpGR9n4I0vlG+eM54TtZ
W+6wcwMm2GY+vA0Ta2e4HHxE7lgce7c4MvveYJhDzeqVO21U2JYkoC/SjOHsHAw3AVPozeU2+Oon
45cO1tfWjLVBTdR6axtAadhBqRnOAe7ncIIvJZzQB6qNy0wvdsl+JJ8xjv1rm1tvouFrsHBtzEvT
MFUMs2sLA1pDTrTo7WMNQKTubm15E9YiIzO9fsOCILCejbBFdFKflQiuHfjzteunP/U0Ex8kxvcQ
xn5Pq4b5y9unAT2yWfbdvW0cSkRSIJdw6uH7PMQsYfqi7uDj5evISQnnNpDxO7ZAdTSt2Uw6D0Jb
+4iKawM5AgtZQYw50b3RerbaK2LG6Kj8iOLbnTZtfc1N5mI8+Y/KXEY3YX4w2/bcYUBskNVv+zHk
OVGl3hQ56UoE8IAwUkZyYrz3GOOy2dvVczfn00YgKOfkhbw9NRfRTM+kHjzHinHhFOOpBCjXOwyN
UsxKq8Z58woVHvrv7WS/TmwfVpFGvjNE8iHNMOFZE3MRL7K/hy7sJ5zSxbYrql+IiUZjWd7mo7kh
QGImhpRbvcieQauNaXxR7pIoxq4uIOaq8+ZjGtnbnPUylVY+W29JPE5bg0PiFLPx2obtqBl/5Rc4
n7SXPE8+vpvXJCnXZR6/5wQ81QPwAKgUG2IhkTlwXDXMQbf0xMeCcvFlqi5NPfXfrNAaUDoJZJZH
ajGPv0bfPFrFpRLJjWYmz4T5Mfeg9nSquVEk3viYr1Y6KMhlDEyaT29saJId91B03E6UXVgip5Kc
ciOCIAUNxeLtdTQi+DnmL9K59Vn8yOlPN6IzrKNVIty0M4xZ8E47XgJouTB+7ILQqm/CCpC2lL+i
0Y+WxeeTJFFrP9jOa6e7fbQA0KTRSdAB6DX7gMGwyVqY1R6QCFZye+brcLVJzl2PvfUqon7H8kMI
QPBTmHNIDdZX6JrDNVX3I1zWNldfOCf4uWN7XEXmkm8JA1xiOtoG5IAjciyGrSb7LhXTPin4XsuE
WaxsOrolWLordGfzKo3Nl7b/5rMyPM9isVqM3T13Ubbv22jjNP5NatQUp84yrGXR1JR3UU/AHKj5
flXR362SOvrilGSct9kzRIFry5x4lw/+DuQ/GQus89aBDcxvii98BdUjyqi7yZ8qsJUh1Wn6MNnu
pQec1y4EPZg168SCqdcudD0bzJ6hbNZRE4rYtgSf3Zjmxl+ofJnvJBun/tHEKdvpaU0ZfrIay+LF
EDJJBafbj6R8BqXHshsX/FiYO6sljV3baYSxbekMMM/t8wS+RZHBEvcrhzN1A2cDS9rCFgTCc5kz
5JrkmIU8eRU3tuC9N1mHycnmY4Y7F0mixXC5453aIzhct07xvefAR8LvrlID420XM97VKv+SLAxE
gvOuqFHgKotwOjA1aOrskC7cRMLfUO+DUqxsz6WwX6BCaF88+BgNz4Q5Y9ucKovVGukGKK++Z2EP
aGEBrNSkG+w0H7e5kBwVjfp6dgzcYqEdIiDGxeZRQLkz5M8EPdVmcksGLCGP4OTpSw5yoiAkehP0
Nm8Cy7g0VfbTj6FF0kmP4ismLLZz4GrwWVgLjbJeuJRGKsnGJZoPRLu95t22jUwCuAPP1YcUYczE
ADfui01hEU0IYXbd27F1Cz8BESNzNI5UGrgcWR63HcZvbsusTbesgOjGwLSeZ/Zm0xhDLMK1YDb+
s2reAHj8lx44TScwCFEDRhhbPuAbipWpBOhUOhXaiUXzh5XmGOm024pY/pynLNkG5iJVXlKYJ+ZU
kFSHo1G21jGrw1v0bWQuJgqwXi3qp9RT6S41JEgTwf3ysVDrERAGMHJOoho3CYHinCBttEvTKjxa
XruudFmdUEYV+IIYzo3hi44eHZyubOT9B5Pg792HxDOvSnBDjTpY7ljRHipm8ovYkpPgqmckZLjS
TrapiNZYUq95wi6MnhmutOVTs6Qq91MrD6FokE8MVyjmQGShS8EdagdxqonankOfUJ7lcnzbYSbJ
326S+HGoBZqwKdCbzJnI1fxQf39EfEd9+8Cwu9pBvCxOhqqJ+yNLcNP384CzjZkeYoTZByZhdfeQ
EycCVyhsYpQdlUsKorc8mhnfqj0RumAvcGpM5+UpyJW1c43qCn0WHS+O4NItDsPAw2EDTF6nYdRS
QDf4qbz3vumr3dQjGV/iJOKIwWQTryF5AzrNsoeOcxgE8SIqBRPSnQwnfyvIA9lCyMLJ1mtvM7s9
+YT+9HVRYrCmcZ5m0bmoDlFzrmG46r1jFYcuzDIi1Y1vkGXgmyX5fSt9azN0ubPlsb2gQ49Zi6pv
H+nf7IsEMa5QbCPADGVYNBsdUMMA5SYtVScUXpa7sRX+vNLdxrh3SJmiV19+qZLwxAM37j8MPUMS
vdo5klcpbsHp4ohnrt0F5BhHcjdaeOEdNCcB/xdw1vFau+Hz7LwBCupRdRCSnnp6b1oAUkptHROp
fn0EmUPJRvLn+RIKE6EKaJZjZmD4UyskTpSZsH/J1Gu3yAeLlbaQbZON/ALq1dxXvOQ8p8+PMXP3
k5/47gkTx0bljoHtTco1M6lFSxtO9vdUqUXCmAM0nbgl2gAYl2rLN1rcLy5JCMBmnQsHYLQEV02n
YsHvugVI5aqtHpBOD9socx482gHiL1mUt/ssgBaZ5kw1sVKfmTxXyJ14+gxam0cQWi9zqAsoJcar
3YAWwjaF3jh9+1AOf+B8P/5qYoi617F3T+NA8TS9WcliDmhBoRW6uxoelHwi4/MuuEWtnSPKbCvg
A8U1COYIYR75fiyawW3ma9/jK0N2uhMWT0LHEc16C5PaEm5dWla9q8308eOpkksAOw5trH4iPBva
vzP5s0lj5rb8UD1//DLXBZt9/xqM2CBa457gTbYC1E24RapspxaED67EHUXHl8EBZsTRE+ymhY5s
4OSSfif2Q5PJE5TIZWFzw2sbYfJytXWBeqVa7hThi/isSQbdwOQC0mcPy+kwff3glxtVwB9hYXkp
cROAFuWIGfzqamGl31RgWHPTuPh2HJEhVK7tPntI8SfsQE82vJNJ9d2WffDTywfOuZpwkQmBM6rR
bNfbDNViZRzaarm7Y/2H70wsgeiQcfRBkfkqbJY/g4ZjZQUktswa5aWZHT3qKQZz41r4HXm3gNi9
Q8R+GKnu+M6AnHMfJtAHh/7jASTLpFsZamCTaTCsjgIN7Wt5yanksZPdFswGUNfbTlpYYKcRYVgU
PPQJC1WvTwPkHzsHsc/KKxseN12gvcKxK/9wjv0Y/yP4WfybHIPF3vQnd5EnTMvFemMylZP4Xj6l
GBAvRlhWMNYo1DFxW0v0tAWeIbdZJk0Qx/GPc/8qbK4nhCeKEQpbs8l+8xjj/ZF4+L9eC7/pLxej
TelaSpsOrYiylov9zeqEKXqyLZgCByGQTzuWrnfplCE5SsRFldUjHckmJG4BhmxVMgqCliZbM980
0p3RLRfBS1E8JjxaNw4glZtFCc2o+aEMk+TWXhhHpBnjaQ6ZPo3wTUI33zgqNK6g2l5iB9M62zrz
1KZZu8FY0Nz42kFE2bLplFELb9yNF1sfhdOQZPsIOPFD2yqNMO6WgNfoF5v776IX7kGqMkSXi9SI
I6fD3MA+VmS5DxOg08+TtcMSAKAmiQQE34i3+9BbxzRha2AV1Pbaov4JUo7NQNfASWK543Y0vkKe
t8zqWCxTlKEybtXIsjALxwjxk4i+zB6lpZ3mW6QjOFTC4Bjbbn/sdHv0RWlfdVS+qnrIboIQ8l9k
0thMfv5glLV7YgyBraDu5W3ucp+XdcRrEkLCtjeXE3N2zatY9ouY6m+82AheGKKkATtzum5z51rx
7eA4TGEathJIbs19mpIJ7MB6OGI9ndlqp/DheZVuGfy0e8QPEtiKeIV4nT0Ylvugq3S+FAyjN22p
1baKyv6O91KzR561zKLr74mfEwiN2hePBEF+UqXGDZPDd44KeUomLjOJGSIOMnPP2jf3kTOMN07O
S7CY2vGCUtAg+8e6iqEqvo8hnGv3nlMif0NoEBHjBRKGMd6bh+hx46ryJSIh/MZgS4mqTXPf+8lN
qCHgMalcA91WT8rA55TO8dcgGA5QodwtqrYWhaCev2ReAQu0hGxVKrUXGTcTfpQJ/XRSv3hO+02m
cmD2yShsmFJx0XadHbWf3XXL38X2grL4+Ac5N9TFVG26c8tCEPpTpRX3izMzEWTbL0YSn6HYqXHz
8Ts/fk+Us8nqJhIqPv5F4RjOxu4nksFsphLIzxICsEtKfLxsq7lWlKRW1LHVscxjaHnjQzPW9UFL
ZG5jw8jHfdEx+oGcRXToAskvAmeJhE0fi6moLoUHSUYkMQiVklnqTCWFCiTJVzyT+WMznNEOZXci
c4JDCYWAlfx043lwPFMb8VjY2kdbVvVOGfXPygjVEtvdnIyCKUadDHCTi1o/UG+iqobHDglt3XU+
ut9Q6R2ZcNih+GCv7eCnGDQSF3prHlOJQwiyGBY+oD8vyJPDlO2TvwY9G9cePOU1aLTymlgQCfvh
2UVJY0mwp03ClA5lpnWOYrGDC20S7dZKjkMUvo4dMwucnO8ugQ4HV/X6xg+6R2DU5WUkwo/6cdxF
pUkkWFljW+xmRnlwADZ8ZvXO1zOrXAY5BpoKrESwyUawDSl1cZibt7EthpNZFNs0KbpzbEKaZsYE
6b4nDy8oQr1ux2E4Ox6iUpbTNYCfMoKoMH9nxFuvEfulgO+Lg5u60caChvRHENP/+nKWzl/ezY5F
ppDr8qoX2GI/HRQJBCUSJkRxQFGwpvSt11rm8UmoLL6xBgVQJU5+1tzHOGZSJAPAc9C/jwncfRHd
qN7A9U+jlOeYSNi1/GKa+A+XqBYn7O9OWTyqlu3ZGhcv8a+gUf98fLi1zZAPDdRhlLG5JWNcrgeX
BR5aL3UWKVmEkCHjnz6vcp2AQWhTRXVqmcZdHw8bKe6B8Q6XkPHhup9dcLT16FxsxGpRAW8NXdIS
sMa+ipkhYZ4U9Iw6gTn9ZlD+dycyQUyffgqXdHbPs0FaeoQykV37+yFYGkjpxTQWyMby6gLN7w4D
3sqm+dhY0sovDTHjRX8T8A5khlXtozHXbDQR5PH2IbuzKZ+hwUUbb3xjnYRqrqgM9LoZnrC/v1Jt
/psr1Uq4npKO6f3l88aGaACDrlHCx7BlFfEzm6YUNlCwATBEhUOmGX6MQX1ftW792to/xolVvGM3
9b7NMXa4fna2zTzfjD50kCLzvuSVc87yCVQhIu5tnXDUW6TyUWArBTAgo2HJS4taFQ+ZxQJ0BZ7W
3PcDECcvy/aKnuKLb48/+/lqABIkrzlAA53CJYo8G7csUn/RMt5JID70TPYjpkmHWrDJ+/ho/t+Q
/zSV2Orf3rMohwXd1tGP9k85ZR5ewN/uor8Y8m8KllHRW/4nR77843f9d7qZ+y+y55QHu8LFzU3A
2f848j39L0G+GP8jyEzyTygg/9uRb/5LKGS0PDa2cjzi6P8n30zxB3qo0DxHKY/4M0/+X/LNpPhU
MpMAY2okN9JyLKkdqtU/P6ARQzbcA7LGP0A9GYWNt3fr6amaITBO9DK2so1tTsQziZIjioaMcVTq
lmsyykUIvzBcdpYOGBjPTojhs6Y9zzkmE+u+9rNnyBlQlAa5KUhH2Xok1W4QPbl7v6xMyq/wmEm8
7xqUExzak63qr6mmvWpqHHRRaVSbrs66df3FvTbMdnH6Lc78jE6weEWaOyOZJmMRiMkx7lFPjRyS
KxIib2Yagd04A9ErM2SrVQeenD7OzRG7ezUXUWWshXR3sHX9VFdNC7eJn7UQrEp67ZYrLVFRgIaE
1wfVLze6n63Ti2NHCArTkoBZowll2liiFykUwzx9KzP+gLqcTiOK/R1JB8V6QgZ0li7hQ0sykjtc
a3QBsO4FC3vT2GLMQDwxvjcufWJdbjwMT/RztgFgWKG/KhbDUARce5DoMANgZR4H0o7FtgO4CaUf
PKL50BGt5gZOg2dEf2Mjax5+u6P/3Rv8rzcIjZTSFncJ95z5+Q0eT27dF31ZHkvTexKt7Ncfv6Ru
AzF7ETsFU0fiQdpdRcdF6RQ1QeT814f599fy6TDhXtVU+8LUmsRztiifjkRlSEGkS4L4yaixAJb5
V7JidX0ojO4uUNmz4eU/GTb+0yfw6SRe/rMOoxjUAa5FUKH56QybO1vOTWinx8aIgBgy0ObGXuBi
ISmc9Ez1flp0gDEhTHgXWEQaOHn2/tCe+DHsI8DUl7//HBTJh7+fqh9XBEhDSJsH1hViaT1/ay1j
oZqBVNv0qEM+CAK9NFKGVmECb/djUZDmjX1wZcOU3doxM648nQmFIrcGz+h6NOl0iMH62aNbW9uk
iu69It1//FG2T26ZqVB9+vHj31+0+akf/rhoKCNUAtLVtuN++vaYSQ8ROCMu2qvnXdRMh5bqedv2
BsPzmKk3BVG0MYfqK6rrfl0FPIeRDwFbe6KAvfle2RNKNPL7UHoW9/YSWRtVz6lvbqtRwdMKgQqy
SEir+HtblGQVqCY5MSEmG9WYvntdcwvTkA9CRe+jgXXQtwoGYaF6ACXVbokTefqHn3i5MX4r4Zaf
GNoKPymoYI+BxKefGNluurjs8Ga1wxEnGZatKgImNjyH7qxuTM/dejkJFkLp+ESwiMBTJ/1VOiPq
LhecXslenbYqA7hJKypYwUYYLQBMDCs1ek89sGx4d7edDybWLnkJeCXb+Dz137ySjaGFiuFkJZLJ
m9W9VcVIeWAsQAI2veT8rpnisI71/+l5+VRc82NbkF2oqoWDtJVT7893Zyobh9ArbHBt7T0VXjfw
kc/X2k+/G4Av9tUvxo3QIiTbdEBXm6Bg6VZvES9BpWrI+CKRABET3h5Inbf/8JX8u2vj+hTjGkzf
1Ht/vjbKr9Rsa7L3qukg6gTTf1q8FmCLN1VjP2G/xUBI9vrHcaB6klRsMvryAASZmXb9GvWGAaZr
VXbqW+NgY5+nZMsY9p7bstl0fQUIBavQWs71LzoPd5Wrp9mbTlZ+phW5q3D4H5iiiW1ByssGFO0d
/hPoBYukRJbZiYyJb5H27cvf/9jyr68wC4SPlJ60bY8t+adTHujqEAV2GR9nG28HiMM7+keWtzZz
WKIG7/MKi2Pe7ofWPHuIUjfzRLKIxEYRZzpDcUmCzz9c0qdzRdMLCA0eSlDKWFLoT5ekI2OQ+Iqj
Y+h7PKtivorQ1vs6Q7FLmOoxbN3kgBDxrDzX2rROfcsMxGBOLP/pSpbH8LfH9ONKLAncF3YIkzr5
6X6N4aAbtcFj2kb+2tLvDWid4xI0ucO4PKwV76GEwJzTzNI5KMWGgXR5aLNyPE1Daq9NtLOpq0AH
djNmYWVtF93g339a5nJf/uUaTdv1bE4+3ibLp/nbGx8zHbl5xcirpLFuvVZ6p9pINtorXgzlNt9I
0ZkDkZ2dqPIPZfjd6dGo0ciKWyvKbiko35OYjtEt3xPLixG/kB7BFuBjmKEMBrQ+ktt1gcFzi76x
PzNVfu668MMB0VzSkWrPrQH7otX7h59MfjoWlk+fhThnurQdZYvPT2Q/ySSqUEgdhZ6QODIlCKt+
OkeuG2zaJmft2GJdYWa0LH8pK9IuBh4+QVRtcNopZzgN+cEhz/0fnhnrU7WxXBgWeT5w0wWc9xdU
VQ/epph99KxD7O2dFlBoExcxZ/30ZIlFyRwTxBgl84NLZP3yAYaQoiO1YzwyKtiF87Lgr4Gsb5qR
gCzLW3RJpnPUakIkkTbYBcg9d4b0KvqM+ThDF1DUrly5xO1FxJU8mSOKbITqxluRlRgO+gaifPuO
SwYZDUgrstc7AB+KYBIru0eIHO4mfDorkl3gYqpwWnvFgCrCbd+ZvMznpOtucygh17zne2yTQ2WV
LRPD+DLCl8pTNjZhevBS3FFe4O0xEpCEtCjG/Yh1LbYL4/7vb2tnuW0/3daIh2mPHDokT9ifXseU
q/7Altw4aMqPAwp3Tm9sCfPMD45Uy74zs/7e9whbd/0+37HnTHdzVpU72AyrAhbJHv48m9FktI6O
xg8RZvHd5AJhQA90rIv8Z2HqakdIxRcfe+eB59llO15bG0WZuRq8AXtqq6E5Jr63q0R5Lftafy39
J1J4Gzqnm8LCtlnP3mschDbcZoVkKff949SbxWluNGWHQu6D3o/aaXk/jOcBPGXZDb+GxmnRLVos
eeGyQe72EEgRhqB4lt/CBgwiPsA1AqWM+RcOwwaGVZtA4IsMSIuBj9TdrNqDdJeRs230m4FAKiuA
+pwX05UrbvF4FrsZ5eZJzyMwfMv7o/X/PwzKrGV+A/uJBtW17c9fkMDTXTQpn5IRsaZt8+bK5FpA
O+0At8ppH1vtthiAElYucHUx5k92CvTWcYv70JKgbB0FgBjboZlAlAIn3G7//hb6eDv/+RZysecs
9YZy+fVzUxAZipvIaICqLrUwBqbHzA/YGgrOdhJAVgOP2TIaQfGLBz+tqX+Cqvg2RZTJzgTLqyAU
Ts8OdruZBuwfro55wacb3GW+6CpaB4tYcvfTDT65jdXokeQot1YauZpAidOR7sSCZucrhu/lOEws
LzFN51lkrq34kM0xO6qPQy8EI//3F8RC41MtwHvNNYmuEB4aXQBMn6O+07o0VF8p/zCauHsss0ke
spGyC9dX3ufGK/9oR0ob7JuI+LSs/Omlqnwzi68QPQWqf7P+0QH6BP+QHYYZI48uflLOdGcfTSRB
dUiPQAfdoZwb2UpV7o5dKs91z1NB4hzuR0x5HTvQPmy3fTIGd7UT0VLxVB/5Ki/x2LwXZRFf7Lgo
ASfMd75iLtkEJFs7fJK7MAggx3i9ubfr6Hsdh+HNaKEKgKzUb72YKtjy7JMZO3cdFQbiHa6zR03E
/vuHmGBvImWvy5M2R+9QsYXpcGXu0cM2O0uD94hF8ODZM56gkMMfbRi4Tj+LTmXsD2uzmMc9AIpf
fN3Nuop7MoQn992sS2JI05ofCiteu+TO5OHcHwSUF0Umx7lAmovaXsdPyv3Khx1eUHk++EL7Owd5
+QbAWYKMGLtHK11JCh8Z3H4aDC8+s72uAWDtoT+LIHSoZZ1TnzlQvxnOMN+bWOC0w0jCmtn2ZkNo
scpichFMkPZkkX51cDNC2kD+OkQA/Gib8tPc668ZEFpqvWiTeM4GWZp9ISNyPMNpwADD6XvwOvSy
RZeisgj9cF+gDn6dFRZrta/ZbR7bTP0iil09dGn85szTwBxoMvYukeKrEVFax3Rrbw/YvV55Cd5m
+NsuJH0dm6H1b9OZvWyLJnYdjwPfpNvvlBcrggwybNghvKXS8Ybt2LIs0VBK70oFCMPU+cFHIrOn
u1H7VvFUo8gyjrOGtWUaaGXCwnkJEPNupjK/bYaR7A3bJC9LYKoUlv0VEFa6joO8OE2RR7DQ4P4I
NUk1xBMnN8yAlsRn/JoZcNsn2uZsZ8Mo5ndORLkbxeLb4V4O86I92vXwPjh9twdqIElrKNEHEsi9
aYgkYnhx0VYTbCKHLKAxyQ7eNDyzM6nQPvNM2yCW+kpi0qaZ2vaKIL60tM/aQ3YbDQ0JwoA7lK4v
LEJCUiK8BN9rsuvs3NhI2SakX0DJ1iXsAzvS98rs252Tj9SpHXDmuSAMNR4JjUmB0J0Wyw06Lv4T
tnPjpIW4F5U8hz1tY6u2fxTdde7vYq+DTyUzUoUgiRLKJ/e0OOpYpPgi/FpuAwMDQ1lb1IgOmtna
MUcWmgnJ8zr94kuEO01DeFmCYOouTcGao3VrD6b7UsCjxikDY6FLUok6X/QX3BXyxfR5IEP1rIxg
fFELhRprAonUFEykioVMyftA4b3C2O8H/g1ZDPRjLiFMZkVfOz5il7Qv1EBlnPmkWFnz3h41tm47
uIjsRy9I4Zw1qqIx8YKLs1x01HhXmaJ5Dgss1A3CsLVNl7xLzBnFYoiN3QtJA0VPUZlhcKumHzZk
/qmq5AWhq7HScYEHXAMjMeLcuhF5kdEMymAfzf2TJrw2JD7yph9JEBUGRzkGk0PbADAmNPqmlyNC
j6HdqjxkWb4YC5YfnNzYYS97t97quBtf3LJNyN+Zn1EX3VA/GgdiNuurq7i4BHbzl7CdX8gC8LCG
efIyuxVUZcFqXEXWPhtm86V0iNA08Omde5Mul9MwCpN0zWO1Kxsrv7HNmvyoKNFfMAPZG9OMgW4q
EoMKoxFfKx+4TUzYZwMOZU/rzufkMp/A33+IEsjaUgIPk6P7oxiw0+aBJk8+bontsZ2HOpDeo20Q
4FhPsTpLsBll2oI84XGllLydnGhLoUHrX82vuubVU7HzJfmW0YT/M+uZGtA1vquianaVZXZHE/jN
lYRqPsLMu++TBt2rA++QNpsOJw+QP49yk0+gDhF1W074lA1jfRVFgcWSeFj6cUJMk+Hi+Fe+yvQo
B5KuPbLWCyHLIzGLpGUZPatRKV5xIBLr2zanIYxAK+TpOQWUNWMis0KewaI2odFDZOBd3/TrOma3
C1EAj263N+vhLS/0C+q//MLuXm362ql2pUYriZWkZDJ++/Gnjo0Tr0Xk+ttkHOotUYzhTstveqx5
Vw1Wvg5TQXxzjRs0F5gbGvLIzExvWpgx6HDZlynvRNQftziBkStXDvmuDM9zHLOaAgy2cqGwzNKX
+xY+XJ3Z8S5F9LvOvBr4ioyJlynsh3Kq5TVkHO50brdmS5GeMKPMiJhrcZReAUElAGttiGGh41B+
2wRPphhbpgijksXQ1S80gYR5NV2Gon5OkR/7idm/pt1bmzG8oWMBROEmtyNUFNidfMG477CFWzYJ
wWm9430BIjWNFwdufC1q6ya37fhmCLOacm2Acm7C1iejklONQ7DKCvMxhPGuJZ5AwppFVR9jY0Fs
Zu5Ng61Pms5Bo6daccceU+AlSEjwJziwYVAACqettjKjBDQ9zujSw7WJObQ9eHlyLt0nDzWO5UHF
yAy04TriuBXChskTg6qhBXW2fdkjHsm6+ixQttpRbWz9UEmAC6V5kCzOcXc4kqgz95lQ5ne24vnF
0+FpzhhydXEJqoeoFchC03ke2BoayCRFEnZ04ZZNH9PBWg3Ga6pzb++BOcn6X00r4rtkNh5SXYfb
JmOHMiUhXsFkWpdOn5zqxoJYO85k68bzUQOu3EN4gPdVdOHOzSCPSDGUR6IFXtxo+DYYX8bMHqHS
IanpJnAfvvWYLAsP3uNHngJ3FXlUhhjmnxcvNrq73HEAOfLvqkDLG5VtXTd6jMB1bnjkGg5dMAcT
DF3WOvPeHMq9nbRvgnSxkZN4nLKrwfx7RefH2InQaQP97eQSXglsaz019kswzPj5GozApC+gzvNO
SUaint0aWFfQ+SI/DnZdW96aTseahtppV2MmjbX1SElNTo49wJswVgFZ5shZ5o4xTPp92vp5970M
agfFM3PxxvwKhI2e3U8Prk6eakYjK2F0r92gvRVae3mEAUWgb0tijAUUDREb8CDDp2xTyRnJbrTJ
Zmef4P1bi5ldbT3l3mpMOn/LVgA0jxLRmnBRMZIi2Yt+U34ZCOHjPE0Ikk05mqNAPQ3zq4Kut8VA
BKTWhDIqE6Afo5NBbKqmd4yJI+Nb+13q8gWeW8jCrSEJzoh36NqZ0sAhnvA/pq74GoXkgifEuqZ1
QyiTxfud8ATMihi71HhDgryxngfjVbcorezpjd6eEIbK3YcN7XY6Ht1cEf6UkAUCQqrGEtI8hzRw
lBVQJv6TvTNZbpvZtvSrVNw5TiCBRBdRtwYE+05Ub3mCsGwZfZ9on74+8D9R5z++EbcGNa2BGZZE
kRQJJHbuvda3KNv7HpdzGFWfwjZPjo1yY+IiRwMmuvQFLbvE3iUmOaWopKBBJ96x8KC8lQzu5nBe
JaP2kEL9m8GlAH5eOQ4uLMBuvO0dPEPQurchIK+0V4h4VAbGYxaLB1zvYUpFyPN3o7MKpgbUCBsn
bGrnbGkGeZXxI+6qC67zDH9CeUap+hMO0cnD/mdLmHkTEfZCh6JC5XYlEExxuW50Pwo+Uzd7Agn0
XNnNHjfkq6LfsJppa6xrj026JGUhhWJS5PreC1n4PNoyqyDjdCHN7SdUz3WOhGeeQTsoQj7oJYq1
SSI8WCvvYKehWH9vy7x4RKCzZygv1jbqF4jDHIB6j5C8qaLnqplg9QZWc2EEyCkBZXc9zc13iiMu
2b2F5i3yXu1Y59Ipil2n1SSTLjd9GxfI9QL0G7h4/PuX9x/c73L/8q+baS6OsUPzdIUBg/8OQb9R
rvXjfj87H7iO3e/oMT78533uX0+1DjKLbdz9q7/uSASrt/VGHWTH8nt/e6rloREohbOPrj3YC0Sh
JJMnO8SxfBT//siGAiq3+fvDTnCbaMQXf72S++v822v668n+9iihZzwTmUl+l9HH5GUs7weILsIm
woRQ0eW13H/9j9f3t4f84z5/vHF/vjV/Pc7ysGFXvMKtFZiLLyRRMp9V2N0sHPQPTIX3fYI6YHDG
H17W7alVQaJqKGMB9cxHrQGbN/V09gmzIpOGFW2btDIjYLsfbqZLgZ8AVMijbhul8Y8+LS4Qk+JD
W1nwW9S2kam5blT0NqjR5lDv3I2uYN7EKFM2YMHew6jwLk6erWt9CA6twsttMiGGOEpSTwFWZSXM
/qZD7aS00vJDE0TH1q2Kc8ns3Qavbrt5fjMX4LibErvFFowNCCihiNQg29B/t5EXPiX6ZzOg7DfS
2N0XDR6zwJPjFu58QX2ujfOPJs7g26HxHHpf6PCDbJLGarp9a9NlNU2y8UKW3nDIRDmtmkE/JY35
2EzLHAIFt++OZxVF+L4zfV/2M2aGKWMr5apuB7ptF0mbZKXMvKAi8h2LzJVWki3jajeiweo1f/W6
MPsMDAyQFc/ch5amPYXwAwgKDEsZ+DjHHaZdvGltoDHd7ECFSUIv9eeYVvcaCOdPt+8MX5ke8W8R
ss/hYHPo4P/7lVGzGSbvhoKPLawKcbuThYzc1AXhBLQmQ4t3Y9E1FxoT1D09Ycu5ds3H2nvQ3EOd
Dxf6Gj900e9KXL5hiv4yb9kHRQPaaUe9JmbgnrHfbrHo4lL3po9KeDeLadKuSQSd3Fzb9oPqsL43
zSbokpgebfpYQehaOaHn7MdgusmMBVXCSoiMElF4cx0KKzsUwcAcy3xHrJbhmqUQqZ205NXSTjeT
9tywo35wyREO66ujB/FZTqZFbCsJsWPp1rsgl+MxBJ6MVTXhd72DwQKKJHAMMJ3or6kBPcGdtXgP
6myLK5tJji27Y4oLRdB7CMTg7oqmIp10ag5uR8sjYpI5kSzuFPgnYPrHhMV3PawTDa/1Ui/aGiQ0
JGPtOiP1bA1SJd5XIv6FD63Y5rr5K5gSrLXTIPZC2e41ItRE9LxidCYQmJwYzk9X3fjT2kvONKFg
rnzVEpKfY+erzRC4aAHBvEbcCT+xrA4XSgI0fVNUHnhVjVAzs64PIh4JU+TAAqSSPDvjL6m3+oFf
wn825uk6X8IwS/t7TxQpNqzPZH6GXZ3tCeumgW+2l8n1qz5uNjPpWLjO5h8WoR2rYjEOFsFLGspf
TJFk48x+5EyH1NKOQaR4kXkWLJACYMISo0AVugx0kbGCl/OqDRe7byNkrZ27RMmrAod4qOoHEyrR
0jlaMWnGGy5K7H5MBHTL4ULceKxc0JcNWZJKNn8Ct4J4LDYmku1VAwh3q2fOu9G2MCQIMua6KV9a
IOXLeAAE18hVG+SaGbcvKWh9y/rUzQiIxaQB60bXEuUheZgmJKtsIvJX10f8Z2H/0BAU6WcGnAxX
r8QeyP33onNYNADEroQV5iB00IzgcsA4UKlvIo1OyhFkFplg5QFGUDI/AwPaxb87gAnwE+1j33nt
xnbwdtIx9Ycxo4ZI5JtwSMGhzidSTpKwpznT1jNhlqsZgbBpcAAiRYmyzCdW0NuyTYZ5NOGPKYws
32Sf1BijCuMTkaRHKDLkYyu82cvwOTSaJ69AbsuC8YasEkNH/Ib/YFXh9T2Sjpzs4kRcCCbc9bNx
NKRHF1X2B2uKX7R4oe9r9FSdGk2vq8l81/yyYiAMJcYgZEozxlUDi1puOpsu71/wOz+YdfI719xH
V5FQoQI5+vMsN/FTm9f1NqvxypZT9pin+QV5uL5ZAi8c8UuZJkxUpc55WL97SDiB3aIG6Ib8pZrJ
cE5y6KcasYeLycNeeJvbwdGyrVPO1DN4uRpJM0EA/RE8Dabm8oZiLbxo+hV8+FtVtUwnzOFHgGxi
ZWQi9aduYnQ9h29JKr+Megq27dJ6mmebtCRKijYznCdTRUDsUXQTb2nBcz63nAFRo31iFUUM7nzT
moINCznaFyT0aImtN0d0mPq+T7pe+6YRwD4AYBO22k2v43rnCuLt0oDW3OzUfuAwO8M80e20wn2L
wjE+1Xr+YVPo1Uo3tkbnUMITEbwGCfEyA+QRATaCljM0nWtUL1riA6CWfuQN7Gdz5qRlMu71pMdz
QIJX3AU/sDPqq9RU/b7LSmDIFrAEmWw9lTL6cHY0Rb/1Amh26hlf9sh9QbqAu2eTSOiI3y5Em3mg
L+zGHJnRAsR2DRzgCPIqeEZbu2C/4cYTYJiuLba9cyTdmwA3oGhryvzaRZYLrns6D8EMvmEow01Q
YxBEY8rVNXshlUGzNXNlsnqyVSV6LuubQ5YY4kSIAVu8tjUWVP1LBeN75XYpmTeVReid3eu7GL8j
S6521FtcdEk8sR9EZouUyFlrep/tAfz8DgiWQ6ji7ChFWJYHJttz27CJUBKuEd3E1dKhGhD6b72S
Cydm2hNcwH2JV64CqCVH3JA6DB7AA9BUcUqm8SuxaSkQltH1CWm8GXJ6KQr8Iq0JaLPU6eaxfMPa
8bW6T30nNInbivAVLgpi21MbC9PDKiX5DJA8M2wP9BjPSDRkvmPeGtNvy1fSDRHxRjlvLHFCnSB9
kKCCeKOL0NrkFh0QmhVQGodVwZjuXIdfRZzJ9dwAMEmMCrqKmz6BUXV3nYA8QvToDALyF31xTKZw
RoWoSFrM4vcwDd8xpEAYSVqKI1GftJExelEtKCZqIKzcFqmQD8SR4hPTnBMn0S+rDF3mIql5BNQH
G8c0ruiZI+K+a5aG3vgWghRyj+GcS8JGeDj83t/zdhw3RlldYw93Cp7vA06wnvAUwmpaRy8Odo1x
JcFi1ifHNRs3UslzHUifkVymKPf2kz5ByQFen2qbtml2dtL0bGdgN8ffyZqFdwkBauLtEV21Ijj4
KVdev27MDpdsJd+IsyEAu32rI8bZdWS/E2NubLX5ocOcgn5JXfSIkoS8lgsSvpMemjdSR3kHBmc1
qOjB5vT3GbhfE6vPOdnrYO0u/c4W1kuHd76cnLUcJXiekUtjzX6MYwQ/owK9ZLWI1hxR9EdBvMuo
XpgTJL6refmavv/TLG6qgcwlBYqnWnnhSk4BrmdeTkfq9Kw1Z/SBctOPwIwcDwG8ZddXPETRxcqH
p0709D4BEQNUoMX/MCrvOW9J9blnY9K6pSldkJiySSq6KX99s+sZrzeIgwynZLCUjcMq1zRiLJLK
fA0NZlRdSF5M2yagvgfML2ouC7KNSuBVHpv5vR05m3KxtN5vnFAbkd9ROiWKdMflxg4A/ESOiWK8
07ujs9yQLHl0Zt3ctwtRq+y6byj98Fov4VBDplEsqkqs1QCwcbBfVRwxJ9Cy+QN17iY1O2cvlqyW
amxQoJnlOdB0GGLLjaYDk7z/j8uVzdZBuv79exBQrbFOjhiyGxyFBOPEy/8InWSIKoZQ7UphHeQS
mwOVvD6SHsRf+K+vAbc6WNBdJq4o2wFEYsMnJUKZdH4AQ9zN9kXM/oHUP4XnW7nhu5FmAUaTzZRU
ZAwuzwm6AyPkv54+pvuGzdnbJ7k9HGlZJ/nKK2ZwOrP2LGHBHNsPBs1E2i0/v99pXNgmowFoeDYD
FmjVgndBvkHmdmH5dsX+I3R0OIKiYYxeRFC7Jd2IBpsR1jOLtM24AJCKc6qIORixMSlyligrOAJI
6tOXm7TNiVu+uou9M5cBf87s0XmpgvjgBc60ox20/+uHy/6dD5JB4fiJF61iBrY4L2tlgsdSOX8J
w+5H7AXF8X6TcKlYj7StQBRivZ/iJVcsSdaofXHa5GhQq8Ur3d6ZFmUDD4ibVGuRzDAuV/uGICzc
/ODpJqrtQXONj9SaFSj/dI+W2zo6KZQcG2OFWXD8KrUE7xDPdL+hn70WnUOpPIBmmHAR0dFQ//zh
/X/Z8mVDBIFvK49M0o6hZ6QBlzCX3prTj28t6J8VambYV5wARgT5tHstbRP62qw+uMZ9sAKSDQ3Z
zUVE04NCZ9qPXCAF9dPrv8OSb8/98Ji5J0ifbzIjOpO+Bl1e/W1mX7tCsnozRvNdGOLN6vE2q6D3
vdx+CmB4TPMY0TrvDtTEX2VI3fw9tLpvdc441Mx4aKsoHsDsPaLAfGv7AW+G9jraVCBO/0PvSYwj
qlmttfrTkfIH4svHsbHZbFb66KNZOuRucdJo8vvuQMvcMEjpNhUCdkozwCcto76ckpFVqTwSXHQG
XsWmbvnWv25a+lEMHboIWqVa3b+fLRl4WsKeffnZH3eNs+Xguz/k/cd6p5xNM8r3P+6HLQR9/f2b
9/vNLfgjvZaXMs2ZChV5sSdMIoM7qv+GwXqRGWqX2ou/BQzx1g3dpryatFeHCmDl5J469o2OA/iU
J4F7akh62Ng4/PCykM5kFY9a6z4EDSj5JgOPX+NWHCBEsczGq7gPnqS5TMIsDaK2xx4W+5hl8qPW
ZbTRxzVjYwX1m1NO6L8hOKiHavTjAriTVQKMYvE428SIDzEmNHDMwPiSJzMvoeZNFDcFvNujPSan
sc3HqxVxWjVL7y7MCuYYlfqskXnuSiSftZHvaSQYe62sX9j2O9R09Y6ERJY7pW8NNMprLCPzxu7E
s0jqcQ84gaI74FoMQH+J2op2pn01G28/RnV7G+dsV7e6OkaBcWisyFlbrtfscFvuwc8jr45QXEeI
zHd0ItnrK/HbcUbOUUmMFZBXPzGTb6AmadHIeeNwzZ+Gd124/dEp0x8iztTWsO2fbeZeHLt9JCX0
Zqvwl7QKHSSktg4JcOBS/jqkuDPT1jokMG0HEqGGqd0pC9ss29nXvHENZsMM6kQ+/SJs4602oDDX
yyCgLZ0rZ8dr7EXoDUSoyFp0t7DjyLkevrHa8yeWB2ka7CWi6EV6480B3dkx75+zEeZ+ynmmhooQ
sXpg5jJ3OyRfX9ov9lnDOXHtF2FDLUaE6qzxTrzgOFFHCyyUr6ks8u3Q+V2VQ7AjdSQoWmRrjXlk
jpl7GrrgJiC3ZX6WbFZyyxA7kb+btvzpFMQjwjRJfOZqE8QWJklMY0eH12MG8aKlqmK/Y4jUwVXd
ASO80eqlymVzbkabQTP2XdudC1jAW0srWCJk70s9vmmm+O6Y0W0IexCU5EZmbCgHGXnrIIAINng1
resU9q6+Ib6dneamTu3ThCl5NhlekWOyNayOfbIxvoSCIXDRRL80czboLmjEmZAz5HbAXMYPSZz0
KjKHW1o6j41Nr0JZT/rQv0MK/1ZEEWnk4z6hZ28lIKuTKf8OiH9lzn21MjVOCzmU57IofvDpp7hD
wkc7i35Sa82+VUQHY0rPLPQ6c6VfdlueAbN+jUJ+Qb16Y4H+QR7IOmmtgdlJd5tJcvGFapWPPeDs
5NNn3rq/K4TmFUICr2l0zk5xM9tfaGA+e2F/N14UACfaOyyUc13+nHSbdz/6Am5I8wwWCpyW5Brl
5ke6IDORWH7Ebf82eQtaM4az37ohp6iiQwE+B4H7B8dlvEmgPnOYQkAM9TflEm6WoBOmD69v6+Vx
0IvA6haLo39MTwTHPAvcjUxVB1RnGhzeoNVXaHUWGaBDraf7nl4YzG7xC2TGfDYdkyE9LzxtdXil
cnhJalXtirlg1F+fok59qEwncmJ6j900BQQuYLjlNPv6wDs1QDBSwCxKsx6iccFZFZj5QIWPIxpy
2HtQecV4NXubLljGR9alOC/rsz0y2GBz/RCFBlf1h2qxDcn6taHJa4fWWU30rpxlzTIgx4dBdNCh
19nMpGityZ+DjgzHgBI6kT+zNsKO2lfvXtw2eRraYVXTeR0rxiddyQQE5zLHnslqxQGYYC1H9FPv
tcbdc5YuOuFDMrSPnan9CDz3iXd4ohLh2t7fJtCAUw7vabLX3ULA6NRDlwbHMrT2pUHnazA2UIDf
aDABPfiN+LnoPCYETvpEqutzr+b3CkzuCjz9keSsc5MxANEW86mF/lHQwBJ48NjAZSbRelhUHOV9
4iZoCUQCxxnB5WxjHUWN1UMmi9tdYZaoXFukJD9CtHQrr4eJPuj9RvA6Ms7KSLtZMIBSfUZQw7yy
Mz9pTZxmC5+SDKqfSo3v0Ab8pGptdhlfVYcMrbEDZleOtdNgFEax/crUgiZat2C6s+FLlTXXTOE+
6mS1dPVHoAfwSRz9qufaJRHElcfe2xgyCmVSiCBuEygLqnJQvGkNV9vSg5YeJbQCq4ALT1NvezcQ
25bGvj9BWpSy/cYwSfpD4lZ7rApLLlSPrs3QqR7G6WAY/a8A9DVqnvnW2DrU0CjX18hmaJYXv3Xa
olxc+8ewCTgpURNMCcygNnqZ259ajO2oSxuOFvh2ogdawuSe/lH+nDdAhIsaUVsZZR1WBkrgvP8x
hU58ib3mPSwgUGOK9h5CuqkrZsmfgqHAHvdTDDemzA8Ra4nUGEQgTMjXGk639QzNgn64gKspaIHO
BqkqM31W3ZnqdR/pV2+R0etVcAxd6+qOtnyup2cTyjxweeQVAjWeFaiEOYW94a9E97O0lzrH/hlQ
1JxqmAarcsAr0gXDbu7Cem+yEds4KRSpzAyh/1TI10ub/SXhQiQFp+3vVAz7zEP2FKdLAIhhAG9A
ywgdAGlV0eXqGCtXbkdQLr4lvJfAzapnRdqPn8m231FuxhsPY/4awEF8KqzpsWaed/akcs52XBtb
vCURQjGrPBPjV61DYVxAVX2GvTOD2SgUFM1gP3hOTVgdN24ZQ1IQfLx49+yjsfhOphHczkiLXK/m
An4FG8Q0XTpLC3mmyTpvu9gwpwzyGf2zBztBPXe/wYlPMZuvczBku9RypmPcmmiCaOuH9mBRWnMR
FbLLkSO09Me4lFzvN2JCuQdOeevI+eYyuMewPyyuRESfkEe8M9mIaEXsEWdhkkMtRPVr1KU8j1wM
4bCRoCzLcfJHaJjP1Kr9s3OoIn1+di34CJluGScb7PUKyOtMvTo0L0qM+RZXBFVikhA4R8iaHypL
ezTL17Arndv9CzsU01YsM/xSIx1WWgMpD5xea2mg6E7bdr5Gc8R11aaaqXSTK53i7SFjR56jvvhq
pYp3ptHY52zGWSWaeG8zofPtmjAgPUL84wRQ1h3SQdCdahs7xRaR0QmGSTDIzTxABDYMtnsqme3V
0DeS0lJjuJ4rHq1nMDyXTPknnZ6L8q6juxvManrmUQg2U/uJi/oDUQtiLXtRIsPrR98ebB5zFyyZ
e+HEJa5dknrZgFZ8yOQeMydhyxDNh3nq9D3pgwfNw2IUUU5kiUhO3QhjpyG4z6uf1AwpOgVOFS0+
S0x0DDFm7TI2FkGJEbW7vSCzkMeoNaeZZEkN9hrZxxyk9YRgdKNqrkxxyy+bOlhi3rJdZdOI1yr6
im2r3PXQo75APICJUpIHi6CyNVtqRecI5f9W9lDwaPxRQWkt7qU3V2fvcTf0doQA+npIYO3Mzm8w
O/x5XEA30k02ZCFPB+wHl3CsnUuUjNluBsRZzfI8t3mxHZ3mI+21X54cJFpSGB/hIm8pocq2OW8E
eh22rkF6yqADMpgOgOKPrDBz9ymn6brgOKD2p8w8x2BFAiYBPNRwRLjh18pvRuxoG4s89Y0Law0c
p/ydBkOzV3TzkDiNV3LWTsu/2eLqmzgEBtXkuESIxBhrRg1oXTcwXqoJkKw7wEHtWf9N8k7GKfqA
5PtUttoK6kOAkCVF4TUBYYwpUySzM0CeLNWylMYaAZSvTXD3pOrkunfDzyxpEdSaALfiqZwJ3v6Z
FZZ3YLNPA9VuiZYGXL6TBTLMOMBSTPrwJS1qdsQNluzQowkG8YTGK6kEZqKWXrNgBdWZkdnvuGSS
mwqHb0uajYi6bl+EbNjmIYFz0y7pmvIEXHKxTHtQxCmZbEHwXJiaIdWMivbmyM46IUObqUS4Neoh
OJo23OJez9STKYx9In8FqRdRg6O4hl9DTzOJbuRzaoeAmbQKFxI1IfaHIhIkPIzuugQw4qdZn29y
eoTLMa5vOpPW8Oyl9WlSYlsvJKNpdA9RRzSHjvkqsSTDnn5+zER2i+rc3hceWHPmHfEZYhFRzKPz
wPXwVR+rD04h/RBpaD2JBfMODnEJiDu1B9Ls3gymUDu7U59FkgzHzoqfUBUvbpPxPCXyYnexyy6Y
+qIthjcIDavZHlCdMPMYbZqzRAbxWARS2AkTknn+XvdNR1vROsMOMVHKsKMyOs5vpsgBVsrkyPEV
08urblYzEyrUYf5xiNZzoVp0M1Ka8LGoeol/3Dq5xNuB6wiYSljvGYoI0wI8T18WQ3chP8UstG2R
uvTQmUhs4rFaB576vFvj7+9YXqh+k8YEQa/aoMUWOr9WFrApunaV65xa3tp10UDKKyUlYiZARqVU
VijMcX+iEKEPTJPClcm59azHHqYkCToNtvzF7KcPyjrZHOBg7kfYs5Y172FMjtdKPt3v1agGhaaH
pxVMAWLvghqkj1oUUBGRf6UbQCFSCBEMF26P7e2wYVAVJO5VmG259mrQj7JILg6JRV1tIxxJgbN7
iONA8LQmvwteQNXbuzVTD7VPYj5f2OszM5ujPbOXUypSik3cNGX6GQ2hvhc2zeAWTA3RO5+FRMSK
pIUQ78VrL3q5HQYGuEWOhCngDKhi1FX2DKUq2rA6kAO6oAQwgGPSRKanyQWM+N2sBmzeyEY35ZSu
qAMVnw3mudD5yGjGEV4TvySSh8zMqvfDOjhkJu84uqgjAUVi1eKA7Ww0s3H2IuuRp06xGtMz2cuq
v3UmFVfW8utRwPQ7aKpN6wXd6n5PJ2VDe19SU6vO/VAGH9DLXkI1sdIxQ0K+xm4XTtJ68LTfZk+E
U14XObAXJjQpBuoGawg6K39GYgQu+hfr6WJhS2+iohdnDAU53S7PkcLqjCKkEINRruOkP8eW+cMR
rEep3lzLiIpar7DpGqzzEfNj5IycC9aDNkg+JMN6InYsmHhVbqu9jBmecuJaP1THXsyumPqA9ZWc
KvommhIKIw2VWduul3eGYWSy4nNnJDFqYPNQeNDg3DmIC808I4RBRJ/368lcO4csLA5TcusN62dU
sXWoPH7l3r5rTDRB3BUU0mos+m8RWdk+3FYNp+aS+4QIJebjuxrJgxRmsbOrMT8RHgI6FQNB26lx
S2KsxQ6Vct7NBu3VjtR4HITc17p+nVu7vTR1B3GdmTvh2dnBSYvxsNTAdjbUt8xk0Ywn+dGFg7z1
lJH6aDQY/rKNBkD0lqplwkOIVIv2YRjGZF909gdEH1JLlhut775HEWm3k1ZZm6yMz1rY6YG/xLwC
8onDUzE779GgIZ8lc+IyjXq8D2ac4KyjTwzb+91s6E+Vpewta4l1MrvghBiFemiEP8sWf1+79Xcv
A6Rat+Ix6jhE1aRtACNrm+Wg0hesQ9TJb5rDMJGwQ96/JevCmnCmyeA4S5qg/JXn0Tsw7PF2y55/
GhVw2J7tpHL3Tg0SjSY/MWvo+3x0futs0JvDlOJ4ustuRUdqljCgI3R8ehQGQPspE4Zlp2Y0BEa2
DGBUyeiPEzE8gCn9lvQoQVMCZdfUj48wJa/OGGIpIxILd0+bO6hNm5hjadCuJZUMEgeKpsxOn6Wy
CmQ4XzjsoOyYCLAFu/WVg3aI11ZNftnUm3qw32AyNmyDKJdC1D3E6b41VMZ+PbIG3Rci2iuEDIE2
WlUtl2P49BYn++dcLLvRzmHvH8cPABh5XOYSzO4pbqFCjjGbW7M45A5Tfzpr/cbJH3IdZMkAd3mv
Q4mgUkQvQkzKjikw9Z7Haty1/bvQMFwHlGUSLgylPiNjVYF3ao64XlDb9lxU7++TbX/TBrRpEvjU
aOAYur/gah7nVUi1pQ/h60whuKZ05VoPA0UA8Y0Zom8jDgGEKeJrmqIRYBELRClxY3WIJdwhoGgd
aWTiqqOjwLkaQ71bhUVCz4AFyxAsNSlyH6VgQtLr6RGJMjN1DmXKGC+uomPjRJ+L+V+12WdecDQh
pEXsDbTfmBbbuds/h0K9TRxWeJQgqfzzENQbht4Jnu9Qdi9i3aesWOnE+lhsm6K+pt7E9dE9xCRe
4KJv18WAEQ0qBGUJdyqVs5uItMCv1XhAsfQvHQM73TJ3rTcs+cGVrEbWZHu40LqefAccjB+j/LRC
RCboA4gMpu3tu1hdRP7EPv6qhRgEHYFgblmv+nbbI4pAs89K3k5s+FLuLhtKPgwitCqN5NNrp8u9
pY6NxCT4Bz1GCkG1tJNprUnSlpY+JUv7vA2qhXKR5rfK6S4xi8xKyz+V6GpsxPw1lU6adSGZ9c/7
PGijtUX7fAUx0F3/tSZ2w1ET6bD1huQzY2jl10QQbReOvNGbpwy8m7IGz89GznZ3emBPAmCZKdQq
p2/73vdRjVukDLeZE07vOZ5DfXCXdkb3FdPQ2dejpd/cUv8ax+cQjP13GhUonot5PsfSTvaWOTc+
mezmWqNBVep6dixr+LyW0V3MsT/kPZs/T0jj0lPj5EviYw/sceeRT4+bF0JKgXwTbT+HcwXyAJJ5
xgMO2Tpu2pr5bvFpFQKAR8b5uBwhjeh+Km96NYziAlPgOpTgQIKGTAhM7we9kQd632xyOsFYjz7z
sBw9ll4vBOvqgxQxhmheymWWRcXMNCL8Ms44GbrfZ1i5TobP2Zbp+7Iecp6gOnA2VRR/Rk7wUqY1
6afym5qiX1lm76OhYFVLrAUnaPmIZoD/2s5zTXltDnQIzXjp7GeUu3I5ieqRJ2pLGnuztVgh8+oh
rCIfqy+Hd0XZge9WrWYompPOiuxlDUEVzv5+wSYqy9SNE6a5hBQMK1snDDy65NSfjMb9rHT3kEoP
d6BxiMB6ripV/QzI0YaeA6ins15Glzm5JL8mWBdePq1I0wb7h5iXVJVk5fYc2pJBChe/5NPGTL0K
Z2+/nLtG0s5ECuHU0dyXUbHcNXqSrjRNXTudWrFbygmiQreyxq3slg9BxcmgF7ilW1rdViivJTq8
1f2VN2C7EYxPDwSMPne91BjHY3+jiqhmj7hPvMHTzIXAdLBvKo9FLsJrNTrXOuXwv4Oo7qdLmEBa
lMVFQztNb5HPN8SE0HVJ4lsVy1KAOB7Dxpu9fJvzgaTJxiSQhatKib92TeBpXQrPnyZ5ha7HuyCd
hgVMD37Hci52y/d1MmFXlK7uOuuRCiEZaoKaTxLyqDtdJMFBJE3xXMt9WxY48EirMqxg5izbncrR
SYI3OZO6+IIjaunSc9Eha4V8U5PgJIN2SEGgtyK/hwkKB4WLpymzGz68nGtYl2efRm4em9TFPrZw
spK42GcQ5EFjLgI7mz979pJpM+Uny4VPFS17+1ybL2lp/bQqdipBzvU5ogXtRBU5G5pub6h83nov
2GgNmzuO/lWWYRm4W3Nd0j84gJZOIbz/AJZo3bIVzzNKBMf1CByIbIY7GDK0wXyuDbIxkLfZXMWb
pV0RIXBjK7BcNjk4CGZt5h0WDW0z17jPUlwbRf295JPbJKn32mKsEbFG2DcApTgnws2VIIPR3flB
I/WdWKIig7Z9lkP3ppZdVtY4J9WbEw4KLtOuzrg8Gm4J3u51Nsefg8FJD6pxRw4GO7aUsrbGxYEB
qdmHSPzRWM5ISmaPlvFyPA53PlLZS17t7/vajZeORoNAwT6We1LMJupGPrLRNJ/dukquziS/svwT
jNn4jTEoCSBnXHQI8TM0vTiZD2YaT8daNCnuZ9DdlpNUPrKG9CGh9+BngFw3fNqgi3JyR0XpPjPO
8YshMtY8xBajMPIg3HeCM+ggk2wzeONr2k3R2mtSRDhTy4hfV7FP83BYI+nZ6IMILtrMimU404tr
ooni5Met0TNaqb1537ftDbziRH4YQrbJag4yHsj0mR5aOl6EYb27CZmrhWgOFbYcdDj2rg9xDc4V
PA2YESKOU6ymXrNVZsc1NqQAwtxQ+m5UzNuxVjewR5hapjR7EibKm5LlGyNNj6jP6JJLyw7eN2ni
FaQ13EZ2i08zAs4OPclfSJ//Tyf8v9IJQWr+zfz/X+iElx9x8fXvPMP7b/yTTGjb/4CcbEnbNEA7
AMeFEzB8teo//0NzxD90WAo4zR3bsOEEwB/7J5lQOv+QlgtqATYrdEQoGf+HTCiBFlqOA2hIFx5I
BqCF/+t//htpov3j6/9Brx3ucaHa//yP/8J1QOMC640HAg7j2cL+gw+knETX1KhBuJtW1mqpCwUz
DUJgVsZPcWy+dy/aIVwTBWsdsBf97Y26/UWP+Lcn/wOwBggIaqNlERG7UNYgI/47bqcsrLKG1zHT
ECMoCQuHOmXDFZ07fV3M/ZjSXfsLff7/49MurJy/U37wKvcNKU775hsJHBHhktoOMJk/0VVvYYRu
mbD+90/5J/vozz/0D/YR1vImcHueEVFWNz8KImlawhuweq1V8vbfPxeChv/ydK4A/oZ4x9AdBHl/
0ibb/83TmTW3qaxR9BdRxTy8CoFm2bItO/EL5cQO89QMDfz6u9Cpug9JJTknjixB0/3tvdculAbf
YvtYmaMj5ogd1JbVc8eWrHJbtsF5Ehg1mw3bA8AK6j67eKXMN4lj0Vyk5wReMGZkSuRiifBorZ5R
ZmXb1P4iSguGhUFas1OHcHHUj8gZtU1NpiycSzKRzC55oG8mPngMZ07FcHSN2Bhlv6MVccNoBoZT
Jp8ipiXsFHDD2Bqby6XLtsTwqq39CMWN4xZTKwkw9WDW+stAyISEz7SZJnrZxcLxw7DLa4T/7hjh
DqxM8ZF7PPyVdLobLudEZXZeJyqtXi9DSq0p+vpeykUNIofq6XX2pDFG29viC44+V57B+k0Eu67m
u6UCg6yGnrCHtdqCqMohbeDIGrq5dayS4YCW8deo2VFFCzJJZfxYJWeLpv1kDnGXc7Ptuu6iWPJj
1qXjOz3v7JIhC3ZMNnINXV0yebe7iSJ5rMKF/QcAKp0EMxy6ZTRbbMTyPnU8vZpGfKpQcVHXamiU
SjjPCjO0GoCGDUZia9T7Nv+LOP5jKPw9guLcvUQhbZ0vpcc0T7lu6WvVcqu1etdIaOJikFHA27ZX
2pnS0KONRwm84oIUTbVRWZC0TTV65uo0MM3602GsnKUogcP8ky/TPbEJ8MYYhsR0n2Wa0O7S7MYK
c2nuLD9EqO9x812V3dfQtQU6+rq7ot2UNJk/51kZOLL5jIg/Ko4d6hXyoGGPd6spf1RZB2nfF9v1
65TGdFdn62mun+2WnXXeQcNHZ0ob+kdcdj/I6S8kxag7FyStKxrccjjYpt6dlzSqfPJacjtA/N+Q
w81RMBnxlB3vmktiXNqErrC9bg6Ti9m0rM0fBYDLDpe5b5ZqvskVYChSIyGZ/uvW/WHZofgkSn/O
DY3UmAGgQS/EL+aPuLrr7turMV8qiUOfeZ4fy5z/W1mMH9p0yGzEXHP6YvuezXhEq2G6uryQloZz
f6movFRHXK9qpl8Kgkb4A3M/aXnNTlfdPE28gBxic6Np5zrzSOEpjLsMFf9noSQHHBQBBl6Gri3X
T5v3cpMUHC6ZRDyQjkkOJH2e+Qsj1WrrB+25LDpt9AVD55mvBYysZ42PeDMkgM0G1YB/vd9qibyw
177BEfjv8q10D30c+4kGZx6XZHGDfJKxpYeP3pvuS04qlnAL312kaFiblxyUn0XDsmPnh/W6mebq
LS/llRLYmHli/6m10M+hDlA8gmJvOh54A49+0VEn1jthHQem+FMoaxNUQg/agM9cLidHd7LDoCKp
NYYdjLl4xrkGQWPoLgAd7kolyJIPvH2PKw9I85Z1t1oVBg7W3IZF2pY76veCVEQxxXDcJpCyuWB2
DDFCbyQTQu6JdJypZ/uRecygN+SIMYGDNOHuzGNrA8Tup9T6V11m11zX/BWL4mvrTwYBFr8bWONN
sZZky/vo8B7Td/jprFF3xxuI5NnxJvNmMLkx/b0KtpDxPRopZBssbNwUSjdMuCnmY/30NboLiSOX
h/VycmvgVLPOYhavhWVNei+Md9HCtFfdBhh9ad+smvSjzQ2Z5EjU9czgDW9RpPLJM+2A4sKS/1iO
sBPM3ZoywUo+WAOhU4oLmaPwTXktChn/SBabPzh4zc1IF+EWGHHtU8pe6dGLy/Brk/Ghmov+I0Az
bAzP2y+G/ZIYaKG8MLjz0OS8+paaIElGuRtEdVf0nF6ZdCY+kIrH358Wuk6d+sPT5b0d57vw1kF2
9IRCR/47xS0TZ9N91chwT7wOSxuwqGIPlyRial4nZlnWGFF+itS6t1Uwxo2DicoAlMQAw+JqZC1D
6jJu0ixumlreSq/95y3OdiTQH+vrfQwsfQNyHm1KyaGh46RR0TJ9xADm7RiKaYeEydZdBpW3opz4
dAaknIS3FYuqQ4MgaxAcLt7WBJ8cSIpNLO0VLjY7vpiniygUnpoejjbGrz/opaydWfpW9E9AbdqF
8VxOppX1U6GKgEFH1iH4zYfOE8hg830GEc2LZHRAVGFTEvuD/LI8vkFNwcHbDsnxccHDmPskvUQ8
nHmttwSAJxl0aDxH09raOV3/mycyXbR6EoiMD9yLKIFUu/LmmN2FR/tnYsS/RE56PXVMMqFrZQuP
8cGBROKlDJSmhHYb3QgGUfxZNLvxs3VVQxOl4E3L8TaIhQY+xOdNKtMgWg0wUuY3V4p5T+MRZuEm
wkTodLdsrhgUeLBuwO/vtMQiJVlxCyVi9jVZ3kTFTaFP8pkGG/A53aWlm3izuuGL9cmX9MUFTfZm
KvWAZzV55Rl94iOkhmakWSfH2OnKe0PcPzQtfdnkGb0Q/eT96+NqV5Ja3OKAabZapeKJ5VuAwkUK
gIYWZWHMpHDHHl08u/is57vnJH5GTjxglVV2TVMChkopO0nJY83dSci3BYeS6uRPvU4QrbBpiXcn
95doQZwOumdsEvILrTMS+SA+68D7XOski0C1+FI8VL87awma0nzGuqHxAJzOOT/qHgv3HPX7Rh/1
D+xXW9cqd8XItibKhpPMevoebGw1rRWOiNgUV4OCMgfAKmkKo4UGRdvhUm5ryT816Z9Sw69PN2SV
NB1T+WU4jHYLUi72nhYx3XB+ELMesF1HlB3miED+KDtQJPRaMk/hm0oql7ezoA8p8/K10hxti2QB
kjO82TofeCIvPCuobNskg0JrcQI2ojWBQdSlga81NtdkBRQO2R+ytjJ8DykZge8GWfuPORcAjXrl
U+lhW2Oa5N2Yx33qUBvSdqhr0qVVVH9RRvcgPGb2NBEyz2lIeypT6ABh4lqLm20pSIGow+LuFVOc
9aV9MqRdnbolf48VFp8Rb0hgLFnQINlZo7p3PQ32lNZsscFhLgQJyrYsIi6klXBZEbj2oyv/Lg79
9dRrMMez4EhZrj/34xvRaZN53uoLpgavT1R3w4/jbPBMF6ZkMNN9s9rJkz1O59hAMe0nwk2uHHAL
DjUj8eiLjPi0+e9FpO3a5WjtzflJV5azN6WfuJ7SNXZOHt4oYAEl9DwlNWFuA3wIwbo4zBT1Q4kj
/Al9s6ceWN0vDbk6jzJhZsgJXsYeMzaH0E2emG+zkb4YiUMpVD/GR6GbFcl3yFiGF1VbrWb7g2VX
7KbJvZoMEquU8RjP3qxl+JJmqA+Wc4A38idyTTBXSqnvoHFpy/Q9OtxUUaI1lxTwNAswm4I+ooax
J+yWxI267/X6pSqw7Slt97fj1mRK9I3bjUDtmPw1ycgymQQOmBXqSklZth473m0291GAIp9b0/ei
jlowVZRQK3gFmO/l3C0sue1aPAltOP3vimKhSB3qTFwruqTIAVRahJEjCGCxesTzWZONjZmACjSX
oso97wTZPohFm0QD7JbFJLQnJXourO+44MPu7DoLCC5csEYXAbGX1O8IS00019IyF7W016V/8n4s
gqlMOYFkGA89uEueRbkUh1t2Nm4e0XvdQzxu4crT5saTXsNIoOjqPTWgbMd6HhScvqgJbWGfSOur
LCnoYcpP+nd8LtOZZcDCckuzWMQjPMxWFcOQ/b9J8CCWU/6HUxHeVJ2hXNOa7IVLuDcG40q6LHii
4//mMgYyajTVyoEOK1V/Xx2Rfq+h/z4ozFp9BVWl+EbCfDh9KCNJ/tKoRKvXUT2IjWTnae2wEZgD
QYe1ZOAz1qOe8h3KCcjBjRntgMbZTDEKVOgOLV2Qjl76wzr/n0zzatfW98CBFWkQFRPdfFX5eeib
zncZ6/8qc4G0Y7G1BUuYblqdz9U2KUqY7PaA1Sz3O5UBNKPOj8IeX5yGGbZWO6sVOTnELiDlQo/6
m0jm7ehQlJQ4GcLS8M8S9HZZTcfBds7uhlokgLKlPLBHvVrM0XU6hfzUNepQ08f21LG1wC2jqG3P
YTPPAvaUlIM3HVn2buCwYXBJ2wPZBTUP7Rn3bOxEoSEm3Amd+6vPNWsrTOU1bZwXvRltThNltyuM
1fQGaxzTCrtm9D3sYmxi54ZCy2zvjVZ6MazoNbrgU7JeOiiLuBWIX5DHyzIK6NTaYuw+8nczqC81
nDmyRdWB3/1xlj7ZalR6Sg/PS0zKYosHgNVm3BnmB1a2Hg+690oQqD+ws0IInOwIM9MKWvUclnBp
ndkI04M7cV/TsvQEYp8TOSODZJAQVztBxajh0uit6m/YHYAuTH9MURDaROseiviakZA8VExmo8KW
wCynPyuok0WR+0zDxBNIygc3k4u+xrvL5d7LAIKbvaUK0Dv0kjy1awo0CXviFNf15wmAYGBmlMnb
xFphJbt0vaJpctrk8vRIAdERQ8TaUmhyWa+0wiRAZak7o9UxDFuhTDgxCs1jEs1qycAV42qqGEc8
f4dFYa8PMnMO+aiSOt4ygdhXrkpGzQHI0zFvqPJAoY8B4poDBEBd9vSUnmrZXHraWCnhmHc6mqOT
wh6i4AuIVRI2xN+omjF+V1oTCA1s1IjG4CjJp8wwEP0V6nI02dVsGqv9qtdGpG6ihEwzj60KdA/m
0+JO4KpQ0qK8vKlL+5PPM7Qp3kNPkP5PMnVm/ef6ZV64t7vqt0oXIoqLRkd0c6tT5ashAYiWzeGr
JN49ziZ96NRk22xzEGS9lx6o5vZJq20cB0J8q3TSkc5dTe8VGByw1uECPAgc5eT5df0yWJxko76m
qAf7T2bE3UatTOnPJhZ6/pnXymRymK8QgCgYIcFvbbTrc+SQWqpU7OjvyuRUu8W2kjDSyqvuMgJL
sSxDniyCskqtAE8/9S9LaDbDT9k1L2OZvDpV9P5QLe2i5cieVDbxIhZVRzkZqqVsy8QUKKD1B/xO
nfpuuw4jN9CZR21aieyIrkoPmLucGjioRcwr4N09T8K4dal5MWwBxEmFMZ01WjgUxnQwTV5NYbt7
0zLP3oIJCyHlokRMUjI+Nna1xnNDyDPEbLkKZiVcKsXcmZxQKFgsw7Jo72rF/GTCJRatrlDiRuY2
bspne/VCaEyTgrnheNfDdNoObOzhn7AIRg1G2XZ87g36Ajt71ftU+50mtx5wG9VzYhC+Yw42AQz1
QGQGSX8/45qBnDn8sxO73Wa7h75eNYi8ehezR1qla7if+PgKMNr0Jftqq0XHAlcVVWbboswpYK5r
x2f6fMd56YXr+Q73kwjm9kNngoEPj5RAxfIGlm0HPBKZf/Wbts11cLgdk7lIzkXG9mc2lWOt6i+F
7H45VQ9ugwp6fyzna+4IjwUF4ouR2rvZyZcwIZ0waFrly66bt3PKErYia/PKBHCW5IhK00inzUTI
LE0IGzAS3M/lCjzV6mmvGMLH0El8vWiMjyFzzgMm+5DgcbUz8Q6f6nzCAI3+baiNchit7IXEb3mo
detmtIZxqtgE0UYGSxxmsRrVIfbdjnsO+ATis4bTgMmvEcel3yoEMQwVV8+8GH+SDkZp1zzpDokz
Y/U8ePOMpV7SP+c4Jrezd8F3JA6DLA6jrlM4V1unCe6DGbdy92isKaHhiJGSX5foCzGP/57V9uBR
ysgxLUs4NXkeD2yrS9jqRo7HOE1NtnJpP+ql3JUDqEcXpx6YGI7w2uqz0G2XnZwTPXtGTWSkM/yH
8aXRCwIhTDIByjxNUn5EGWQ4W1fJBM7J8eHnqh1DHFr5WBezO8xycfA0TKh2x9RV1PGO1Gfvj3pZ
BMJk1NpaH1CdjUAHSiNs8d2Uyu8CVBKxuok0bs5TobA8TEa8gToqmEaGjg2lGzYIj3E+m5jnKJqv
nEz4I2uvlkQWOAvv3bXw94I5ZMKMAz2w3DwsXQFV1TwWszjZ8NYThalh5/HElFPNjiXfZkzaeGeq
8GGs4qrZaHOOErkaGk1VsSmMmUO6lSkvXq+vfjDSHRVRWHXLFtWPK6dQkFLn7q9Np/GRsNs78YlL
SgtmF6fJNhcxR6PfttDkmZLhYp52kxCHuoSN0UuGj4ThuFe04t9D8c6TbAgti2053DjsnhrXPBf3
dGLi+003CEPBglcmFPNSGMrTmInQnqZzVWmraVDPn81G+VMhasa5s9XVhppUQkwSyxr6Yq0d409b
+acvKMxAkQgt4TjFLZt4pNVAvBgjooJDXAuCZoHP6KJRsk7qMPX5VthlDfIGnvOsmBwgvEWz/NbL
v6uJ9X322mxX3UEtB1i8In+0VLFpnRaiwmqkoCEZKIs1+cZqROqc8mx5CeM5i+sPdD45xlUz1yvl
7eGwSg1p+SBVkmCJoFc5FExshM0kyANVp7axZEqLGXX9ymrvvnXuTFYDRm+u53+lpGMcqMotnb+W
zst2TFEutkJUIcFEsD5FUzAEPg1XGwXnKUwjy0OSXYeAC7PxWrZPUkcm5bDXQwKo77IHlhoL5ABI
PR/4uda9tW6DNLSfpMIAulcPBG/8cizflG8rwp++9I6Pe8ahK94C8JmGfWPgpVLM0BqTsKWYaTDb
r9Y6zCLHq9pyJO+s6I8dpWGE3ZbNVeiZsIg83CpOqqFA2+6HMRknKiUQbOdlU/VUAdqMsWGulh33
u+S7cGvxlQs6DcAC4/G14mHTBbUYv6k/w0WmFVcb3L2Vx2zcs24O6pfJPhv2jFdPn5Sgt0q2iA7P
vJ74ZmN357iJUI8H7U1pgGK70AxhJfFGKhT/WMktJrBoiVpjMgDBUM2NjwjXntm2X64+I9oMyo0d
6leDgRAAzUcWu2d0gttaHqlL5dikyM+LLr6mfG582dR7mzY8eJH1F4PBj3Qy3hbFfJM5BKteXhQ0
x01ueNhdqM7ccsV/kZp8NZXqtyn4g1wRJ68b6BGwINsp4JdspXkpGmCkHQ/LfLGIKuBgYY7162HT
aVLvXHIt4J+q/xoKrrxeYIh4mAnn91LTPmGz8rbQBouqySlxtbw4NSv5UMLQa7FigCr6z48hUs7A
heMXnK9U4kQ7s82wcJXgCuIpuawuDo1jLZClaVvi3vIt86W2Te/ViKgaSDkEYrfzqwjW4tS5+U40
7LktZBY7E7Y/9jrJ7sPMLel7UTTuVFW4G+mWDr7dTN6ANe9JJ3/qGY6h1HjqmC/RqO6CtbOnZw6S
DvNzDIolsybdvuQdKYa5cz4Wy/6l2mO61Uu2TklSywCiYrI6MB6G8THj5K7GA5tOIIsPn0ayWlke
h7wiZopgjmzp1CxMFLDu+TxdO4tlPyVavynjjNeAK26ZMfb0jtOAoatftdFw8YUy0ZvJmuLzmWHI
6w2FD1Hv3WS5U8sfOXp/KhceCXkhyPDt72lktejJcI7umyIm/j1qtYm7UfBhxVh/2BjReKEWrk9c
GTUxm5kprwfb3thbkYAQzm1VGBp20vLmrpV2Q8YCOSX10V09297AtsTRnLdRi1/wDTNAHSVx9eb4
2LC0GGiAZ4zFiSBUV2UCc7bzPGVVfcaa0txs9TAa6nspwcB0QrWP1pR+ZEMb4/ajNCSfjVCpKTyv
0eqohLLvVivNPTkdxgLpDkh7dCrZu5hITG3b6HtR5i/4Mtqr7Q6HGhvpbunibAdEPYPehmfIeEvm
6btTcGnD9J9PbPbEySLypUylh38DCSbiND9MC0+TruahG/NB0J/KSsV75jo1FqORHj3rXippfMCN
Eu+VjxYyCuGSw0IhM+528GbrPvXxLAQkjstXf8EBwNNgsq+xxSMbRNHVUBgA4xhVgsK6tIZLHNAC
fqE0ztvD/iimBFwDkdM06tBGJ2RElQ/vsdDjWKg2nYxuPWWamxbr3uPShfTEEV8tLGBOaxEglVwG
EIx/BdbErWl4Z7V0n1Xs7tsyH6+wSwl+YcNy8HkBGx8/VxeaO+Kme9znnFf+GYLPHbucSDXmym3z
b4iTgPpPeki6BJppUxvbaMbWu14NI7Vi3voa67UgsM2Xbe8yumhrjhYsWn6b1fW2rmp7k8wMQrFB
2Q1yL8aN/ZTifno4wBLiq4QKFqL5ru2n9Fsd9cz78iQyKZajgLrmeZ/l7AAyh/oUVSP9V0P13kYm
845ijG6D+WowWAQosDCgKwKWH6xkBVlCpsMJjtzAW3gqL92A9A2AKeQdykY5HzVwI9uqWrYw4bkH
jZLSaAxXts55Q4cvu++B0Xir54izFwQ/VQncSf2XauBwvMRzjqNz1Hr7mwY972h0sUrXNbG+xOmn
6+NXWJ61LReqhqA/pSGNBABpaWrEuIo7V+UR0cc0JZqUsWwku2O/wVy3VebmTjozP2j53pluusI9
m/UlvQdJ19AsOQP4d1mtY+1DT6MTemVx1EaFO5kOvDWyoj0RJcRmLkcKgDFHJhmNNxHPx71Qpmda
UYDgemX61KvFT2HylJlsAcGZ7aMd6cWvNjN2QvV2RmH+hlE93RZr5iiZPidMZsJ4yb4r1UEm1V1U
G41yrSH6JCTlIPcb0AHLz1nGA6Psgl2jc6mSLbk2b6PYfXb11jxNu4xkPtL2o6LmJXA5TMHqAulF
9CP7NfPKuSdxgVqCs10Te1uSriBvXXAAFpMFvTUwErZrp3Jt/5UI8JZecM82kDktIuWVzCiGqNtn
uT7QcGEajVB54GVEp4yMFo1UwFRM539DTxdUTwARX8TzyDmCbm3oOlW7Y/T/HTXpRekrbVsYKqO3
BGNg6aFrpDHWYCeOPmIozp/OGDpGj4V/eatbHOOT0/146PJbGsddk3lv0+PBRKDHkp6NbJCRVrdm
luI5dCzgVPpyVPN64UVx3K8YnWtpe26qBBGpHLtD2+TXsmlB/emA8K28C2sDAUuLxi+wd9XbNDCK
9XIIHaK7w+quDzLFocmOdY3ugajz1mYNQz1GHVR/BmNXJ59Xe3M879jdrFPwaTybjZkA1YMUaUZ3
neMZKS6LrtHkTTNFtOXB57INnM1DxI9aVFfU8WNkq7CDHdDIceVeCEj3p6bUvooeT+QE834nuRpB
XbKXw3W5BLUzil2pIH6aVX428vmfjiCyHaDXHnVmSzszr35VCWKnR0CWxQsQazKFI50CJ8zZh44K
8Z1t9eyO6GmfMoWLb1k6dCIKeLR4RN5VyJtKmQJAj1fvhIY71WFQOlfytaFxe2tbPELZ2GCpROtz
naV9cUyQ2i3+ytp7ljqDTnuZOIS7hPIUIw/7bHzKTakdm6WkViHXgwqm8j7lPBS30GZoW4B2EGsc
O7ykOz5+qnmKHw0NgiwW9+X/v9RVLjCNPK/KfNi0w7bqrv/9VfRD/tPj/217sRi/Hl8hVd+ySN8U
mBU4WcBH7k2IzoLPkXk8X5ZmtzQ0suiuxo0FsPbyVqWueCokfapaFRs7TjalDxDKw4GyeDePO8A3
Gm0GY9F4e80Lc6WK4UzGTx7swq8Xe6kFkVkvoseAi6XS/1S985Pf5ljRDmlPXUgzR08NNfF54i3P
fA/pUW0IdGUWTtp02GD5955UvWkI8sbBHOtU76Wox9Sz5BhgfiyLdaxUTQdjW46+z7/3qvFAX7BN
R/CR8sI7k7s6VFZfh1nT/M6TvGeSIH9npeaXVE9fVBK+O+nCHKQsgoy8Z1xiYcINL/gMDUKCUyOH
EF2/wiqf5qeynHZeyjtSglvZ6KU1Xtoabh6czX1D4fteZ8tUZlWYesZJpFHOzho8XFmLUMnr+6Rj
zMioB1vwfbE2T3yC5fDR18B68uZ1hkMVaHr/bAvYxdKm+jDqxImZFGS+hVhMX4zWUVnRXImWmwfK
9LBykwHltzULQg8zvP7HaJFNulV8eDXB99QJpRU1fLxHKH5MSluqwLKTWq53OgAX4rVT+gI64jpK
x9kkTA4DjXatIyr+oVVRl0m6hXjcOfrIeJuVZG1j1cbSBwYxwQlNU450Q8cxuuuwsIOKu/5qqDqI
wcUDlD7RB9chqzF9sIY7Lp2Mg/dM6ZHeHBgAkshUvb0ET86JFD7Z/DODxfzAULEhO3ikZGQ6VB3e
jzRBbW4pCPdni1leNZLntD19CPOKix231qYtIJIMXYL01eRxALZC3wwK93/eNN9LYjhhk7gvTSOZ
TDSouO2MNJ2tNqQxsbKTOVmAH4R9nOmNIAIu/+mZpIWAeIOHducs9b/MsN4tOf+llgZbUWqeLcc6
ob1tGQwxjIRes06WPrDlAXgeqjcuYutqzrSU9qIgTp0s5qv97CrpcBtSuCt6zMBS1bItdKeKLpzI
hvshnUMFIUpxSpirqFvQwgyLW2V0LsCk5c5yCoZmHMj3oi/dE/ljWMKd4h1HkCuHFirzUVp8G1z+
5SH2wNHXat1xBvH0sz1Ey27KdeOSRY1Lj8toXesIhT1LLl1rRlf8UHTV6Jn67GhRFdB0We0X1B4c
Lnjne5LjLxpzyK2lWeMLE9hhKxVLeTGIi4wKGzg3LqfX3kRaF0qfvrUmZbuKaNW3wWtnYplOecey
A+vQqdkAUxNMirWfDlrEgcrkDvPtKhLvkmMMEdNcvIPS4Qq30uY9BgXoT+pQvfctIlJDadK75pIY
p8Qlf1dFU/iML7N37PeFTyNI8v5IgmpaHr9HM/pSzyb1PlWYCIrMc+8sTAzku8a5Y6+qfTKv4pmw
dkDQXGfCjT3KFTgSH7/NkkW/wt9Wgyn9NRS0CTUSbT3yFKTFVnlOMss6pHYnr1Fsjte+TyVY6cY4
Dwk65vrnfSspafLKEZ3KsS6d1p9I5e21wXbf+9y99xJfZLX8gY6YbqGPMhMhrhSUbvw7W3pCdIlA
Po47Z2tPgB/tKpvCWkJN7gaw++7IB6FMNa1ZROTRK+cwFYLw8mibQVujjQpVmy86+xIGI7kR5H35
pczLGQZI/ZzZGbCQ5iqlUe+KNneeF16xktnnKs6OXtYWL6XFcowCXDJ79VjPxgpfFK8/yokb5FKP
eBChCJoNTgmTzPlqcuwhpwgG4Eog0sTGF+CMF8scUU9k5B4x7RA1EcNLH2enXtTLru0kao2VPwOd
2g9CZsdp9XxFC4v8OKIn08B2jmpX+v1yjFrHJnyRsrNjO8VDoP+s1HrZI7J1QTmLbzfKGLgRY11X
7Zj2cbA+g6C8ARRLIyy00fVci0riQ2q1WNxZREjWn1vBo8FOWlQ/e7fEGLEwgjUYBHSmPIlBLINW
H8AJZLe9YlS5qlwoSZZtXzI2mxyaQJEY83DSADVsKkbAT06dnVG+ToBEAdxFbh02bkpgsBDTnstv
LRl7UsapxcRK3nFMGZ47QBiqGY6jCRvMt4rE2g+2zZl+qrYEKrSAFAQnhwxh0czuna21z/E8gRli
KMayTbVI3ZKxMPCOpu/LMi4vMWME0nR4WypDjS5dIhPfINM90FlwxBIHEI7qsSgpWEpi4edDC4ty
YibAN7lADqRYzlk0nUndxVW1/NrRKzXLwTwXFLMH1J64R3OkiHlIkxK6yUw+QlnPZfoTqiBGVcP4
ULLmZy7EPcHIzJVFxq5BLJ8szVjDGSXBnJG6elatfRFbDC1rZrWEX89q1DEUyGbg0558wmgxOSzH
HvysI8/+KJjtpPLJWH3UE/rIrHpkTYYK/MpkyhNoSWOnO09AeOttlyDYDI1eHpVkVFn1h/OEvYyg
EhjDzK3bMzuza7xEYzhwvSGt51BAkvqNY52G24jCjsmbjv1kCmb3I3wVEyT33A8hJ5PiaDmKCOSM
E6+Ofyuqh+2dkfFuHtrneVr72Mj57HmG/tJ1jkGJ4a7Dn71wxNXTSSubXZGFVesWO6qB2sCL1oym
HR8Ht+Th2YhbZ3ACHtkQwFSXzFArSniWaUKLjdQzOxvAVM54dpw+BPgtIPvZT4+DI+/kRpS2skva
Ze8UoAwLCwfBaO3wpNo3xRYknQerCAa+nxAe9cVysOMW1WgHuco5ulV1nOFKfF1KvTl3C8cLxZhB
VNgmYx36BtjtMHKVJb7xMcvejTgqjvkCZ1fV7ZNn9+AjrH5vZtmzVc9MSYqYIuDWHA7kfTkL9XGh
neJ60E7LiD4IQ5FB6Ppnj5/G9VfR4mFLs8TMsLrsrG1pAyYTdkeDgUP7Bz1nik/GKjSjtjwY06ye
0vU/PH6lV8j8lbcyhqcelO7FJcNzG/udpfsLNCSu02O6bHCJurfxl8Tu/hZv20O61Z6rX+7n+Nc7
059qJmSNQ4XBLzCtrfnOccG8tVwIZiBvRN2iL4MgnLx17c7DS6hs1rEKrEAzTLyN9jsew2aX7dV9
sasC+y9/8FS/2vxVbPQa5416U77r5Lyuy28nA0bkY7KznmnNoXhY3J1zGi4XRQ2V/bsgQEcSlA3+
E9VM3hsSofrHOejXzPCN1/yP7YRmvV1AHuymbZtvq+/mLWfQ1l6c5gkWtH2L32mp7to/Y3NhQVhR
ITxHkDKrk9YFsFkMfTuQdCU5ecEZXUKFrBjYbT13lzacGIowg360wwqjv7R/apAU+7K4uM6bovzl
W8ecFxr3vPex9jBjkt/tAWNJjxT5BWN1uprYtITfHJtdm7+Vr+y6TVgFoDCwK7J23MiQDIfqPXtX
PrESMEoi9hDUu8EKjHfzT6GfdHVjgHtPfvqLcfeOGZfqfijxHu9jxMTNeAIgV8KA32Sf41c5boxb
snWf+eZm3/w77eQHXdRwD96Gdy2klgKr7YVKhQYo1ytPNSxEO06cWoBdZLyazgb6dYELY1PdaWXC
TaK8ZcBsSHOOwdhvo/66PHVyCzOmQs9B8GFcuYG3LzMfdOGr3BN/qUPEHiULULdOYNP4bOZjdS7f
tSfrrZK+ad8GfV/g8L2YRwB04wD0LvRe1Zvzps9bnQtHOdCkwvby13D8H2nnsdw6tm3ZX6l4fUTB
m0Z16ABaiSIlSuogZOG9x9fXwLnVyORhSFHvdTLOzcybJIFt15pzTLwBI7XhcC7skq25p3DMRfIc
ruN+GgEeN47B8S407NpV+lXuixfh2BOBtlLsZD0u1e0jwskleW38mAvsVwQ1VJM/Ko68bySJHMSD
9NlT7p+BrsbmcAckvn7FDnFhAU6UdZYvpcDuVBslRs2merDWPuLram6sh2QmKuvw0RTnDTfZfmNQ
ZGaqLppzsUoP3MPREgzAkjf+E5Fmlr7gjVS0WMpFtZNn4cY79Y+CHR40O1gbj2V6rwVrYp5db3GR
jvK9u+ZsGgGIvNTQNr7KbTJnGawollBbXXnQoFCCvkBweS63LorNS7MiLP5h4rSjY5vVjj9lx838
Q/8Wb8q9cZ/bb70/r3aKnS9R5RYLPM+X6BVDyMk4onHJnqfAYpjMSzVaERrqkyTxHX5DsEE8URUz
RIgHUbmvHWlL0ad7ZSlT3unzTYJ6FOA21e8YWd5B4cGg1HTSk/WuRXP8nY/CnJYJ5KJzvTU75A6O
9F69ihPnbW4thX2xFps5KlBr3s/N52JtniSIUR9A+Ral3dwlp8nRgxSXrDAnOsWdI5ypFYU1r5Ry
kHgG9PJRPYdv4HKKpWFrx9GYlZccFOyJe+L4DWyxjp1kJ56Uo3X0wzVlMHc9UkA+8IS4rIOxNmfV
u0CSns1xI13SJtI3/ia705+7lfHq7sqtZ6dO/l2tfHcevmPOHpqZRag63RP+47NcnTXizM0c+nTb
xniIj2DyglUrzOJH6vbPojLH8qkutMnVvagc3NaIkZHWdd+euAcxEzZsiTPjEx3nQHaKeeiQ1uBD
ZwU641ko2GsYNLAqB+gmSPNIIgOpTjLXmic/y5/8N8HAazSvPrix9st6IKRzRjM2nhEO50j3RKyg
HSFCatvsgpKXzWAiJ2Hamibtw8y8y48Yzc0MkhC9na3Q2VBcEUAjr9OX1cZ9JPpShcpcPiCI7Md7
4STTd3wIH9FzC5SCZ3FiYyCV9oOD8U516JnWc1bdD+9g7nOQhwtxWe+EU39v7cY7gSYqJ4a9tfO0
vfvVwRvckXFIBZiO6JkdEW5F+qydjXvjxTuxJbwYa+VT2FUO8y/kUk/BIMGPNved8qncIAYKUIrO
xTtriZlh7r/o394WmbhH83UmE088h+BLRwKWIgMY8uAssGnkWpvKQ6dAGhCTeWFZS/NUkvvzLXpL
YRO+AiByH6S1dFc0b+EuucAZo2pH8NwUpD7n1oZMBi5Ox9e5i1nKBtcpWA/FzlbXVbHw1smwCr+t
mhSNmbnQOrZMlTigOY1ewVp42oKZRYYwNJuXZF3lDi0lNBUG43wt7GnBorIeFgpiGRogznj0U1uU
Z+nSg+Q+95cG0uyjMszkVf1k7SXRzreYIDVjVtj9Trctpol0JzxHy9rh6C7fB1/ePswW5qfYrnXW
1HuAF2gXmoWR2OiEOQSpH6lTb+lxJvzE4hG+3dDN5XTeb6cA1GV2SF+sZ87o0q4QwHADd1wIb9T5
keO6n9ohggh7HxHv6Y7oWWb1uyWi00NgvC9dloWFcNRPXnvU+824jReVXc09DEB2sSdc7z29yOfh
OaFp9E7px9+YWygt6rJ68Z/yYVl9MOWgd9Vb5V144OmuJIJxFjwwo7vjQYzFHNhLcI58x7KOYTdr
pLVMG420UoG3xJyeKRcx2Ojmsl9r0U6atY5kj4g0nmunRrlrzmCk6p8urLZ+ASBQ3JIYbOzb7xoI
H7UvmVqQnT5VCAbn7aPwMvKk2yWh1wQlgWik37RMhweolemWuFnu/rNi5zvqu2odG6CZKFuGOUCh
D3etCHOLFICHUHMEEhoeCYfEv1jD9MGzxcPbYlAcliSqeLnT3WnNTvdt3BiAd7/JlyV8SgP4tqcn
rx1BtivCaeC8Ecy1p/LYIZN/h1qPlR+nxz0wbSQ1KGsNlMkAGpdMTAB/tukk4PPInoDAcJ/kayld
+OKchhXyh2Yb1yC0Z0O6kR/49w2SknAbtEsyItotyeSTtjICXT6jj6T7KyVdQYnnzh7oR04KYfao
q/u6XlTmmYuk0Ow5sOVf5UNtQdF0XI6hr2Gylo4sUMif5OCRomD6UN0Fdymeyk1XLL1Tc4kKGzIj
M4Z2zYyonDWpA6v8A2ivz6b/pN31Cj6VFbdilAG642XAIDYU5zjOoUIKDt6b+SrvWSTir/DYvhrU
7hziTV6zXbH2N822flEf8tge6AijKT1BBiSijpCWuT+SqLvIl4XhWK91YpsoipJtRipBekf+CRZA
H0DJnTeess/8dcLZ4N5E82ByNP8iQgS7R/qNtytRv/CWDc94F7FhxTowJLTzWBjnnBkJZL4rYaps
KJOeUztottWJbqd7EYAJ7sfvbKefsufQnLuOefY4fm3SJzyoc6We93jz9rm2yHlZWEf0ecFk5S0x
2I6FNC9RoMzjR85xdfrmkYRLaXTfU9e78D0xh2IeYPvaQDrBoGM+0HFz84vWHoX75IRTpgetyDTj
1oFU9B2x5/jFxlZgjNhCU6VG6W7FC7qVU8WtYwMoQqPXfjAdMqJ4fAR2a0dtj44+fBpWLmfUdwa+
AKVlw7kVww95wPP0NSgW5Vezg4jMlGF7QlWHIP8JYDdZVw7nlkVyBN5cLrRVtolXIH325i7HC2Zy
Cp6Di7zj5OC9MmfibZttciwwqk1EVn7SR5LYV5PfNkLBvgRUQnQoajpJ22gHAwD1lro6dQoVrCZS
/hVAEDqe+Yn2r/cqsWBxogoXGEvSbWTa8ZMrkYf7+SK85v2rmB1b4vSeqTp78AxXnKACG4kCQmqO
ZySC9ypBRA9NTlgLx/oarhhnH3FmffIy2FUjjvFcaNZAofbJuX80g1n7SsRxuQEQRpX9c9Bm2hlD
C91JicCZ+5KW36q4ELYL4PqB1CBu7UG19Tn4yWQYrUzypB+ZoBnK8RVIuaNnI7I1WT83RNzusrfW
nHnb+Owdcq5QFmelBsHOF4WAB/Wd/gwXUQ6s5hKbjLVDsQwBELH4JrhPH/ja0r34Cq7qTDGDj8Ud
xR3hBa8PNFDO4uI2W/ByhW38Su2Oi0L8VblbBCRTl/3sfbIakx+Eoqo+mBcMu+/hd+mEtPTW+VL9
cHcmZk2XOx9n5Fm2tx7wMlLXy3fdJqnmYBGX/mcS0sPiPuSQasg8Kjfhkj2K8dKQPzDt180zpY+6
mJP+zKVh4d2pD8JLshI/xGEFzhA0sHAfsR4i/OSR12+EbqgfJXB9LOGLepxDPurWfrsA0fzhbquL
V25DxLxreScsjE2Czc1fFHA/zDVw8ReL7JOeGcrD/kZCL4A93+ADMdBKLNx+pdnWsTzWj4g5LyaM
EPyPCD+ZqyhCV8POh6S8DL9Z/aR4oQPweR8o8Hmzrzafc0Tg2IQ+m12+vjRHX9nFn9ozo/MheHNt
4uHdRR8srK1xkPAXftJbQHRhjU8QsbOloSCFn6mvwk50CozySwsWyoLVX9/SOln4RBMg9FmG62rj
Y4G/l07TYjOJxLjDGWvpPp8usSYdBpt6nncYHqXn50KiLb+g7EPTFs85G2PxGqNln/cr9cDA4SX5
R3nrf2F/NR9AgAbf4bn9YBMQTtIqfUnPQ2KTa6kfXbtfGyfWKCaF8UnXbafshg2oIOOFlDkgMyOB
OvP+pfYWDXQQMkcVTmlzf82J2P1COc51He1t+KVyxeBkpELonfl77FXiA6u8N+uxW+xDPDDn7JC9
IUe3iKKbIwwg1M598E4+82nmXuIvxnD7zBF6gEQ1F4/BHcuRzJKD5WxGu6u6VBftpbqwPPoPxFDO
gvti1V24u6r7dCetjO06OopL47lkthUISrMViyeLpfbC2fqxfe0cujGX/BGBGqmt6Eg3LUfp1fDM
hR3eZbXL0UkWi2ol0vKj2fdkbRhN7+WxIIrXm8ODZMnozubz0G+tRXtwP7r+ElYrIbE10c5Il2HX
n9eOcSCtnavf5PDhEtdhY5yJL9ME6iF4bfNvAhFkZ1RXCSeAhjwPx7P5FzNb2w6H/I5VEM2htRn4
sqVdPmib3uYJiDtlWdEQfMRj7M+IJqYkQeZfRl2IjZLm1mE6PuMlfE85lvnLfil+Ej0QVUsW8IvA
Qj4JF2a5Y+zzt+oZO4XMxVM6Co+BNve0umUqNaptIILurBh4PK2ZzZ8/gaZtcaDm1qIi9mZhlExp
xPsYml6nOOyMviYp0HTdJGjbS6jh0Tb48/cjRFhJVBcMFSvaVlJLQFfJPo7nyQVViWFKGeNnIVaq
lVFr/G69EmSiYVP+6JlweVVqZ0WIuyTg7IVKGYVo19xHYljYMaGPCz9vsToPTIZu+kuI7Gbe0NnA
4z0qyOCqnSr1HJf67P/9pTfLfaPmuh3pfrzpyQNWa5UDZVzGxcb6sr6yymp3FpB04PRZRhEWfcIy
yQVuKn/+oo9kpQueTXOBIiYCY5Idy4Djg29eEFmWjp9zMEf3iAWRwrOK9xQlByXagWhELTwL0b1H
xaLLPRPRgIT1uTx0qvwpR+DF03DiXptHl9+7CSC4oWVqFlnBnYt8p2Zu4e4uvOFLyd09hHmZI6zX
YB57DnW5YqqI+I95EY0qO+iVEzLfRrbH/mhUxBiMWC2ozNA4c/MntboMKurV6c+B2cMoDKpPIQzP
Fij1sq8eamGMWCPVedbHb52eU0IdLkMuKHatQj9t9ZU0GPfR4Dm5IB8ULp6w/R9SST0Z5M7NDJmU
AIJDiZJRCClyjy7NnWVXm095M2qryEMN5PbjYzfKd7wODjBkvVInyj9NAZyS0TYLKM8fpky4puX6
OPp88iDLXZX21brBZcU6E8drIt9YtHqnEwf/UAqYTjBjDLZbNHYresF8goLBzDD2Zmz12zblkEkq
9EqBDkYbaFRty5I/yJ1WyPYz3FmAOAMavIt/9DI22rfawdMVgPeB8o9XWsxxYUrywsB+CAuf27Bk
zv/rf/3vn7A5IIDy/wBt1p//57801TQRLxmabqm4M/nQK6CL3sdy2gpm6XQqfIjMAlPQsl/IxFBV
CbEuSWGXarjJFbiShFE//vzxf/Ndpk+3JEU0dTpE6hU3x+i1vtYyo4T71X27vboQK4/SQUgVQ5gE
SoQDUe0S8Ur//LkS2KG/frYkK4ZlajS3VHn6Yv8g54gVUFe5l0o6LeR8lDjFSt0OjO5+0PHCjyJq
+qTcY8Pb6xZ6TtrJ3GwzZa1a3eaXrzL9xus3IMkEbJB0Z/GNrt6AFGnigDy0dFwRLEJYCGAhhC8f
DrYj3PmQ/+hPTkAYhm9P96x9JMBiJBxvlbXe8MtwMG58Fxn+lqKYqiZb199FC1xJFrKAXjloYJYH
NvgJKxAP+ZuPF80VTPWXN6HcGoAyFg8Di4moq/rVm4jo2I15LhCxnlLuM7rk0VA0dJKctJoR1ub0
+A2pfs1zEs+T1K5wohY9R3vkALhM4o1CDAESYxjUWGlnYPZ5Shr/JzdaYbvFcVWWTyYakHxAmVon
vN6c2BOklZR1U9KSimVg1sefX+qtdyorioFF1pyoV1fjevBUkg4ir3LMhI2QPDYoOUX3y+T5M0iv
R44iM3c0Ef6WYcj/HsQ9TuehtuTSaUvtDJvm2CbGtjMoftfMmJwSrNGlxzFvwTFY/KEz132o7fF/
wDns4qPuM6LiKr/vSKEwCQPGB22qX1Y9MUvy17go9+MAQCPXC1us3Hux8b+zMilXPz8s+S96FmuQ
IuuaLFqmBOJzGiL/mIyWpgIOlxWuAxZHU8/IoBWAOGxotQwJ73Qsg8QBFrzuoT2JU1nZXKVl/ORJ
MF39CMKI3n8R+v5lRiXAQJgLigetYOy8ezeB1/vz1725digqjTs2L0PW//zzf3xdpbL0zAj4uoys
eSNBtcFwNR8n7JSUtI8RLfXJ0//aa9tQoXbpIYCjJjOLTbH+7bvcmj0KC7eooqhHGHo1BDyEJZJg
DqUTaXRPjCIaFhNtZPCpCRVyYXsa86luabF7tDE6P/n8+WHcnL6KpcmqCOdNZyBevTv8Jv8Zgz2C
okUpyRSZ2wCR6PBogtmcyUo2q6aZhy8rAggyvZxWPoUmdaUJJ9Njk8PG3n8RAMWbRuw/r0PpqzYi
Cq7ePo9z2D0xt2zCXMk7P7e++w4nYouNkoJp2G4mylI9Yah+/mHS7Sdr6ga7sayaf61LaFAZQGLp
VNlWayix6wquQFRrqx7UDOkv0XqUrHVM4TyE/PLzp9/aFxlhE/FMBLinXO0Jau+qjZqwJwwTp0eg
NNFN7PO2C23JMx5DLaVA0tW//OZbq5YqQkxS4ftAsrvCyUXEhbdD3JXO2PMuEdy86mb2+vMv++0z
rn4Z+GQZnygDFpHfftRLWzWTXxbfm2OSySApFvOCJvf1mLRCWC1yzaQopJXS0QIYWEWsngGmZemR
PG0KX2qw1Ipmj1/miKmJZjz64TjexW6xDcp234r4Q01ZIhMvpktlUDHwB/81yL1VPTFJiYQbYIEN
j3BIqIxOwCjPeMgD930CjpkuKo2fH5w0TeV/r/aKKGqmAp5TtJDsX+0pqpY3igAsyPEQp89qtvGZ
Sii5jAgKIjnTzKjiR9zdtBzA3XhCQdck5+ibQ5H/+atYt74JJFcOq5osGdeLTqEbojnkSuEU6bfg
0Wz3ZerXRi3Rxx0Iu6zdrQKwwle2P3/u36cTVJMmwjpDh61v/nlC/1h4LU+qxzKKC0Jd/IUhMycr
HvY8y1v8aCy6U/7kz584jfirZ87vMzUD47ymqNenY6sKgpGoAtxhKoTeEGU2R9nnvAyf/hufo8qi
xAtmNVenX/6PX0buAeay0sgck9rN6JK7BIkbTPUvZ01TufV7/vE5V4ctQYl1sjf5HJAUtWCpCzTf
3PL1mdAjC5Aylb7iQxxkawLvetbt/EUN10YRnvn51Brapl0J1qS5UpKlgh5LUnxxFXISmo2kRhO+
SayDSgmK0M3AKVQAN41HzYj8R+z3uUiWgoy8BVI4il7oPo1lIqpwvZMHa1mWXa75obLWispbje0q
S/yEuHA6dMRgZXPLUxHAZ/XSz8YPfObCuuNCiWeyQx5JLz9vPlpTRF4Q+WQ6FymunT5664wF11Na
bRML2YrNF8lAKQH2Mcfc1NWLbI0MSTrjY9yYnv/SJbqIcBW6jtarR6jb3yJMvEXk0sE2NJMa5igZ
q1LTngn+DMd7Ls2F7VJhzSwa4K2O3SaMEA+Yvf8UjOPZC+5+HinSjY2JA6WhsRiIKMO069NSHI+C
wjUtI88YIIDsd6c2To9KJ5/M0nqnGtHOxCE6Yue5WEl4X1m+CqSpw+q/ywJtM6TqCfP6syYVS8nP
H0chfpV0sjJlpSbjPZbtcfAp7BQ6HH/vqWx14hV9t5ljSrR7goPKCn+1ER2xtdGlUv2nrKV1KgAE
Vaz3uOtOGqlXY92cZMjQVQvwO0xpiCTWoSz8pYqNsFb5P4QxcRx9s/A7vJzhMZHVHV6So1y3Jyxz
XvkZDulaUaTPwZNsVwDtrVLoUEr5rUklO+9pPQY8dpc0XzUIYkpNS0jSiCvwLMyn7ymrXbSojObk
69Lnn/9fq++qrDqivl1ULYQKGTlfHVsbqOSORluwKcW3Kmwdt2dNk9RnRU7X+Cw2cZDuR1++9zT1
zotgQ/jlozBme9wuMHd8/9HvopeSBNld7cPkcT3hoU6rvdoYn2SYU803y0uGHfE+aom6SeEbj032
wB2UMTWB7X8ZITc2CtmClkrxSUOVaVwtJm4CtVQuB9TRYMgyrxw2NeTSuW5Rh0xKbQVF+zNAwI4k
o0TOIvLao6qnCeoqnfPLd5m286sFVJENFdyEBcvDur6iUGVp2y5PMgccCPJ0YqaFYDKqEYaIXq7R
pZa8btKvhLx76436Q8rEU1WirPF9U11mbU430RS8dVf3v2xi0t+3DoUbmqjrsmRCxbxe20tvaAW/
0Uk0xjJAvSs3kcrSeEFc7m3dvnxxkxE6oSHHTmXA2fKFbt2Qs/LLpjbBka8fEXxb9jPTJAeQE8u/
1/56iIjQGBrwsuYjRIDExv+XCMs/3BBMHbM+7IdtGiNOVEj8nWga9eQ5V1sLWXEMD13UP7RkG2Mn
oCzf38P7G/eZKyB/wlgiq9FctlDOumW9GHXhXmljfktQyxDnYGupGckSjT7DshH/snneWqm4H5H/
KmrUNmT56hxWRXUeR3iqILQ2h1q2aL2XbzCoZm1cnosuPcfNgPRHGYHFZG8/j7y/T9DqtJtKBkho
w9K0q3Nm1Oa4m6QQO4pJuwm/0qIfhjPVulWgF7tOTh5GAfHQzx96Y0xxagd3bRgcjBRRv/rFeZVl
jdc2sZNFSD7REuZR9TbqDdCP8E5z0UmneOT6tyQ0jqioP3/++D9HwH/PNlVU+NmypEq6rl0fzLwg
zlM1Lki902qV3mLL6NBlpHdk+o7qXRjrxxZzAO1tjZ60ANqiozpRtOqsF81L2SjnZvrHBL3fDRVe
/rw3qZhkb8PwoDR7MH6bMMOib5S/va2/lwm+OJcODu2axteflrR/nH8Kjbq13iR8cUz3voIbeDQ/
Q0z4ICh/uR3cGhgKRT+dx8RJSLv6KB+psGvWVuREEVwDA4eHZ9iJ1uwNdN5YxrhR1tbl5xfz94GZ
nwcxXQFyPi0218cuNQesKZiEpLDeRVb+lg3SGSTDQsylxz+PPHKTpSobv4zHv4+vqsiVXBGnwzof
fDUJtIoiRu0akSM0zWaIW4LsortAF3c//zzp1jPVRMpdCvktPNarJYxjVx8E/LcdL9WOessdnkDu
qeDGVpm9FIKyi1R5FYrayoQtoFassqWC06oZ1gGiQCBVxFoohFYJ7m8j68YixDOQRM7vpizq3Aj/
PbR6Qe4J88P2W+IDGgP/pGg9a4C7q4N627QvEoGEMz2EESX9NtS0aae9no/T0mdoQMLYaa4+mw2E
ABq/jhxLAy6hYvSjAgJrQTQy1vWsW9cw3WYYNME1QCJJyWDmF6AqTshXnCLeutYdCYkK9n+At6aE
EdBkUisS3uM+iSDWsBMQMc+0p2AmyeUCZxyikLxJV26VPsQqJvJ+Isj8gY7VU/6mh5sEn1g8OdrO
f1gGQmEutQ540Z9/HSCeBTsJ6BMmckqt4OC67rWutM2fVJYxEydTPDnTplLMYR+D5AjeqeuhfOuB
+wlZ6wDisuayVLwBeF7l0zXglwE3TdK/HqxpTaUZybTU6wE3hjBcfZWFbuiEVzdEL+drS33YJCVq
tAIgiqs1myyFRIJp6hN3zlLJq/ufv8TNyUXkAO0LS4b/f7WQJGrB4cHLYgdPJ5IqfrYYSWfTqH+5
tN2oNzKCLZ17L4u6Tq3v3yMYt5uS5kUaO51C0wltotmA7GCdrop2wxHqDPMAPTi4jFrRSGuTd6Xb
7jpz/O2L/H1SmSr0Em0ik+InT//fX2QMRWzEoFkdqYJ70fCXRV/alfcWJcOzNlk5/+TbFNphMsIn
5vv//wPnKahs6KopitcVOaaB3kY+q9kQuZ/T8y7RlyWl+8tiLf99SaYIxspIn4HyvXw9a/sqSqUx
Y8XQI1oMFpz/WZzHqLOMYzQQXaKzZoVK7QStbs26mlEOkJzI02ElE2XEWRqlOUTO0eLIO7XvAtW6
JDBzZJewgR55YCUhcPp9Gb612hBDoUq0HW6UZUy9NEH4tRHKzmYjkOst5Pkbj3JO5PxuEH9d9W8+
J1mBdQf2wvyrcxPzkAyd6pcz9HeC1IBEjvK3hrIpSEgTZU0cvDfxuwr4pRPAVXWcSPViE6QIYH4e
GMY0A66XA14UTV5VUggnudrnrEYG8OQVkYPJGJcOoH8T8AMESsKrogDtFyaprK7ufU4THAmOllnZ
ovlimOo5QVuTffUe1pUgaZ2K41LIBglqmozGkb+0FolFXa/tNcvdD7V8NnuKGTmDQVTyN7WOniyl
PiV59mb14i4HVE8WGF6m8qU0tWXhkTyFjfKNUjUlSOs8SsWDAq2J8KsJPPwVZDTbfTNRlpms7/AY
P7QKCJjcKLd+o4C3IPCH4EjXMACe6pc04JrLsBdRnPYiWEt55zMcZmSYwtp5/fNnQ08IqeUp5wUV
FT97D8XfdlX15rs3qLCy/uHtuz7al241lRQSdrai3KTAlsyo3XQ0ORfThCi7Dn2QPziaRAp4T1IY
Tzq0pHNYpm+hV340frUeRfUsBJwy644FuyiLEyyO+1EtO46l1jwq/Y/wXbJAjjQ+ogR9uMfh5WSw
yKKJM2XEOspoQf9sGVxmrlXzVkH3OK3FisE/EiHgg5fKceu0OAky76Gu6GcZwi/bwK0DhiSqXCMx
eFvTNe7fq2JsNH0YABBxhFqaSX364PXuhtQ/ySses3J4E3O0Om58tLLhlzuOfGMLklgMp0MzzVrl
+rwvS8xqFfu2M7rSJ7i2Z2D/T4bkLwsrPYX5ayMpjuIMX/pkLNMQ7vjPYmbsMld5M9v6lBYA9cyc
rl8+VarsqkdAIbvpinoPliqrPvllvP55rt5aXalpSTrnfc5jf127W2irfellmdOFKNqMdF001HeS
7lRG6XrMo43YGSvFx6GFSnNI+XLoSGad2JziGnWE4WOd8e8I9fwIe/U5McXPERZcaD5KyfAWVeIv
d6qbr1eSaEvSi+FOd737qoIVBqVZZQ52ukOhdyWioSevzreiGBw9Dltp3C+H0LMHU/s1V+jGwZrP
nirPsqRZrNX/HlsseV1dqQVji/CUOXnwDDB1x6yxtWyhCeEJZ/3GH8XPPBY/qVOvILbZaeceNLk5
Yc2fRbWJjBn4tCKm+5/f5K3LLl+O64zCGYyb29Wqm5C/BnCeNznW2TO4sdUwas+hxnLp+caM++lO
TKkteZp20D1ro/be0y/f4Ma9ijcjWoqpc8Eyr4+BuaEGdZJSXSqG9jS9n063HK8CYl4/q1Z7Itz6
KUv0XR+ZB6J7LXQeWag8k1T4WRvekSDK5xTIvkBkLZ7iX2bnje1YUlDVWIrKnvRXd76Fb0kGZJGi
hG64V2dfmlac44oBFHjF0WzS35rBtwaLQsyWrEmyzHXvarAwMtxMrsbUoTqwKgmIK+GZzCCvLnLd
P4X+wN/sf5nO0zu+2nnp14uaotCBVmVrWqH+cXHPx64vRZfiFY7ly4iOsccbbtR7L0t/K3wbt972
Pz/rarxZQhiFqjoVyiz4WFXgYjCVIHVxw5GCt6LPALCZyBpVxfbF4jDmmYEJx9yag8Wk1RdY1s8T
0TdRjZVHP6/Mh7WYqRdA9QmdfNJJwC3Fo51PsbmdIa4rIT9jifVB6Cs1xVooEltjmzfl+Q/5GIlm
QvsRNl/+paaSQ/yyE2ot2JVwXFe+tC5SY5lm7d0QfHqysbSqFCWdsTHxYFNykUkPrLPBFgtrm5ft
wUqAvgiDXY4V+c/FOQLg0whYTTGAxu0+aYe10uBSK5rvMKzPbcW39NJDn0IwSdzxpMV0SmSLSKMM
k/Y8MEDYxGT75u/m2p+CZzPVgvniis9E2bxElU6IYTMTBmWYA9K2+kUrEpKjQKRZFfjR/hAuLX7K
SkUliRtP3ehogozQK1ZJj1JaTN5ypFlUFitysOrt6A0xLNSUfUQvSPLJGIHgBWxVId7TtLxgwwzG
CUqrxQ69DuFm3cGmAxTVDSEBEU300CQcEhVLBQwSizH/iYm6jywRVoJ28HvDtyELIRmngj0jhOGZ
nM2eGAfFTokFMoX8CEYPjw6jfjTTI6jzhZJzHjPEfl2lbIUa1LgIv3BLdpAVfVnYg4ygOpuuOSVj
frVBdvTK9ChUNVoKF82TiqU9+6hM6SLH+BbTKHsK+zUsw5mhg7ulcXAxgCO5OSZvIMWW7/ga/63I
3YuEWjWAAxRfW9XCehoSvV4crcHYmvqAiZQvOa0DQNJt9K22EsE9dP1dFzTPmeH1i7QZ7J+Xy5vz
RzIMicVBQbZydWHVi6qoB50FSa7cRamzIpOLOeQkXqASUgd92YzWlp/4yzp465BC/YPbK2IKtEpX
H6v5AwwVj9DlmvaPJFqHNEqo56e/rEQ3tyONE6ZCx5Y2onX1OSriIOD1Vup0g+U0XYMnChJ8gluX
akqGnG6WB/7RKuV9QCxOIf1+Uri14rOpGjrPmCrs9cXRypMiyTuNjgIejrhAcdqgf+8EfcffPiAU
4NJnzlxvfGDxX/pEay9AIu7EEkCySfGRXNpdXZf3kUyklqlv3USmg6UBS3YJoukgZ84SKWUKVq7j
xeln5tUPje9t4IpvraEFpkDaVKuRlN6kVPM9gkI8DMRJ1yyGTD8rDRi4iOWyGaYeYSzM5RJaqT9M
TidxeFPS0SGuGdG3MZcITE58ESH/p1xFCHNaDPjkehFSHjwU+bE0MzTsKqYBsR7fpreZQQbD/9VH
CzPUn7hKRQkZzfkAPis8lvCWIPdyEnl1CYX9T8fOZ91Q4OgtJC+gUNOGe5NDKlkFITgFqlBVYtQL
OWxJKy/BOEoghGPijYn8IIUAgXod518YqQCTirC5+xYsP8KIzlOJNKjVc96TYDqg+Tfy2gPvYOHQ
luBQ0Hs0Wn1TiZgo49KbNT0e2zZ8GqMc+kYyicTxfAYuHzBhBX+eg7f2S13him6hd2OoTnP0H/tl
IFZakkZtCv2QHpP8mOjxduhEO5KIq/kffdT1Fa3N4Q1nIB8d34CkmMIXTqmxg0mcd7Xwy8+6eUrW
uVehS0GOxnXu379LLOQ8K9SS3xU5lU+anpcu/T5bTef2UBpeJBLTR5zs4IZ/+Zm3Tj1UaShJcdTi
HnZ16tFLZAVpzPLS0/aFgJ4kWF7q+mD41lbKeb/8758f7O1P1KjkT8Gmf1UbgFOjboFj6JRhiQGs
PEOVeZPc4ZLF5VfNHgLVafnzR/5ZOq7PWZM+llonamXjWvwzVjlUfxIUnLCP/blKyGGLxhGzpUXQ
qFjOxlo/VbCZyILr4pNpngnCRhAzcEYou6nVl+Exr48CG1WF2RWfaVJzIg1G2xqQNmhCBnWC5BEj
0bYRojcKXS6muHGt54Y+H4lo9ty8nhsm863DlUbWALXtbQtHd8Fc2QYBfCmatxWpxKcyxhhXw4RL
LMXJEvmxt4r7VEiHmUslFkHzwq99aMKWEC3+L2NntuQ2km3ZXynLd1RjhsPs1n3gPMeskPQCC0kh
zDMccODre4HKSkmR6lRbplFkkIwgMTjcz9l7LxN+ArXZAdfx7D6vW0KTEAACCSuXrD6LJTn+HxJB
6oRDON4/b9VfHrUcsxatIFrTaFB/PmoHFcBKi/x8N9TVazYCOKaSEkx74usupr3u5CrB7zj9rpD5
qwOIPCAKmRR07b+tDNpeG6PKdPMdCdWvycTu86f2Zcy6l3zWYKimuiP35/Gfv+yvrv50nlC86/PN
dXb9w8ij+02KIJnkw5RLSElczdJHpzVf+pvSOSTCuMnK+nGen/zz3/3ViPfD3327fk4mO+tLR88x
NqutAFVPzlB7GUzjuSn7b2znn6DA//oBAuz/okINhdhFJMaylFHhTam8GwRAD6BMO6tI7pXqh1WM
bD2kGms2WQfGpfrqAHOj+zRtRz3Cyy7IzKBuaLCjg6D1Fk67s8IvWUn6keuqmyS07siqVHlAwKmV
IfLTjC+hixertQnLC5wPCRrJtWkiy1Ng91oyBqOE4BxneuokkSZT+sDYSHYvyVObqNgzp8UWjduk
xa0Nue35ai5xRaKDfcJ251/SEjdSrbHeMIi/XrDyomBcMtfXikcwGy2WEOrOgbENewfGXddC0wMM
iZRqXTjDh36yByBwLHuMztki97oEbkiS80D4JUwTLsEdGRPpMjTJEE4tdWdn0WGeN9eN9SyYEauW
YwOkwjqM1LMdTmCwuseklBdwD9XaS7WjSp31QPxsrEVftakZ107UHWDMdheniaBFYX6F0PubS8yv
Thp/BlDTeOBsfSvqzLKqRXdZUVevWF2V1nNPHEWn289O5Rxp+D53IMp+M9Kbvzp4fTQZuCE8WsVv
jyfWlyHcQgYIN/MuJoH3yG4Dc2W0y5ok3HimQxlzC66N/Z0bJCAN8+Ci4iTZhUn+0EjampVJ2zeH
2mEmX4ugeo/eHrhVP83REumRLF7yEiSB6sRmrbMeC7DhkAbxz+fgL5wCNh4LdB4mww21yjfnRaiN
GZrKjMyjIN+gn8LhrlPxVo1xsXO+Ffwt4OyY+rSR/PVUi4Dt+T7C7LGkQh5iRNT8bttLRuGueICq
h34Lq9MWagFOXPLbQXpk73prE7gW4fEViZedBoAi02c0tA73Ne6j3T9/qb8Tv4l+RDRgzJMpQfln
PmJ+GNF8dxR5Z1rZToG4rymqE6UmHrvS7ZeNqTaGH1SrMic6PDeNx4h8BdbwBfbeEDZIV6TbOGUZ
QGqliMRvxqFfCTEQbdM6mmcJ3t8Ks6FypiroGWwrEZ1knL1oWX0XlRijHRsjcgfjpCHHu3XUI+GP
N5Hqzg6tr0UfsPLsWu/dsMmj4rVL2VGk1CNzy19HaAXewK+QhTgCrUHtY2tff7NN9V+MoGgjkAog
cKOx87arqSdB6FI2ytFnN4CUUvx+cmTYCPQD5Gc0ImxdNZXxfogO/kD0QJmk09nXyW4Yoi/6WJs3
NNDobmckBlnBzOeUNao3Y3wJJ06XMfsEH7JYD0V3QzoquSeQFf2KGkfhcrY4ca+tEnJV4XZyso2k
jjsivmewIqCyKL1dlvo2tN2CtZSwDqUJIceKqAvPnS9yU6IDAWqE9GUUKPp+zjUNXvEp3j+3tRWh
NfS1tV5XKE8161448XOBDGlhSdtYDBVzJaGJU+p/9gaGYDeRX0JHXwUOs5mi3yFkW9XuRxJLX8Mg
PKiQ7KcwcVahVd7N15PeewKD+XGeFHaZ9dw2zaMh5ReTXl/P4z42Dbr//GJL7x4j5vzD0O/9qqNB
Hh1Jre9XYTx8PQe6dfG5GoR2km6pFmJJb2qQKb53Bw6Z5SOJgAyxPZlfVbebsjl3dNQ/FuX4+TfH
wq8OBQRplo5ohUXt267aSDMhazsr36mkzIiFtBbE+97nYau2rOfYPrF/19saEM95/MJnk+bGb5Ql
v5i0YBAU6Myd+Yr+tsAL7rqu83mC5pfsviGr3rkeEcO9X7NtkJPu/LFeT/hIFzFZy787i38x+lMq
oadDGZcZ4tvqe0GPXQ55XOxSCUSyKpKdXZJh5hF0v7Jq7FUlZqSTcB4czoFNHkSEh7a7oCrhPked
2JpFcglkbe6tcUYA9j4hhHC5dGffSxWcSctcAUx6jAXgUOYWW2Y1zAmb5ttV7P/8NC1qr6bPz2UF
eDWMujcP//cMlq1sy6/d/8xv++tlP7/pfx/LnP//8SXb1/Lykr+2b1/006/lr//56VYv3ctPD9YF
uprxTr424/1rK7Puv2bV+ZX/v0/+6/X6Wx7H6vU/f7x8YReQRozt+XP3x59PzeZWynk2x/Rfdtj5
L/z59PwV/vPH8wtL0SLsyuIXb3t9abv//KHR1vg35TKHdoXwLayiFH2G129Pmfa/KTXRADfmzlxR
Nl30nz9s/986EijBwI83bF4k/vGvtpTXp5x/I8mdm6b4PW0GWOOP/37722+LvW+7LXwt/3z842T3
zfXPFrM64WqXQ8qGiPXt4UkIZS21Vrp3qe7EJMmm477twn0X6sMylHmxzi28koJEg8430q07lMdC
R5BTDkZ+aCtRzw2RXZJJ/axl6W+uJG/6fNdPh+Zsnqj5mCcwivx8dQ4dZWde1Nl3LsmO9VQCjfI1
AkaERlBwZtzhv74HMkOGRknswlhq2ZKlmrGTYQtYE/gFeeQGmWxTQ3vcIW9xYsZJ9Cure2OIbiS8
opx5bzlxQbLK4NMPB8IvNu6bGdOfH3/W2IvZAsb+//njN2GXDk1p2HeTr6oPzVQml3pKauLF0WBV
EyyQ0Ij824jsR2v4MIZ6d9sZ5hFzRXSyIjs+cZ041FSQLh5h+kIjcUt0xpNfAfxDCrgqcmZisVk3
+75v71nxt8eAeRYXerKwK92DDpTd/eY7zZv8exFh/k4UDkyD8XTuShlvv5NpxWHhg9W540Avtk1L
dFLfgPLUhxCPO85vLzKcU8rxsalSIXZBWWsH+nnjidbSsI1F/STUWB+9HGFCUjN3FI9mHMulmaT2
vZuRyxkWXOT8sPtN/eM6l/vbR+fcoXJmcFa9Xakz+AYyrHzzzqjEUne15H4Eh5BT3M/yOAAe0UdH
WA9oNsb0jABXfQQP3YkBnplGVyY2fGBUXbxV4aQ2FpHmBIwOpDhGJKrzFY5aYp61Hgf/6JHHyNQn
uhGate5YNhGv49Mn8NpxSfIxER2lR2uiIenFtSNCzbAqcUi25Ovlpo84A25gOhC0WLtljI8HtJRn
3TghIvfMLkNa9VN0VwUB2ZJdRTq7T59oDC8ERPvn601K4kXvEvHhRhL6o34eVR3vHeKkNwbxsnag
2xQ5y/GjX7qE8w0xK6FSnhPqq2tkkGrb6mQ/isQgC1bv+pvrvSHtb9MEYCmAlPbeMs3yotfBvkRI
KGoTVuoA1dVNH130F8tGpcZaM2yWx0lT71WrN0h4qi+jq/x9HrfvzSIcFpMS9l1kVDuHjs5v5vbm
rw5V6onotulm6jjefj79xIBDh36PeaeZ8tR7TDAy0TTbgERoohFsSBPmZeCyvS/H9imKHQK9cxJr
yrCkYGMGxjkqq630taWRNtMpk8bdAN86RW2JiXRaTY1/9p3idzrf63rw7WHq+gzMHqp7k39//tiu
psPwdhoDvAsRc7ob3Yepe2OB1lxR7xEQKsyEHR9iEPIE4WYALmItfWj9F2Ts5tHV468iLAljwKJJ
/gJxT3aE06qGpzNGMv5NQ+g6mX/zcendI9p1cRT+vTXT+36R1imZLHkg6lt9pLU2ph/jITtFspRL
IQq4nIU4iMI+GROMESNMnuJUdL/p3VhzefhvH+Sbro9Pgw3i5+1GOn3HpYm9hAP1oU4N+9Q8ZxH5
62XM1F7XJA2FD2mJdYmmyTk06W92g2neXDcli4QNa//s0hQdKVkj0Y1ErCbmHtEk8p8WjnGcaCd2
DrmDuBF6lRMWHPf3fWoTX0hO+BDA7ggDlvWNV+snjVLlQUuy98SL/65S/qtDZG6WM6UwMHH9bSQz
7dnDqQf6Xaviz7YckuPA5BOPu+WtssS5H9v0q1uKO02rwbsHKvuYuNbZGImiNmOiqKukk2hNIF1G
HknAXa73i0lT28kvtFUNf2Txz1cN1/r7vvHmteD1P3wNb0r7RpXMvOHevGtahLxmHvdbBunt5MnP
1dh5N8IhlKvOyAiSHoUh6dElz5uEPMY5RTl1bo0IZLxdqs+O6MXJiNAWO/iK8W+AUNTZKVhe031k
JuCascmbbm/thf3sdqHY6fT0DmkZEarMX9jJ1jpECFOBj7TRptEtwo4NiI4yH4lyxfDqh7ToTXWf
YtM4dfityIhvjB30XoL7iQOeRH+pRb/nqiBuEkVio16YtwWpI1814laLuCKgSHoHK5HhoUyMB8MP
radcacRcmyXtYKjTVpGrM4UO7ZATtmPPX8psrH7zz9vdnseKN+eEh9GPzWDjxmZA+fmcSLIwkEgX
DDAzVTZB3+jvx4h8xMlrCMvQXHWv+f1An5/F2ThO0AmGce+SLr7utbzZ5bodbGRrA1oxtnahXSTS
zCVRC/Uy0cN+T6DMKhTlSAnqSfYwPy3hU6WU1cqFQgFZj7khgKKHsHB9COnJDWwb91GQMp4V5nGy
pHkWZUUu+xgMZ/CEm2lIKXeU2UNfE1Lrd8RNRcjQFdfBBazSap07qb83y0b+5gg1fu4wX+c1Hukp
wtZtttffMgg0ZcoeAqpxp6ri2a7RwwsZvaf4VB7bmuA84Wq0HlhGL4M4z4/OzB1FarBIbVUdx4DI
S1QP58LyxtU/78Nr8+nHfTgXgIjYQSVpOHC73hYt8y4EJJKO7d1QWeUxGdL2Fq8SALT0KaipNTSe
dlKaTS5dRY6A4WYFWUKTsxBuhc1rPnwrhAE7Z2xIFDY169wIEvRi2eunMfDPRCwhqg3cbGtTCNkg
Ro0BNtNW7mQ0rlE8hNLW7wfreXC5Ls7pTIupcu1d6nUvWpENUEewAU3xNs8cSLH2DC9iHTqXPNFd
gF20W52Mlfngt1wQA30FmzeuViqI0F7GfrQxPPjuhZ1i2At9oLm5rlaDY60swwCdnL4k6Ui2sIQ4
x9DM3KNkrm6+o1BgbHphkb9WVfnGDwcg8b4NSDwk09kp7WltxeDMvQJj5z/vEpbtPxcViHJgP3BC
WYxqlEP/1quckIBAYxrRf6VDecmBC25sDX6mU9D4LjXC4uovMZDpjTeNYt8l8cG3iuixg9C8Hxyi
1iLvk1BNenFGaaPj8aZpZVd47pl67z0PFTYd1rHbOKE9s7Q+ZW3I2ibpATX4g36BPLWRoOiACH7o
utq4TwP11PWuDjWBpJ/0Ru9JQmaD6VvcGZ9j6W6JmSLVRjhOdD/0pvuQdxp5nTQHzMTs14W9Vn2s
NoJTemGVsTwXI1+pt4nDLelrSD/UV1xxkiOBHDTTs3svJlFjipglIWHfuQJws2jIo48IeXXFSKQw
XdVVrmxz2RbecLJgExOFNd8z5Z3K7YMXKAvjSRCcCPJa66lKb5x6WOclYnlLawisz4pVFcqakA+d
7GyhDHyW5r0/AVwkAsSVp8IdglVXJ8/wfoh+McuDanzSN1NQ7c1EcDMU23YboTnKai++CSPhL+qk
6rfoHzxigHQLhDCg026gIs+BTqwilfOVDuoLJQDKsDp7PzaGsZdF1y6nlvxmV5mHvtbGk18Z+bpp
wTEzH2iCQd0FogqXRiKTCzJKKuMBnklL5Z8nmY67oon4no59UbY8aQ6fJltCj2puLPjewGdbg3Ys
sgblYZbO9a5cK5K6QGO9JuaQHfWhveR9pm9dEahVI0lBnDR5Bx/F5lzm7K1y74uRaMG2iUbtPA31
0gn0/pL0vnVLI/Vja00vhSiiTZJi4RtppHLNMPa9cG+hyb1voPPcxuUA9QAffWNwQCQ2pAbsiLs6
dUkSK9svdmaae+WRDtrg13psQG2WrT4d2W3xUhPlgYmxgUQKD1LWppdYU9M6gdG20NOsOmajewss
e9qpyu/OFTVJ0HF+EZ1EKV/FTMj2mzY5ZwY+J9MlXy8K2vYSjOAcssZfTZBn9sIQ+dH0R0RAbr0k
tYmAuZqsMVg7+Rmx1lnGnr5A0DwHyNEiq0iV6Au+lktF6UZkJJDlIqo2MSCsTelgofIGAiCHkaSO
PmAVRq/Km9EsQwYBjBNMZR5UNqSAPp85YMpVUrs8jxZx+tKx8beb1HTIeid3yk8bsKGWe+xcYIBD
Q++DHzU30RS2N3ZGENVESsw6ifTs2GRVuEbuUq0iG+Os0NU7m3edNJ3IxWrSxLPS+P7wrKvWpxc2
2fpt1nX67TiNw22ydwrSeeOOjdQmFenKuWUucr8qlmkUk8zaB4eutJ0TKoIXCeBn7XgzHk+5N0aG
zI3KNkggRyNDUUzExXtWtTYb//MY2cgErY8qENq2RyKE47WTZB9z5K+VSqeDNYWMtVH36nWJuvjz
jYd4YlGTmrBhbYd0LgrSba+yL2MehrcT+Qh7zQxuSxIwtXqyH0tc7U0ThOfYnTuJfkNgdtS8y+vU
fHBD0j8J3bvE+pZ6MugIy8T2z2H7iSCELyMW/i0EeDKSOhIPp8oAgsZIaRiNOlYOMSqshdIpgmZF
Md72J+/2OpcJk/imVVp8CaDEILeOdmGVB1s82+RxZLNSp6/tJQMBsc8t0b8Q3DClBd6tLNXH2u0O
Wa2iBzu114Hjtuvemt6jSEPCWBMKbUjoIDXhEo+DfVMlyEVJjMHib0YrWSW7Fow1NZE22HgpobBu
DkLLpfdq9IrcxZ6Qts6w9rIJbq0SDVXrS/sJGfmTRq7WWmFBofflIEmSLOkOP9xl9c7jrTLz4sBq
tj70sawPLIuqbw/NVoFkuT4jEv+GURkRph9XB7oEk76eEAgcvj3WyRsI4haWZOWWhxpJ6bebSGln
02u9DYFL7UHWTvPDTeODBq2cvVfYHB+KUXaNP/5LgETgYFvMi1wv6Fap440HNNXjwQunESSvB27U
7LGwgqXlcneIhr7fmma+T2gvrvOxf/n24yg+Ra6ZbquukIdmvskBTR9kDITAtR0AlgBzD7kdrDyW
9LtYKRK6R022h+tNZFjtQdO56bLos5sPUOazLCPeFmq4WeKyGorsiSDKp8aVzVb0MA38Is/WibCK
Qwa2cI5k8FdWTzqoV3CyTA2oo2oaH8yIgTo384ypEKYVRR2+7Uq+ZPrnzZuHpFEVq0mrST6B9Lge
7IrctJbcbUChTA6C8nC9mby++nbv+rAZNRvgPV2tJKpZRnLDtbgCI/bfe+FgEVp8fZygkWoMmvo4
kW8aZTwkmR3utY5LMjkE2nZgsF/RQlo0kemvpJtO29IFx0QgEYgNfJ19Ot7q8UyFFgDV6lJbe8ar
XrnnYaArYumOy5q2N5apcOks1qQw2yFUE2WTc9LVg77C3LkU5KpcAA8jPow3oRdAITNJ4fTb7TTE
qH1sVy1kn7roECsC1gNoi1WwlJFDAs9Y2ouWhIzFUOdsKOoVh6HRv2q+9uIjX4w1qGhhxAo37cjP
TIZ104U7WoT2KoSb5THFOYmUqA+njPai5tqf2Ua9i4uXQos3gwDm0U1IHFrCTmdv6clUM+okmIlB
mfbgOnG6ioKOcmZIBHpueP1ytNojpaFdkQkOiHzwAReME6fafMPla++HTbu9/ijR6uJwfd313vVn
31/77b3/z6e//wYnojjYESeBGeTnv5m3DKnwBv77Z6paj5FcqeMPvzu9vsas+2xrFN6hGseZJjF/
2Ov7qnlWFET1a9NW5gSdjydKhqdpmc70nWFirXf9Dddnvr/v+lGuD9OwMpnzz0LLUVs5TSJhoCKc
TjhDSgE0ZNRYIImy+5IkwVZTKE6Yp00r0w/IhXGDWB6uN5NpEniXwC1xko4Bf4TBPPbdsjAIxlHA
i5fCgeCRzNwp3U2JzfF7Vhw2oarLyvyMLsbdx3rkHJBrO4d0cMDSFBinN1oXPQxCcCZfn77eSNZB
B2RMxFfUpG/4hRXb8J15N1dB5zAmCfzAZNpeX3f90fXm+jB3yHPXHFLD519y/bmTgSS43sMqQ9VA
T/zV9zcwk8+4EtN5yKtRgG3PUSlp3Z4w4engNFw8ycNtzSXZO0uRT84ueR8OwYOTO2JN+ak8BKFD
fvj1bpFr7bRsQdwxrM3PXW8GFx/YGtBueSgrJmGytvxVYHAFuN74Zf/nvevDKyHVI1SF2M+/XiP+
uvf9Z9f3XV/95teosM1wHAjGnEGf7JUkx2QCY8zhmWLjn+Y5+2PYDfHGpAfABChX+eH7Dc5JUrW/
Px4RU//w9JuH19d1M1H3+zvCMRLj8vvjX72F6UBPuGdaryJJrePbq0HFkuJ+feNkKT7F93e2cToz
y/K9Q1y2RZTDLiDZ88/P+f1l3/+oFkOa/f7weu/N667dsO8/++GLX59585bBrzUYPGffqm4byqed
/W0jKekR9UgQJJupCqa2e9Dnu0Ge5vnuumUqVL/5btI9NMaes7vus+979PrQ70wWYHmZcfvt/vXH
3196vXfd0THhr7OCb35D3xvauCTDGuphEuP+NZn3DxNJ0S3Iv5qFuJzHnwbh5rS+HgFqAkn9Xs0j
iX8dOtyG1ZFRDyx8WkQYRZHvMYh04DPUnzdNK0wyQ/56HDihttRaYjYr2HNrb3JYYXBwXX9pNF9R
HdMIqUsEx0zDQONoDSgf0JXXrXrdLw0T341Zl48Vq7o9HoryYM47eOqesrhbXzfgm81//dkPu6i6
Hqbftvr3u0FacdjEUn4UMvzsaTFdLCcuj2NJEOck57Dz2ivu6MEfFXL0VTY56r5M0UcuwHfe6mIj
tFZsCAz3ENARfaXmHqadQuf0PBmtq65rt70PkrhkKgmBaWrOtCDOisTNZ+dWcwPrNPtPDCfcp/64
D/WQTOGSaHoZGZ8miNWXutQfHVCXe7O7SAS3Rz+HpScac0eh5VO8iVtnBL2WZmuUAViFMrpEbd1g
Eq7dcyyjx6mB7eRl2GqHOtm6tfhUMlgtZJbokIgA82hwopcq9j/WTWFcSknurbKtYK+PIBrQKBxb
V//oR1Ase4LMdp0wPjgzVHwcYFiCZSQ5qqtu0qneNBJCG6kpCg48C3rNHl/iSX0sCO05xgkVKF1n
8USHyWRu4LubpkVYZaUezCmrVHvfUJ8nGsCbIdeIrQjb8FaH5uCt2sJu7pJwfOeQp4rV0/tSBJAP
9Fb6O9JAB3w7/n1dhPG91071tuqTpz63uzXN4QxwWhWurLEk4T0fnBezp2BmGRNB6SHaJE6GG2LP
rWUcZWTzxwAlEv3ZGW2HSyzcjDiHh85mvxBYJ5fQ6z9rBQbJvoJql6HzoA56y4BUH1FaR2R8Zpck
cft95qZ3qHrzR9mHgE5s+5MyR/0dihTdcspjqXnextdgXwhz3KKUghc89ck+gN09jMT500CGLmVR
M2B/fJ4869L7qBdjxKVFgHx01ggCyqbLrMM/1ltgXE4Nr+eQ0wc65VIU70TKWsx6VG0jXrIw1hah
iczUKMNsC8m16pQ8pS6DgmO09a3ZQiRzWgNZiuGf6lIsRKcp5tnBNENxb/pR1jvPUON9HDU7B1qZ
5jmSDDYC2pU10qPMBezYDqaWlyUs9LjQacK7THYQ7ouEJmZSIOyPsq3s7joJSkz2BAlnffUu7D1j
b6MTq/sg20jgyQvdqcSqCUCo44BzjoroDomey74bVeqfsijHtJ1H/TE2PmmaNiy1nnbC2IbjwkZr
vgzc2tkjEN36tyhpJlNoDBcV2C70t0Bx2y85HrMLLvN39G+YwbJC3xjGsObsLi+q5sAah3xpERFy
NBrvIaos85S/TLSc33X+J7Ma78e4CO6M2P4ImVPdYuN2DuU4nmnh5RcHrjBh1GCymlLpy7Fs3zWq
cR7MOj1nJpDWlvj4oqFGFRLocx61fFjJgT4S0rjVRHP9UcwhCHoCFyFPm13Rlu8GS1R71qd7RBH6
NrbUqbdH+hdxv6/om7hl0Rx7Y/KRFyd8OjYwEZe2tsvG6QmabfOYwj0LTHWbWpvQDds7kcfoCt2D
FjsZpWK6ogZG6a3MzGUyjci2Yhsi2NipJZPNObgl1E8icsttmdE/AC0eHv3YJfyZ9FKT62qTds6K
CBb72E3+s+rN7GS307TsTTmt9Ika4ahPGcRv2zoy8YKhm5vJzqit5VB5y8AoQPfmyXswuTPyXGgL
p+nea+WAZ7LPgrPmFa9jV7yPKgjtEmS8ZQYc3bqsjrWS8h7pwYPZmNQTeLgKpsqi26J19OI/+dlk
XAoi22SUtvvR0z7orIov3WyrGyMAPhZugTSbckCY4rOpl4++ah+7cBSbsPJ2pTOdk7x6X2rNxXUa
tdXheWm++qB3qbEqkdKsE78JVnP70bBe9WQ/GD4mj/e446GQRhCdm33lSeMxHj/GCED3ZW9/HEzp
7mTS33dO8tVJk2anMvomWLWrLI9WPWvZR1LJoI16YwMH7l7Etb7ulesSnFpAyuypMFqgtQrLbbce
q9YMo8mTYeo7zzuZWWKSjSVWinbAyalNjHvC96DqQAsbRa8fx1DfQ5ze9M74jPOY9LEQEr3TF8m6
LGt/7XsP+mA3p7DAEKVAD6ikF1stYAU4al64TahHLVwVLop4OBUYxM6OXNmdrB7MVlDSsioCJ4Yc
w4chT/n0qRzG5k5QrkPD/sBUzsV7Um1VNozvrTY9W9CqWyuJHvwQXJkRJfWhbpsK7MQQPWlW0N95
OoWwyUf+Q0baXT9+jk27+aThH11V9UREacpBSzWyYBk9mAvPU+Oy6cOBGlBKLnTHNU2gp17Ka6ck
o5ogJ5wntjxcfxJYAHwsVbymiZ8R4UqGJT64ra6KE4JvbTe1zKFMMqFWLYFo56pMwLvyd+wELmyY
gEoZnIHzQuYppeE0eZrj5MkuiJYoj5ObDikmh3VOx8MHlDeo4kblDmDNOGvWHBPL1jWPsuXCMMek
rKpu/OKikceShr1ljF80vfH2YTEP2zm1aII5Ob+ZVDL1avxN1hEsLkdED3KWeWr5red22wOJSs5e
Cc1b630NvEu3tYcMzzXaya/FKId3lQPLSwdEDWYkvm8zsEhtHG71krRSqCgv5BaX57YvcBXQpz7g
CfJoAro4dhMG+i1tF5bytretxyKk3p1zDaMqarr7vnSHJ0orHL5zcl7jWMvSCu2DcN15rjS8UJzX
t1nCEl7Ug3+2Sct1DLy/vkrVpRlIU/3An5z2A1thMxrT+8ht7MWoRxWK876lc48VObApmQZsmWVV
eE9dCWpS1xyAzw2GPCNNn8NsJhi75rSMBrPdNC7GR0untwsfoFjobbScmKm+t+3sqR9sZrCUWP2g
7lZjPLjMB1BcOwUU1RB98jCEN/jXSyJf+BCJZnnLWMw5S6PYUhamuBKWB919oXmH0dyTWzaklefD
B6uAfu464WvY0Jkr6TNhn9KYVnbRyfNvVdi7K7PIHkoSb1Z9jLa3NRj+mcJwVIzTjTFZcOVZKw+d
195MhtOu3VC9i1k1U0Ge4sfAlecwBFVWkxxGIqsPYc7eWQnJnbXKtnrP6dohIFonHm7xtGuIN7TW
SWt7z7r9lVldtvNNsm8Lp+BwkdUrzZx7R5r6F0uLKST77jNXr2qdjt6KxCXzrsq8p2jKp5codIOF
TCbi2a2aOWOfiqOduvBEzVrbIhWOFpoz+PsW32ll6e/0uvjkAVzDTD0cgtgAImxPGmW2QJ6mMPJP
FXR3w/WY16MeWceZjHdtykqjYS59Yiku/dS709p55hWAMUYyjhtS3E110WAZplyiT9hDTaMqN1lW
V6C93VUU2pKysBvh9xsQQJDGDu8hcT/4YfYRwz6OtmyOeTT61TCo8Ig8HaZKOui7Lq395RBat6LI
xa1TDNvAo4KRDfGRluCOUjZ1FXv6UPt5eawZDFraMStDUoYr8ZEt0LYFh1pa9wmamWXmuN2u1lpm
y24KOb7IebeiYZcx2Y8yIM26b54QJVAvthW29qfK0wKgcrjeOk9HiOSL20r54wFuxQeVZ9UqM7ig
eDRVC9WfmCp0fILK2lWe+lI7xg1Y5GpwGatzLzjWqX+LCvTGNCi2GDVptZOXLrsccXzueLd1Un6o
DOBIstK2umG2C22COpPQfUNZzsdhWgVwfer6fWTk98moIUgXMl0pTXxlwmMdNcJ+F42PD1AZw97l
2nZjuv6+qQdmFb0oKOGqF7elAWNrMn5y9PQmt9uDUgHTJredNnFTp+u0m3F3lsNJDyqvy0i6izAd
ivSjU43ea9EGL3b5IbZ0de8m+k0mrQ8l0tIbz6+eCz81Dp1pE3RetSPzzSGgC+jAyTTksUyHCh81
Ur+oMPKzW7MC5sKC3LLPL2ixDtH8O3Ony5bm0q1947HPqp2lBTmdtkkcugg8Ge6f+5TxNxulc8zK
rlkmI9o5xIX5Vq96c2vYhOOitv1Kbfw+wsMVGaXH7iMDza1ATU+h8aEcgjPTo/aAXXT7f6k7rx3H
tS3LfhEL9OaVRpSXIkJhX4iIzEh67/n1PcQ89+a5p7qBqscGEgKpkJQy5Obea805ZpOEy1kkvDFu
puuQHo0wf6/VUbrKEQ4vqSb7DEPmcpn4JexKaQIP+h+xvT0JZZ3iB3N3nTuz36VasC/VJ73O1JPU
YSWfQqk8ydHwkCV4t0o9PllBNpNnUgybTKr2IawqPJpm5K/yTHigsqdi5tkwvjrUS1qaHFpDN0jD
txENldvcJ+OpMJ2/sJNysUpCe5WX5KCCQbABVJnbH5JZOioN6uNgjlvRbJddr2PH4FsgyDJeCl6Z
LLr7MY5M1k1D0kNHnAzIEP1IqnluCo9koFljTzLt6nhiTimqh7rPvuuQnFVkOCKTozIFMCFRbsyl
RxAyL5FJvHdtlOdw+hAqhJomRcgrgujEDWuUEetNitj1VOfz65ga/ZaZX35ccsytZs36rIjIm0xQ
ImVEdkbqjAfR0G6tSQZh+tY2KlJJi/zYQK+AVKMbgVHGGmRtO5XysE/GQDklQf3yV2kgE5RdiP2t
5M4pPfK4YTMjN120yjoWrEfshIUzrPC626YW/NIh2DIY9Ie6TR/qNJUOYaKrG2xihxkrNVc5TTgR
KLQ4QS3rRF8SYjvO36yv260wa1+AKzM3EYpoO0alZLMmOmSAx2nwmTsT2yqCXPFnuVQj2qBC2BCF
0B76HlMj5822GkjfilqSjumqBK4od6h01d5TCpW6UEkNXm0yy1FHfOGZldc7SsDyru7YjSoAZwpm
k71g4FsoVTIxWzgmTkLjw2dF3Ng5J5dD2SY7FCWoK1JarnqWC+5daANUut0XGPhtyZoQI3kF6iuv
HfotjQjlVSt/igvzo7kcjx2rsR3z8FeOmfbQKo8dVY2HNLXO0JjJRBVF3GqROF3nOyYMuDaML9Q9
YaiqD5qFEfEeLqImxSnrlE0R5spWFwkDYkkYbZYKGyPc8tyRqbzu5TsWfMha5vPIujZhkZNHq8av
LTXFk9YUgaOFXXcvcMVeFhmWH81i6qDDHH0BO5ADTCY78GIzkA7HmOt5q7c6ardGDki0pUCSde3P
Kh6C01SFVzkcLlEcWC9TJyFRLkTy0QXyMpPKbInOTI5Q1eR9oUpMSTMVewtCQU8xyEpXNQxXIAfP
mPdrv0tJ4hZm2OYAhCeXxANd6ORHmPjf5UiPNSSfzE+BXR6tPLW2Go0yp+ikXwJ0g5PREhfeN/Vl
HAGM6nG8XzhKCYAz+22h0z5P783tKMiks4AtuC2jIzyfhOaKSJCcLk770rDGa7Qk8N53sxCNl7HV
nwlrOunKHG9Ug0TI3hJ3iDtmElEsFVhwCEg3zC5CTdyMfl+QhLWWnPOlJ+As2hhDKv8cB4NcMQs8
htrLz+Pd9Nrp8W1o4KepA5CtVq4/rHzYNGr2Q4Zow3pcfqo1yOFpgIoCIzfEG6XPH3qdGQk8CIKp
Kgh/uKiZmVcWxYriivxS2QUNZ0NWRR6TsZZ0eB33DrUHB7VO4qKlvC8Zxj4GD2S0MgI6YzjJU40o
qpQ9I9CDbVMFKrUsGudjUywckTOr9fukJJGkZB9WrBFoX9JprxqyNhFfLjFix0oZb4o28wlp89Mw
CGRvSvBidOk+mKJ2IwfEJMh94Ce91NPBwMLQdmpM/078tJhBaXXDd5xWb0OaCvtek5NHSaEZUnmm
CtN9tSSYJosXUSVGOKrCwh3C8EvVgPBZyWPIcHGOhOJXPssOlOhka6YTUh6MVN48ILhs+4Jxf8lE
p2Gp59BHETZDFu/DpE0doxiTozlfMKkXrBvnAMqAtPhm+ywkheWlZizsaMErqJkWwyYVsNubJT37
Fq4S7OSZaVrakz9exhINJ3XDGV0glOREbejlBcJFJjU1HRrVCxOxP4ipaWsEuJvZNeymaFfdh9lx
VlWnM6LKL4f6Kc0MExH4SaGFD1YExpNVqJvf9TWxfSQ1ark0lTVfiHkRnEbIks1SkKRZNZUXyoBf
VMzDF2W8cjWKj0JrvK0lmMwYVUeLZGmbvitlJtHDRRAEPIzTbVEnmoiD6LZh2vtCQ1YoyaRTPKrX
Yhh+avkd+BOMXpuIKPWzUXPIsnvSWujsdakhm6iBMeklBjlLmndp1bBmVaaAKmn1i4/9oNTxc16E
sttSMnUUDdNXUWlMjgaqKONdwhEF4kcnJYlrhqmI7LbL3VyZOHagvVzkXtzHM1FERGP5FSJuV1+K
ZQP7t97KBrw8WnD0wZUqe5Sl7Nkc4kdrCtVdGMaTpw5MQHSRXEKyLVRiNrTzRE7CoaKJIJ7VMpj3
WqV890gsjlKuuZOUdJiVUU/EYsPhZukjgTMCIdwpV7iYmYq7xMbEOllKHbw6TDAGNI5tpZ2ilKTs
JA0uYyFuTKPUPsfqJC+ReVRy6khg0MONliw/U6EBpiX2HE/NUu/6OA6Yc5ffqxg+mMyvotLbV1Bc
egLp1wx8CMpc3jjhL/o4u5r8rE3T+GtRSmdmxYQ4TsWwKX0x4Yov3SJT92um7KSY5XXQY4qNZaZs
khJ5KmmhIrTg0YGS05zK0TxqoVQ8UreVHSnWDZfZ1HOX1DExvQLqgVgzjwiO3tWqag51iEeih0Ln
NVkg20mbdd5ctygezInWR6MfdbIdZzFHk5SUh2DoRTrbgKMMK4xuMy0JpLroQ4qSmOVa11xUxf22
FaXjklXqKUAWPeFUUeenOYuqnRbBEKCspDlr6RES10LuxlVOJ6r0wgx+oEveahbDx0QXXoaA/ouJ
5vMQptWlje/iRUtwZYXuaTFK4X60HisjAWh2v8kElWOuzR8zI1BQbqrfEWtUhMOo5+xRKD7n5Mws
uTwWqT69prGB7hTgANj2i1LA1KpU6ynjRDiEreXprXU/q1OKcVNGiSuNugtKuPYiV6YP0jRjjPdE
KOwUehXPsLJftTWQpFstXMja6qSkuXigydLtZgJ/7KiEL6Ch+ZdS4VhnffYcT0n60HzhyPeLuEyf
uTpLx2KOoJ3UvirIyZOIst7LpZmWjaTOJ0tqHBJGW39qSS0eWoAma21Bah5Zoghbcaxif4lRGEb0
P0SzibfizykSokM9MNqTUvhUdOzJvebOnWSd5jzdkZRoILlv6j0GODLMexPWVMMZZdYJhliqvPEk
2yOTWkMtpi0eB2pYkaw4qYxjXlXj7ZzkJUOQFGxRiCAXmnNqS7lpOqSuFC6LEd0VgvpJbJV7PE+0
6SLFeCyM2Vc6tHqlKZ2hCX10y11BM1QtIHWD6toIAJe12qEqNXOXFBQKpbjsDrUQ+eUkQ40tyhe+
AnK3F6bgsyJdlYiPf+cSOYjb800NwsnpC0N1FWbEPhpd0nGosED0QbKnQxPOhC9hHHS/MGFbGGVT
bKr4pQvzaRsF40xuMYgMtBmnoEhhAWVDd8zMkGD4qc/PTfpllTg6TTn/TBhN4eU1Lo4f0t7SbvQK
WUk2mgRModBjKJcTJg5hlJQ3baA4nHavaUlacNYKN6XqqnMbMm7BSA38upHcaLKWh2Yaimsw/Spo
yhMPzOqCks981aMguUwpQZFG8daIVQshfKmR5onIaOJlQCNbdKe+qGRv0Fg/yKYtjYN2wnSknXQr
/ZGHdbYrzVm40Ox/sjJaH5TrmjOefBPQwUIx6IlrjkV4DkGMreyR5JrZhF8IOJYfqXunT4LwK5u7
0qdneOe9sdQZq/RI/CHaSTFDiRPGHG1JHB31VLkkalleLMnIz1n7/HtHHjgukGQ7Ajl/B10tjIOg
IFgVilH1YlXlS2ZxdovlkYNECoej0pFsM/RzZY/NYmxXw4U8MoOSW1aUtIpKn1xCWlO6eawHWlYy
yOIjSL7XfqSSB+fsWtKwaqMewvxEMrVRSQ2VKAKlDWZPfARUv4mwNdqO3zdhvDe1DoGtbvhyvPSO
Ic7gAWOKdwSZXLWQFWcYPDSRNF14B8zQzXmTjXLmpUE5eWh+/ZIfy2FOI7moQ42TvtSfS54Mm6lH
wlGHkr5Rm/Q9vI8nhhGQ5NkJD2ELFl8c5mmLjlFwmUYa2wFvOIvqh6xQxhN9A8Gvxwku8b3tWLVc
9kcogpZa2TSxmLEWTIuRxCR21XNxoNhl2iQrWnbRka88kAIoCjrFJ67DtQRPPyI6AvThodZ6y2sr
ZHPDgN+Mz4QmsRt8E2yCF07Sy1CyLKvHHxQwQWWrc7QJxtx0pKox4KAh51fkTjlWo3SoxCUhpANB
p2KQkW1GGr2IAlxSQaSL3XSadKOgPyCmp8a61YxxvqmJmjyEDFnhDFRSNOansdV4hBib6MokZ6ju
07OY4PNFPlJcwGiUCLRISoK6gqZHl4OFZpYi+WZgce+Q8OaqjL0GAC8jWPWtK6m6E5gXn4uRjMtY
dVMh1j8UPIqGPjlGr3QMTL15kO6DZ26I/VbkdxNq2WmqWWfyJ6VuA0F3K5cG9bv8MKDmw0ULr3/C
GGSjoLaONLH2ZVgn14F6hqNPlHrbLun2FXILepr6uQL+7i4suI6NLr8G+scU6t0LP9ZzPJpgo+IG
sobSoy7QYYBJYqRuIlV+HpTyS5Xr8Rxgxs+tlvUzC6AqsJh/6CTARBiSIdgXWl+9y4bgYfZ/ymXQ
lEKvd9elzHdqnTigwDNn7cylGad6JY3mtpNmfj05DrngyBKwqORgzLdeRYA+l5nFAJnNlxKuB5f0
8Z1UPz4kpBe5VLYCK6Vjpn4JyHH9sA9dmhI1l83ecOlgEiaa6dGhK0VGDikNXvKo88wI90ghdbSJ
62X0YgLAGSlQMGeLGrrtrFR+AejQ6sZDPw/j9RYiVjqQzWXnyQtTp9pFzEwufdqIXq8vW+IJaZUI
urKTi/wZqTT58uo0HmY6RVOrKft+TOtTg2DFt8zly1DC4iDKSn5Yt0qtKg5jKr2EdVNtAqVc9iEx
Qvt1a1rIgpuEmVpS1p4MgcK2jtGWlGdm5kDSHFlGNmbGIcppQrBG7EN0kvmZC1AdNKQsYuyNAr9C
uki3uQkbpwZA7jShSUgNcdmnhvb9ai8raK8+LckPhFiXWg3095b1SmRJ79Vk9I9KFlcHY6wxv4+Q
UnTBOCjp3VQQUwyEpHiSwY8SkvaBLFF76tTUV2drQGDWi05+KKu2d6VSlp20+1XG+VvEzN+n/UBV
F/U6F+XF2DC33dMyY/6Vx/s4nN5UEYKsFEH+JMSDRWSefK76iCmcKU+PcX2CzRRCDSFT1xoLCpmm
CfUhGqDTJPKRbNTAowz12fNG7uQhGzXFL6nTalCWnMaNqN/1Kt1hUNUXMnwfkedZbpiUP5J4yX0p
ENxZ1qS9tmgnNTDBy3S4dy0Vilk8szA0h0NDu+hgBfmx6sPUJRR+tNWSWbfS9dg1rHJPz/g5xPe+
Z5qkux1dbqqnXB06MtZXnezQyOe4molRuguXyRCqaAeC1sr6vHXIXNI89N3mps2pnsSjIjhzEdFL
rm59ZtZeaDJKFGKA8ZzulJMUc+ekPTjVdqJg3ljk00djF2BLTxMPbvJAa6/UHuJYz9CnarvkhAYy
eFbammY8o71j6ShSYiOjNlpAmIHAuRW1fSgI+olSFtN+kvziVpSfzcz4zgFpj1w3/ZzOS9634CF1
M8Z1SU130TSuA1DcEVaN2xEJQhFReK6HrTKK4lbIvzC6lP5QxpeIgqyNs6Tdtq3utfrop31i/BhJ
im3IaR37x1JuLmY0Nm6jCZk7gpfZAJbQ7TgdFAKLLYmZtixd6qE7JSq25bx8yympEUoKQ7OSqsqW
K6PbjEB3YgPRxGwVtbe1sg7fi25MmykE19sbeXaaiv7HlEjUJYN0p8zGcy3RIqmhdNmTmuAWJ/Da
6ypyDOhbYBEsZVcngfLEAoUcPKnZV1rzHiriWS7b/Npp8kaJx/AE8fY699FCoTYLXAbCeR+FGOrF
QqQfRv+J9d9d8zieBRVQMsjix9VP0KnSDYlmues65kWqmjwlUN62S6G/dKqRsbQ2Zlwqwk8NMOQ2
j9LaE2bLwm4zYtOj6+TomaQci677DJu6O8TDfBeQar+Nz/8rIsr/gHXyP4Om/P9ERFFhUv3NL/ff
iCjP3Wf0HyyU30/4FwtFhG2CjxEgmn4Hfd5xPP9ioUjqfwG8BQBOFsI9dhdMyr+AKPJ/0VuiCayL
ln7nlcBk+QuIohiwUjDjiXcv9D1CR/vfAFFkLpv/4ZnlramkINxxATBWoZ39E1lUUt+JmNrMJ10S
IjujfYsB5u6r+NumbvSo71fLxe/Nfz5AzWjy2gbd/zZdcqc0MFdRdGCuWHZ+YVCy1UeLaZ02bvpS
PUKIY+00C9fIkMZt0+PqbPAXqESqA1FYfk2lEF8LFrKONM/AsVmBbMpG0MHOLxA8p9CgOIFejFoI
ddKx349R8h4JtMelxKAnOsbbSsWilMJPlPMe64oBAgt0V+tntZ66OfpBWvyIO531k5i5VZSXdVPA
mLU8rZtqvmTDwVzKEa9U16L9qfS/nrCO5L+/ir+9zPqsv31L66PWO0nm8eN2kfw+ie6r9rsRAg2v
Prytm0E/ZrRTopv2b4fEen961z7Dav27V+LPferYJXezEq+VqcG/NlU0YDhh7s9c/7Q+/c/uet+f
/6ZYn7ju/7fNP//T+qT15h/3/XndMMYeM9O923UjXhvRxHuzbg333XXrzx/aVPzrvj+PC7UKy8o/
nvLnz+tT1t0oA+cqxlRi/28PxkZFlWz9y99e8fe969O1kGx0yhW8P1ZYw1JHv9/sP97Tn/9vfa1/
/FfrLh4K2sOyilLh35+HPhDf/rrPMk12Crxp9m97QvHHpDCqCUfnajTI7gpgPa/3GXOI3w6L3w/8
40VYH/L7NdbN9Xnrn//s/u3Pv70RPS2o/e/N9VH/eLl19//95/W/+Nu75ErINM7CMGlbRAT9dmes
5pD1kUT23PXXAE9cOhKD/Xsf1+5fDpLkLqZedxchSvbj4/rU9Y71T+vuone8yLqf3R+/bv15ZrG6
Uv48x2TBgRFQRhURCRelEup9JxVYx7Q/m31QNPtckuv9+veJGrZboUikOseqQZNSxR2oRUJqEQYX
VWUOU20nFXitAhNzVRG3R4PI043RCfSs4wmhCc11wh6RyP/elO4GA41vM7XFux/h9+Z6b9QZBzUJ
kXHdH7PerE9cH/dn928vud65/nl94J/nrfcFMrz7MsHSWocLYVG0f79Yr0fuEjQH0nEVRopMtXW8
tnaQdR+g0Somp9woqzmuXId2mF3VnpIbeYNl0zlqP41UNeNpr9K8gWVO4WcmCEKtb6WW4aP643S4
ryTzdt79Q1v/D719oRMpVFKqsXEeFXsYHQVFa8JmPKFRXtWkzrhOSPo2amrFD6NxYk7ETaZL9YY+
0A2Z8YjOIWzFfTAENzLeHoit6J2q6bp9FzcKUu06dtfdvKmZrfEp5IEoLSSxy56SaZfbMfZa+iW4
ZfW4KvfV3eRnNCABQ6vfdHGNi79/0ZThUzF7aZO3IQH2BRJKq4XyivOVK4SoBJtJWp6CzHT0iiJ0
XS8tytS63WuC8ddWazbq1pB7SoCM0WbcRB6OSWoFdw9Ldh+Cf3ta1s0/d8aDSGslWuiDYSf4I///
s7tu4YqTNkqunof7ibTepBE2LKOQdpaRzbkd6SId5/BSi1Rq9EavXKEaOQXmvJUc1K0tytABzFl/
leFe/D4Qlf88GteDbL2vzprZNgZQ8JkhHoSyzHzzfhawcuEzN9ZIyum/99ct9JQE2BEVMm9NJXMF
Y5j2aWXcf2Glgp1eRIiX1v3I5E90CflVRhlupWp0qtcGfY0alh5hb46C5OC5mfa/N7t6a/WtvIsW
onbHRt2HjVnbYUUCcxhyAkaFBeJEMn/f1P0OFQAl5T5BoILtAsE4/p3YLEjn7hTU4Cyx4VGFG+jZ
0YRJ3cGWCNhoiLfS/NAmm/kJU68S7dqnCS2U3weIb+y4cJaXbCv8KiM/VBB2O1jyOBTTn6Rop1eg
LlX4Rn+7wqAubuf+zfuhVGdyAtR2ix1WjNCpyg7d09iTW08LqVMbJBY78XIOxas0e7X6sw8+B6pj
uZM0pHjA66Rg6HYvY+Q2YDejz1yBhQrIZW9Oh94kMgYgsosPSy/fonmXL9+y7CUaFZZoH0PuCncD
IngB6yKwLmegAD2qz9ArVGTgymEIX41vvdrN2rMG3Kv3wLw0yanUXyLFr7Mj3QkTX/WMeO1YRKdG
3FXi1iT5uyNW2lEjfyHtte/cSvFbvk5ZwMWo2tgGs/gk3aPpd4LpKIsj/JqQrBoyqsj+DZmntHi8
YoAU9s5d3pA9IPTH2XwsMn/sX/F+Yfe9Vt1PffApmpNG79aVbQ6+Fu8paRsEe6ATw70NXw2dapfv
w/SRzLJexWJxDoe9bm7b3AnMrfI5UvUrSp80vyrdyekxb3cD1gHxHFlOS3AD369yi5WXJbPz60wC
FWo1C6Wn3f2SM0d8a17QyE/iVvmFXEhivnZh4de6Qoa9wtMjjwSd0vKxhQ0vyQGpxngJIVc/d6fY
VUwvZGkebEoF4+Zu1neT4lcRZHQ03N8ddpbsEJYnE2FsvC2Djb4cTfkrWVAKMEz2aNaOovVQCuS2
+WbjR8u+Ma5pfwCmMSycF2iBsgTZ3q+SoK/2FHIcHWjc830niy0ib+Oz6bZACZ/5u8sYJnCYTtEe
SEOoePTL1cFfqoP2i3NW1X5Gi4ecGZCZ2e2lX2XzUKS7anEU8f6F8T3BUoJos+folI1tTVNE8DBz
k1+qDzYv1n2U/UGbHCAaZUFcMm53tP5OkWC18Qr0ghAJTUSEW2lyyfh71ARPUm9Wtl9EGO5uu8u7
LaHydGeN8pAt3n3l3x2NcbHbe/iSjfZAPS7pbHvTx/RMLxyRvOVl2kMnw9EVqBwf75LYZDP5fEyk
/MgXt323G5cDQAnpO/nQBd7qZI+tL4vuKD+O+dHQN+JNptaN9r04xcYlftPAmy2+PuzvNXK8jO+W
QiHnGJAZKl0rKoBi/LjQUVyoOnPWNskOIzjuXCSgGxx1xuxkOYLJgxy6g4bzEAPAnm1pxlPr9Pe4
vWPSfHW5j3rWTqRbb166jPLuFlLZAtXiZ0Vr/hmxleYpZ8SZATF9XJuhlTf7KPAqUoHe07u/3E/Q
CdEzyn2WReUbvWSLgRN+k+6KaL+x+wp+QkJA5vKdnzmYjZN1Vg65X2zL1oOEhznB7G27o3LEF6Y4
k4GuELMxuiVv6J5ZOJF1Uh36N015q/utgdxy2z9icgcUBz2J90Uw0t1sbJ6byuc9Ba1v5kcgErpi
W074XL22CDZiXyFg4SD2HjmMpfyETIgsbYuhWBqPw3jUSWf86uPzgje73wmfGT9X3Ylorvw2Pg+2
1dDxS5z4uXjNT1jmL+pN8LrlMYo3CyaI+kNREOC4wNZs+Dqa5ImJC+NByU7SdBRUip2HEOpF9Yyq
gpBeg+JdRoQ3KVtO/hBDiMfmKtpNZc/ZtrtarwhfrR/lC+1cdTttVa95ovpW0fd/WA6paiNNmV7J
QTFJnSrQIniDSc3eQa6bvInKXsddTItysLZ4RzkwSCq2gHjTZGYWzNl3rIQbVt5+uanLfp4fRhal
7aclHjv0XIMT4TfX+JEx7tgaMqLGuYcel0837GrzsjdNGEadEyf7PvMMWof9U5j8Guf3QWX5QHBq
HL3muA8pisnhZYjQzrIjbhQoYZmfmY8iucU1EqCjPm2hRJfxHgNKXCMpOErCoU19viEcMY1p19QE
J7sAGgiVoUZeZC9sg9f+aX7yLi/RW6weePX0wIImAt842Ejoo5vu1P74WLawvtyl8wokyb1dsM4G
9+vVk919STAi/Kih4ufeUFjojr6XHYR/G8PhVP+hJU71Ws2ufk29Zqc+KOlm2SRucaD72HjKR7Dt
7v0Ex/A40gwvHR2i+xgOXsJbQiz0E4JLKvA2vi9Ohuh1wiIcbMn8Cp/Vq/mz2oan8PTdvPY4ac5J
ZyNebAIqrA4UqGd2BA9qlK09AnR3gm3u8J3aIDbsaKM9/rC/K6//0W50dxeJtnxVzqQiXJGpYMJI
n9XxfsYUr8krXB0pt5tX7ZF+KynduepOlRfcdKDeqG2zEw8dSecZdjqUCF8p3eAaGN4g49qEQeQD
29FQ0yHBNmzCyCLXYgpVut2wCUcPKSaBLNuIlI+P1q8usTfdozr9sH1kuVRig1ucsNnMXrxXXXLP
+CUo/quboTgDMMHsIrlfNOmdBWCQh8pIet1R3x4/gtBRjshRtwaKwLPwQ3zBsTnEdvuJ0NHL9+UD
otAH8Tncp1gBuSTYGOyC5Dx0dvlMO5Z35ccP5jtWGv4mveYpBjmH1gfv2kNcjlM9ApjjsNKKTKZt
DveRZOHGDy1iG0RmfO0o7+/HGXeIz9KNXMHhSX5pz4VbbIardqT1OFzTg+4oLgf7pkd8yZfmaEfl
2J6Ha7ML/A+htJfjcqzPygZLfbgV2LUi78Tpnd+ThdmdBru5dQHXDHuzMEGYiyceUdqCzUrnqG2i
926nEWT0OXvmPth/tJ/TMT9PKI5t02f2cUR3eIzoA26IknNSR/Ayl86d3dvJKXAgTbmFW56yjbXB
NHbtdjoNs1t6rm7CW/xI1fkzuVl2cjNs8Vf9MnqoUmzURKndvYevOtI117qRLKCTpJG43OadDdhs
w1XjlZGMQ4dvGJ9LhpLe4YjFbMQYPl6XxwYnmlPt0rOw1VzjqN0q13BJ18TuVzjxxngXeG7nRie9
cZZ3mLPOZAsOIxSEMnoq7wJRM4As2Mr5VH7oMynZZQcOh5fk1h3HX+nZ9Idj/Zkx66Hy9Sb+esvP
8ePsBb+i9+JnvhX5JhhjtIN26E+0crFAMH4+gdOSnU3/IT7HD3qJjJwfnpgbbm/id+HyQHFy5mcE
cJN9s776j07ml00P9UO+NT/V5+Z9PjMQMkCqn8178kN1xvMdw/WUHtKD/Iym9Vo/qM+gWR2+VF8+
cessrsB/8FWlDqPPpnXgkES2djS2ulPuo7f7QbcVXidUVhgo7m5xu/6AgNWfUMBw52TnD9K2uHBJ
3NffHKvlM3yD3XJINu3zcggZY7pXFFTliatT+r0e991rciFmi39IVUp3OuT8XolL96fT94jq49IB
90e/nfM5/ka33b3yN06muHd16WCyRuGrUW2ehqhFF+ySa8bX8pU8CYGTpE4wAs7ZYKFQZ18TAUFz
mghfIswohlFtM+0wRnC2XPU9fJDdxA8yn6efzTv9aQB9G4734jYyJf9B63B2yhfhsmwQ8m5pLPaJ
tG0xmOKofEt9NKe7eDd5XIuHegNKbi+clBN6RM94JEaBqV3rRtbPe/oD6VAyl0wclK+mQbttEz3M
j/gNL8uxnx/SU3NgSqHhzG1t8R3tizdsg+t3/DDyVU/OHWa0uCNT5X1yiR+W12kdANdRAhkyg0oN
G+W5/A6RANOVtrUvulX8o5GLRi/mMvg1oixx1JduV7jTHcdnfnaXem99AbQRBGd8hH9hfrLVvEdv
2nG40HTnXS/HMHHaR9gbfePwuw9Pxqv43FxSrFSLnz/c5wcf0lf9wVtMKkJw3Pp7mI8LUFV7+Fr4
Ge+KkftgfEdwRPZ4gkDjzh70zcae97P3NWyZ4bHWfFTOphvaIWMFQh6vuTCWcpn8WPITCpP2Obsw
5GWX8cT3mm5Fh4bOoQ9t6SLvI85QpkCO9CHuMiS2R4QRO058FBeWU3m1S2YXw43uWxfRh4u37TpX
u4WvzaZyZ+pVNlkyRO1uvyK38jR/irimTQ/YEOySC15y4X1PtQfck/Nl2rAae6254nwZP5f3bnS0
nxjaLybX7mRD5uBrddB33SFqHeuRuJDR8PrE45ImX5kOUofhoH2etgrDc7NDEesKB+kJE5jPDJVX
9q+mqz0ypxi/zfunD/fDofSXbf89ME5syVVxakfaJpvkKX5IH7RDsRkfNw0SwleZQyAl+MFFjsCZ
+cA5G7xQW+QHVL8VuO2xJ77Mn/NndcXQ+5ifuyM+nrPxA/DTzXiSLk3mLLtgj6nobD6AEHGT96/E
FR6nw8DprBDwjOx9QryMsNzRX+TP7CpooNvsMdvWrd0NjvAmZlsUPylTKHRD9psZnbjSiC9tcDS7
DfPivb5PPcA0lHd3rBceko10ZprJUSs/W5Kd0XG0y3EHMWSv7qzFLZKNjCfG+BbnGCXCQ6rP/IrQ
VI1bd7NoSu8xCRAmXdzKR+uVN/EV+kzwE1Q8K4siHZhYEQ6N/yVjfbSW3VYmxEqHWG9+34f9CMC2
Tq2A+pO5dgfuW9K9RLXe97saZUo9WPvkgVUIRagVRLHerCCKP7vrVjiPpo0CSnXWKtT6fkwx2/eY
c9zRkJ7ScZl2Ea3xGtzRTsFfIRHJspOwghZDfGiFj4Fizv9h7zyWXEeybPsrz3r8UAYHHMIHPaHW
oa+ICexKaK3x9W8BkfUiM6qr03reFmY0kgGSoIDD/Zy91xZgI2mpbMvOQMen5z6UZD4j0Pqh1h+E
E+dorfw7g5r8vkp8FsDzBUsXGx0RqnhoF9Vcyluu1TWCjMnsNwYu5lMdzVV9kcx9hapGILpcjRsd
DUzQM1wmdX4kzG9lhC4VTPfFdyskyz4M2j7LHnGEWaA6ZujWFNFPGs3yvpLUBkMssCcx3zUAPj8F
ATqmZoy/i8am+mJgTwuYUReDT4MKYhyTciJ14uQ6FjbToHmPqWrREdAj3B9WTCu/8dANEgdzM0yT
AbfUoAG7B1QbCQMn+2T6MD6tHOu449DKH9O1NXPMGmdujyxX2wEWYB7KgtF07tYtNd6lrrtcwyNI
s64vy3PqIZeJTMrfy8UYtuWJ/Mo/bi73FXjQDlXg4+4YO0oqoq/o4MM+6xYA2nxzuU8vKFx1PSuw
pQ66XBTwlo3tchXkx0PT4j9Y6rJvtVpjgn5ilCGXfWBrh7BICnSEEMeGuTI8/v9rFrC3t/uWf3y4
uWy3PCzGsQDrJRtfsVdR6K5/xXr9Sx9cNP2Eosdxy6Gqc55pRH4WjWGcaKgnTcH7GihSnkalV6dS
oAuN8umWese+9aON0ZqMRJKqeDF3cRC7lm/XYledpyyIN9E03Oc6RqutV1JlTMvW6c7CbO9a5JO7
TrPL02RAdyupqvNt2J+IQGyPb7eWfxDX4mxCn5r9n+5cHvd2e7naDVuVOcXZnKi5QkrktEIRufGx
RkPyQk/FrG++vty9XGT0Kk8orGHAzJsuN9//W9YeFVcAWR/uf3sWs62qaf3+L7vPyNdGQJGjHVqj
30UHN+rWNVR0QdE9jjFVhg4xqrT5eDkGPZhqJ012xhZYydc8sap9ruTx/X/LNX8m1Li4c4HRzQ8w
SdQFojY/wXJRGhpfmqyTfJXjG9wsGy0PonoNHUosbcR588FJ2PLtqd7vfbu9PGB56PKkkRNzGl6u
vj/f25bLne8Pf3/M29N/3Hyw/GxXVd3Th4csL9ij5Vz3FTXt96d53+7jnv3p9n+5Z+8vXcLLxbAT
0XmeP7flKf+09396d29Xl0d675/xn17p7eqywdsbVC3rTNSE8u3rWPbk334myys7dfjPL+9Pr/z+
Pj+8meW1/mUP3l9iep0a+UKb7isuMjhy8+CPjuiPiw/3fbi5bPfhPnoA1LU+PI1Ymlbvmy/X3rdZ
niJf2Efv27z/+7+67+PLLE/x4WnftnHM6bGh37Zr5/fnLqgoPxrzfVlHp2bua7bz+Xb574ebztLh
ZHzO3jZ0l67qsvnb1WX7nFqT4Vp4oOYX+PAUy83l4v1p3jZ535t/+7gPO/Zvn2bZ7v2Vlud7v2+Y
u2CLoOZ/tUd/k8ZkCDHHYfz7NCbUVkHof/tLFtMfD/pDf+Qa/5CC7EeABMwADN1ESfSH/kjp/5AA
1hVIPMvWAVIC/f6n/sj9h3BJz1C2Mm04THOO0j8DmcQ/SOvQTcedE5lJvfsf6Y/E/CJ/QvajHTYF
WWF4d8kLk1L/KD8qB21oSlhLZ80TT4gv86s3dUCEsL7nvfo+iKE66W0ebBxMB7C8Qnxr5Ric1QSh
a77VItg5pYl6GJOKDn6QfinzCV3ufMsCAoYkOEh3ovB/yJTig1HTYtHkJcgqcz2JItnEmReejJ4s
9zFIMf7YFhUCFuJaSoTZaKW4RsqsfCQa9WsBNgQySfdYVzXz1CozX7wI9a426PXJwNh/zPv0js/6
vgYahevEDne27VEdZeoRrKo29c4whA846Oo7aaDS9vR9avj+g7Dajuw+AoVCq25WydQH32y6oCmB
rDsTzdBmHERGzkcUrEaEJVjCM862geetlGPKh0lvwzUd/HuoztpTGlnfTKvWH4ZOsh63NHa6/AHQ
vn9yUtnvJxKsNvhoqDcY46uv68VatWFM3Z0ymEztaieNAYIJfZYkQbA5Rnr3lPoUU0tXXdyWulwS
EEnvdeCt+fo425qmc3MhW26EN3cBRATnWnZ3haQWmTXjUTRaB1JtILrPB2EkWufS9rV6cidsM2Tr
7LsOI04dAzPIDc/e9BVO9BAzJ375urvYjf1k64G3B2tAwdgW2V1GSFTspPZlaEZaHKF76evhBCbB
WrdW5+5yNr9FzgY0fHUfGr+zSWjUviJpbYgFqNe8u6Pu+va9PfG1BJb/4PZ6fE2d7nHydOfR6pv9
aBvNDX3xgJk4gXbdW9aDSsS+s6LoGjTaK1wpwjsbVZ69EQ1IUn7ySYk+iw4RUqAXiLUV62qHfNdx
poIMsWOtjcExjh0Sh4NrCMI2jHgtR13c12ro130XuXT4meiOJr/tov+7AOcPej9jjnwgwUw5uktE
oPHxgHNrtGZeNVXn3ka+33HC3qTe7HmZXQBteK31NjhaZvjUBL44IoH5ikSM6o+MKEb5qfc3MVUG
usaPQwDHPYmk0rIIGlCMBH9N7dBC7BtamwPSQg9yTOIULxMinnVS9I9tnMqj3sW0t0ACrN3Wfk2F
rj14MOAqSKmlMqvPOUZAgABi2yQASsoEF3vI2ue1l7Sb0IynEv4MljnqjWbkP6sfhbJGmoBqPCMc
IYSbVLyVFDENlsj1QMJYqxY07brDXV2Dqb7aib0pQWzumpYH+nZB8CQuJkBydc9q12pX0tFIfLXa
6c4ZI9K0iDEdRweSG+6grIAeI+1z0JkULgRi+qjyh5vUj43ppd+1brLwUcH6tjWa7nKKnv22ueAw
cc6O57hQJbqGgjrcbCnsa6wJH60mWnGjwPnRFkFzBdD2ZIzaa698CFmVubUq/VMMvOCSo92wDU3e
TxVoCQ/WhRX1kOdVt2miwnjW10EeZyAfBv0o/P5xKLA+B0QRr3ywykcZUGHTnPTQ9b/xLzf7Mmpf
RGVzcIdzoq+JbqpWwW3MdA7jOcbG96OLHUVqa6ZfU8I8tmGfWVuZqGbTpOKbcmlX4SGzaQe1n/HD
VHgD4/gYQYwpUpXAcSYk0imgbRF4vtHSGrzilJ7lbBNerK1VbHYPSEq3tZEd2aX8AJ2p2rozfyxC
ewOcf7gMU4uVjCwMnEn0MiNHQMPpfuLNz+mmUf5sAhYXWK23RkoLV9ecS2BhN+3gErpOXZ8D6DB1
Z8VHYfEDaZvqK1pcfa/ZeEwS37b3MkC80hBwsbbIxNgULU+KsYic7JmSNdMda+LtO0wQq44uddNJ
qkjNqCDkSJXS9zboQtGITVShtk1NiVwGUp6NaXzmPd0BnXmCkK9IJQi7ay3sWzKV7iZpB3FLZMgu
zTJdVMWHJmhwBSgJldbD2SyMT12JXb/h6FjjI3N2zowVqGiiGbmimocyP5+9NZbnPOANjndRb9IZ
TvBhlLPLx7fCu0oojWrzC0URSCCKhhfmjG+WQovrY8WtCoGqrQ8BqnhPWkutGvxDeSWWFkGeih+t
bB3YDR4shVZCDUBTMrOiP9ei6RgkqSlF/VyzJnh0nWjlaJwBCJUfryOso0wO2VGTdkvjzHoyByHv
pnZXAH+as5F+UHAoyNLlfcah92xK5xPOt3SlmcCsNTzF4Hvyy4iAQAxraI7DfSJdAAdxdiuiStt4
hq62XhZ+Ik6XVa5dcDgEELejaBzgak/xqh47oqbx6OQ4VoGBADfRujDDmcxcwCVwoHG9eIeDNFjX
nKVKiFBPlG4gGSxEo+SBOUmNx1eXGxWCRxlHRCJunb/43fhdFm11kKZ/H1VoEHFRww6rxschzMJ9
KZNXxXqa3xojTzlVr4EOpbELNPpdVvWpy9RL3VraShAwsR8yDdXi/DnklXXWI23YEPVFMOVk7C3v
2UF2o3D3WeK+0TUwfWKgzNv6DYhKAqmU3Wwj2zi0vR5e8oDKV5Bo1r4v5I8iTOTN/EFpa0awpZu2
JCLDEr/7MOW3WNOkrIOfYR3a24Vek3nefWBXB5GBejQ7XEttiDh3HuOKmM5VJZlk1A5evaFrzmMT
HhY/ZCosCO999ZqDXMcogsKuDveV3rwWaV5uqjmxB5gVpfbO2MdjpK3VaJnHaD5yDUmx3aDvXvSg
dzyw8lb6aHmms2t1wuinwbo1wEx3yxGZmuE6GIP8Bh7qVNRMqKqa5JSuIpp9youHjl6wL6fqUozF
iAwB+yMnDgqxZfMrNVwySNqWwB7cqJ5R3LxKuPdK99W9644VfssekUo/d01N9EwtYhpJaNKUIgsg
9RgDEf1DDOmPNvxYWYx46XymsOjtj40qEDalKdZKbXbN2+rZS0z0l0T7mMnkAB7dlJTONk6k0Qv3
M+PqjRFlcfx3G+QvwTl2oyPxffo5Awq+G1vnd99z/AVNTLKOG+rnLjN/2YzG8HRwEUkxyLWtfGdn
9WzBrIQGk2cBe/dda222/s9YxRnInZDc6jz/qnsyOlU4QXMnbs4Zg8mtwgkIF2vSSF5qxIXVwzGR
BAI0urUSNRZOYmOLndbbtzy7xQD2j/UsqksT9DSGRxQAnM5GSrmzTcK9pxZXi42Tsp0c/97xsYeH
OhOyxK4vHVZw7F8NJyM6FsO4CWoDR4+OaaBspUWuCJrSDA/gNhfFrdeD8ooBg4xrv//WNuSMluBX
0bQ0Bqo7OZ5Dt7nYjGk7twOiZvGJzb7Xflcj4N6Qj8IJYiaNlabDe9M4GCUBBkfKO6QeRLiaAc12
F3CKD4t7fbnVxwQQSGcp5eIDazjFPiVGcLAm9E2l1WFvmB0TqU8/B37rRsfpuhX+cIR35GG9XVt0
8Mln9z6nRWuux65Md82g3y1e4ykiFXOyoNVS9N12I4Hi1ciypJtLYpkvX8bqFUcmqrx5gA3noZZK
ZrG1JwulDYcS8lZ4kukUXAzX63ayEBgzDINzeh1v7LLlFF8F4zoIHpvG/bWkfsWGJp7rTpxaxayJ
7BXFvKUiYqdAdueIW2GKZ3YnOmRx+Gvw9QYqBKLCOJjbejauTL98qeFa70O4V2s5eJhcy3raLCbQ
sDcQ/PTDp7gnLI2hSA/7rZ9a6taUGnmU5Z0049+hbhaHIEBow29Vgnp8GIIA8WvMyWAS9DCTsxW7
SH0CY6txkHEQbtjRAUALHy50+13iZNojpy5pj6BOK/2e1LbxIKc6IZlJww8cJM7RUulXJylBUYT2
wxSU2WNR0e51h1Zuc8wizDsLVmFqeAzBgm9FxGBhJiTpxoR5oEyudvB1zJfaofRZ9ZsQi8t9OkAj
6Yj33gV5mZ2XizYDNRVFbA789OxU/ngOGgI1Z7xHqyzO/o4BSrM7tk0JaYG8WMZh3slhKAcLSUiG
yM628svbArIKnQnBJEk+Fg7LOc+zwMFISvDUbkJmg4TyeYCrKpPUlmBmCkweYgvX8A94V+6Sivyf
oqdb6IABxSo3RIA9AfFNafLL8+inamS1sylwedsP5DF04FUOBs1qSHhfl18l+TbjfdcHl1i37lRR
FvdB6afrGjLazrCG7wErpHXUVKQlV7qx6xUz70KOxa5wys8Gq7t1H0YQhWprlkqD7+gyW35jz9i9
pug3PnP6Oa6DlkUHhGdIsH3T3zk589DfuHW29duiBDcVH3PV2yxDSRMaeo/zFlbfPDOnjZMVzZ5M
8fmXPh0UDkQSWupbxG/UsRnB3COEqnKLq9U51p39CGAqAiSHLlNTP4bW0E+yCn/JMP/OEleeh7p0
DsKYVVAu0OwC0NdQRbgT494mFciMX3uSa5PRcte+Qf4waCNS/IIZZwfTZ2N7LYk9pkbZfza8+4Sa
d524dK3xXZDeofkS9eaIgLctaC+HGdrHLFTmxgk9CJiBxEyvM7eyXFhxOZbgVQ4ub1sG7oMnHSQh
vUrR4XbexXp1GdlufSYeTQoRGtkSmKAyUopzusdw8z5ZOeYFL9Or1VQ55t0wvBrgFM0HaBnuYUzb
aaZc3FTFVCPVDkKTtCJFiiK/YvrBucI8/XDEoN+SDuWjVKW9yZAKkGw2kU7B5Nqz/a+Ar6unuDGe
GrRybYuemLahczH5sKAx46I0IqTbfoQS0PEjsa/Br/KtoLYoAAinOWn1PgKwSfQ7KDOwJGpadlYA
sqqMPnkhLXSjA78Q2fNRoHBiScEAAIftuxfX5sUC/LqqpXMWcTTemkOXZe416RGj54EyD3ql1Rcc
etccVNiZHfvmDZPzYHlGum8nxEGpYelXnTn3Li6ZW/vyHtqJoqE3i/pLDm8zDeUnZrlPCdgAx6iO
Q9bcmAPExNkTZBbWd6Mwgx390/Fep5AjnDI5kVFoIp2KBIyogvV/crXoEp3ByuAxUMPZKqV1FTHy
imU2lxn4fIPIvyaeo+8sm5WDVlE8aJi7b/EkhHtnrNVFh9nUR644LxcTLB0p4zsPn/W2ApOxbRt0
PU6uH2zQM4Az+p+xwZHUd0wYDeZWgxVoj33W5ue+qrt9PZfdwmIufE0KfP5cvFHgZFlQCIgtIybo
XLoIrGNUBBBEz7BkwvNyrRTpxuvC5KQk4JUiL8i5cfPywgzNPZhC3IWhHj1Sn8zurDZlhcZAsMZ/
PWJwFrAwh/ab6UXxPccK4WN6UG3MlsVjYcQ7xzeKuzLuvQu8LIHGUgzMRUEznpnqx+fM5WRXuRG6
In3yaBULRMdGQ7BT40Y/JjuihaZl6SMFUIHKvxVbo9F8shTWIaiRncy8r17bpBcQeRxZJHZu5Gwf
aC2WER307LWsDO25j7PPzHTB2MYjCSdA/0AbpOtE5d62LMLxTqSQ+fwE3SdWsvQcU3uAWhWDLsmR
BpuxCc4Up0GmkPuAWgQsR9GLvJhbNygSgjK4pGHrh8/+kMEYatgXjcSWZ0bp6TLm/s9LL0PnSS8d
8OslOk1NZPYxGC0ip53GmNPvood8xDhumN1Zx7OxMJTckUh0S5Sv+WQS8G1ZHTWzLt9rJEpB6fee
OlbsO9NS0SEJQFqMOC5poLrH5U1HaDBzX2XrsTIAQFXiuvxWGiGOrIYfCA8s7gsCVlGMUoQsDDs+
T5QyNtJDLWwjIWSejJDC6+4mAhz1rL9n9UXUXFzTSh8qHDzuyHzZiTYUA5kG1/o1KF9go0yXimrA
tdLsR8gf/Rp6K2pYTd+JUslLeW2aX9EU5JewZ1giBrahuIf6pqvSaF8x9dpYYeicc8tDR6uOraX8
a0cyD1VCiKJGBENtzgIY2gEtiYvmrPB5S4I4rZXK+aZqt37GRz0cSPNuUEdNNxh38FYwlF7B8Xlr
wBjhjaiamkBXACmmjlBIr11kOVOfEkwI9H/qvMe0pRgZS1kdEgZ0zrb6gJxf/MqIrDvXPUGSAYF8
66QT2t5rTaQhKj0nQwNS0wC622NaPy8XMjdgAPf9k9UZzrnr0Zl26dAelgmIq1Un+Dnppq4HcTIR
XKynSRxzEtiIoNSTDeoDxguDSkwkNtPU/ypU9jg45bnPNBOlcv7NN+uc2QPZfAZnqJ1qSHaI/QPx
zxH8FtM9aha1HwD8wAemDnyhaZUHJKBtHdefVFK+VIV+RR+gXrL0atiIj4AQYcnNhLjCHtzpg+Yc
OGUYKw0q96qMa/d+ahK8Wp370DqoYpQzxRc1C/Xc0DwDx7ir8MKfh7L+YhawglyF2ivEBu/NLDYL
EbW08mcyYnbLQhIHPuvGNv3SuBR06prFrZbmB1c22dqPefv1HAxF5/kbaulfeeBWO1V/JqdxNdkA
Gk0T3JKvAzVwme6kyYCXIrKBR+d4jcekDQ4TMWcznosvWVubQ3csyFm75Fr30GRBeKU/DOdC65l5
qm/WvMQjKS2Zp9JD1llv2blUNSrb23ic5U/ZubbAQyEhY8lRGtSbPH60qW/DtqKc3dKq2THQ1DvA
9RxesvHPkmACXMpGuWcdZ+xcYH+bPtG2LTPllwiDQiTQ5tu5qT9jeEXcX2Rkche5vl2+f6Zu48bT
JrW2ZfFZ64j9co2JpVDSoVhCYT1G5icYWs3dmCY3AlD5OhyX1b1vQFSjvYABW4LPqc3rmLk7AeFo
r80sQVmwyK9ii5qJqAuU9/oaCHtwR4puHxNjyOcI4r+CRFpnHOgangGvQv6c2uPv3rDLK6EeUBXd
nMSJwNl3Pgmugd5bp3TIyCxIowO1pGgT9AyEFbwNpgQuoNQMnRmZftQIOmSgHoXKIjSf7Z7lzFA4
eKO0ANFdCyHed+GMGgEmthFdUkU8y5IvEI7s3JivWl11p9pDliV8qpjMdMLT1hS6f+w784sb69Ot
kvbjgj2cdP+TFVgWX60iRUmjutcsPNja+xlHHZx6ikWFnpJeEJbeWlkI372MMteKYjturMjhvGtT
XnKpDP92MlFetMTXnlqaOws7dymmtF75hbbHYzHE3Xbqkg4B87SKUjRxo51Fp/STHVANJxkO4XnF
1Era+U+zCvEVGIjETFYXmaY5J6sEuCSC4qAmndUAaJhD4HsRUywIFSX2BPIdmP6Hcp8MyKodm7KN
LanvUH9vt2kZ1EQ5zkQf+zXuSQ+vc8ad3iD+p+tLsiCsEzMvuSONtIOon/brZe8jIbMt1kykwt+C
putfVWM954wcU0YjKvKu5thlD/rkb7AyJSsTqDjLTFF8dQ2gWY7KwJglItx0c05MaDw3hVBHXzbh
eWhR7BLaZp/4nX4ZKGeFVEGXyr3J79qRJeLvBnC/zUJbTel93rDMVbkRrBegbKdwrMQTawevYACt
euSWOXljS0WiNRnDofnBWoymfmUkPXhT+l++/zkKa/tA3gKaHomTg+hQfFbgfQHPmd5JQakmS4JF
pbSDJzJd3JVZmj7LmJknZrbBUz3KfN33RNFZ8EnOznxhhQ7UMr/ZL5OWwCC3Na+1nUoc/2zw02mE
i3XW9Zp054s6Yr/d8hwV4XauCRCopOz4aHFTU2Cb1XyRwS0EXzZjIAPieJe45FLBAGaobhrxEIsY
u5X5G5qXecic7pWEB5dqxpzFWoLv7BtjXJG37Jwpk94DFUGfFRflpTbslU5iEII4+1XX/HKf5wX6
9HLwHuo+/Mz5/3teNuopZuSiX1I6G8iH+YHsVrTXwZA8QyFbQ27q1lNEnBLoZGNf0DcF382OLmDj
YGp+xDWLb2ZFAt6w7W9klQ77IW77rUL2mbotNoNG1JzH7XQLybXckP+YPk96Smynmx4bDR0qET70
fz1arDEAvxemQIfOqYtt35EgDbPVu0ZtRX3GCEkL7fFlgWh6rl0m/YBQiS1xukMPbOO+idLXquh3
gasbz7gza6ge2EYd/Z4Yoovqw2RXGmG6i3OomeAXxMUkecu2Mm9nVgXFDtGbZ0LvX3SXn7MykcvV
rYf5YZi+AJ6ot6b1xcxjm1NqX9CuTUH/9HhEU9CIF9Wl+5Rm4EknniOirmniW7PzhnYkXdrLpOS9
b/NRJ4k+fO5L77cXTywHqbpdcNfudIbSL4D4Hv2I2k2cQfCdek4sfEXaPizC+r6THVMU68LRIa5R
qJEP4zUxhlJmtVOINyxpjbWfBe7j4Ct7DV7S302xW+yiAVJaFAVftAbLpNOV+NuShNiF2tROXeJA
3p/zecAK53s7A6M2eGXxFSacCzhp6mGx8V/OmfRFiQGKZHaxtTze5DQf1wVpUWfZrnrXHO9avKCX
qEUsY433Xht0R18LjGuHBDuyCQLmOMReRr+Dtpi+JuW+ffGCb6WG/dAQniQ1iqIJa6JqQwuruEpr
pE6tmMu3WYAh1aujmaU9Bj7xX1pOEdyTPWNEGZxJICKFMUoHMpZYMWql+8DyjSIsLcCpGtutnU7y
mtkN4D1o5OhyUQPD8XE2Q5VexlHEtGxGBq4pYkJSVvVdn+Ld1cVvQ808CNraccQMX8Xts4eN/cnt
P+u2cW+T8YoD1ZnI2nB/dElD9TtEHh5UZvM02KU6U8y5JyP4Zw9V9BEjJwV8tbFk2a+aWWDZiej3
wEC1wU//LTP0Z9snbtfSVbwjsdRPsWdr5Xr0R3/dDOadJEm9SQKikyL/LrLaJ2l0pNFyyu1ar8Ka
UFJv0n4SOSY3ATA1WsIsJUq4LblWXxvWtnyW9U5oKHXxrQ41h08Aqpv1DdhzTWMiQkiIC0Jh70B2
mQNr4qhBAhCxJ136U+jCp/ewnlsptpj6nchgf4kUcK/G1JzmO7TtaOSgDzvaB1qSUhPH2MWCJEwK
oPahwSHD1EXG6wiUw8ruywuwWO8aBLa6Ltd8X7vENXkbjT20+sZMzO6AvuNL77svvU+VwDI9WmJl
4NPa52K5tlxoBD+fOkM7ZEPl33wYzIehCX6WpjnzYpIyuBVef6zzbkSgMt8H0Cu49XXX7BvJeYJu
a7S2bVts+9zB+WEyA78tF6Dg/F2LHuftPm+C6FY1dEgcOUQ33XejG1P/Cdpweh8PWXR7v3+5JvTc
Zk4AS9h1dnqoUU5pCzc6kQN3AS7ECi0vf3EiZ4gt4UUxhyTUQstwKXaDvuP5gc92LZJ2CsKb0kP2
nLexflJKvhokpSAqgu+lo3nvNDBi0s3yjTERnicUk18dyMeWvHO8lobXP8WUJi9dWGyErh5te4K/
J8PoYDAieA31Pmrx9ymf7BrAJhPn5BZmVMhMEIQ9K69VkYcvuV78zvrwExSEAyv/E/XkhqbEyOK5
pJTTjOa+MkPK75U8k7XWQlds5rTVk5OntKf7n1n21ba7b7A68I5jY+/LvQGvNkqcz4mwaKuBDK98
/BPkG2xZ2zFrI/oYo5r/WNNHjS2nXfkKUuFE5WwlWMWRbd3mNjoNTeETt4J1HuvfsgEnYfDaiu8O
/SJWUvKU96D5s1Kna9P56VZF8c00EEfLztZXWZvgB4msFJ2JIVYDlhCZD3eymj089tdJJOieXdzE
AlN54DoPiU0Ksyyqm4U2nmVri7sSaF1GFBFhKtAxj55XBExWqUQHVvsACz1Yu42HdTRp8X0NyRB8
Nq3CQbfC/CBi0qg1kjpek1ycgCdEw/A1g+etj1nNsFtuOWmsKR1bK7fmOfVkXhXWh1gb0b/n35MO
mEBk4VDspqwB2mevI4yKSiOAQuAUdcb7QX2PBwxNhDrNE+ncXilhizWZwZRtdnStmA+nToKwumbp
O7+Lyvw59d4L8zykxJ31pArk0FP4c0CXDx5x11Z6sAbgSgBT4fyYQixAhNEn+8DtH5MivuWp90Dv
uFwbDYp7UljLnY3N1zAdjgKfxZl0sVvPCoCytJ5d2kTKaSjxBIKch8D6peKfcevQNa39uaBnZhih
ixB7n31IfXPcmF62t4usWY99nW/1tjmx9VPflfAz2vJsRCPU0wyzap/Ip8AIjZWwkTEXERxeAwfj
YFWfjTzeD1Yfrjl3/LIc/cC0fWfEOizqJj4ywlOMD3ZGBpUuzsA8pFP5aFQWaKrJ2rmzJ8CE+q6c
no6C7xTUf5uV3/nFlnXmTzGY921F9VF62cbMwFvqVoPwKvzlSMEXiZ2MZqW7c2Bptqr2YcbrDSfJ
am9Y2V1Ngce0B5suferumlh/pSn5lc81LO7MAfpCYPOjyhuX6XxDg77VtnStOcfklFGKGsc3vEgG
d74fD0kEWQsZrQEy5IKmPrDmzOiykToINxXrQ4dNMus52+fJrh+j+9qe16SxJeYAAbWhgsYJx4Dr
uzLr6sk2mDbX3S6LCKnswpy+oaw32RzCOqUIkxJOh71f0aCHYl4MnCp8p7ygg8drSiJwbFBs0hP4
MjYcY37OIfKmbeQWa6HFD7kbQYiwgDVMmto6IW2dsdWI1u4yemUZ9S0lzBvtUDxGYipXvV2Eq17p
35sEI4eAFF7FVUJDWMctXPwcoxwWZkHRfrKVWKfeS66MAxEeJpTOyt/QcH9qSRRaVbs0l5CPE7or
4zeUTd9iRjSgDLjQAgQ1SV3ZM6jwtRwp+VDBWJWD+akFVr1yntNWNKD4d57h4il0mmue0qr1bApx
pLGsMwHeeZ5vyt5qjiEsBmNiEq+7fbzvitcKyQsBWYHLx1M/jT2wVTNDSZmn/skK+VJtHcxBHR9Z
2H2OInwsQZ9DTPqdZdW4VWEf7EmHeR6Hc2l6Xw1Gog3BlsPOHeQjIVlOQApyK10MwmH8BdNMsPVJ
qS4gUrQcdZEyIELGAxP1fHpNVfrL6epiT3Cq17lHv6i+pjbw1snsaDVMl7wyKZ0GBsWICpds2liY
Kbp7URP8F2leeNX5LlIPkn4i6ZsXUX6hXvoTdcCrn3dkKzXu725SvzyLE26ZaLu+cvXVn/S093ky
+nn2f7KWNWEIqvc//2NWuv5Vnyodx+RPKEcpU7nuX8VpZZ6abpQUHvF4JLOP7ufCLqB8ZEivgt43
94YZkIJdYVnLWm+70G5j7Rqz0Ic2SWWeHLAasSRpfj6zo7/ZOQiB/7JzIKlwcyHydcgc++vOSW8K
nIBeAkxV1zxWc/nLViGoh0CSnkEMfZ0ocpdbOO25BpDXDZzdFALjozGrCeZl/TRzg1NxaVqUqMb4
+Dc7iLr4X3bQdtg9hdLQ0PUP0r4uyO22Vr53kizz8MNVzCYAWMVTOJOl4YUEhGqBsqTjCMobfRNW
b8PMb//9bvyLxpjv0NF1wfcoTFfJD9+hkG2t+UgPT6hpaFJMMe4pe0OIwysRZIiX5i+zgN7s5Uny
N/LG+anfflXHn//5H8ibkTUrEIvonHWsCNb88/rx7THM/PnH9n9LXzkF6mDcwHNLuqZdGIWhu7V6
hUVxfse+3fcoZHJ389+/Z2P+7j+8srAYP/nl6ra0XP2vr4xFKsqzJLVoQf0/9s5sR25ky7K/0rjv
vCDNaBwa1f3g8xQeHoOG0AsRSkmcJ+PMr+9Fz6q6WdJF6gcaCTg8Qim5hwdpZuecvdeO60dkX0D4
jI0fNNahDeP9NOQsW834SsjoD3iN4OTt23Q/7RGaS8cw/pGPWQpHtaf/VozQZ+buTKJt/6BU+Z47
HOLROvxOnirVr29bmh6GKCFtLpmf5alTTsvH52R8wqFEf8WYT8MiHCEsTGyWiIqbtNZMCvQBgZ49
g6MJxJxdEOBqFKD9tEOVmAyivIQpM3cDt7XumumQCvjlbdWeOxOig0a/50pjz9wYEfn8LR+8bj80
CQMHRhOrHMHFpRIRWjnXWdOKJtmsScSe0TQeUGG9/v1v6ter01MOBZlnuq5gyPjTL6os7Nrkk3ZO
HX3jVcMNvDIXdkbffW5ItsaiSgPYcpNP2knN3d+/9q+rG6/tWsqnJlECSfD/vEhI4ICpTPV4skxn
W8zQeBBpdtvKDYipo23696/263LlKde3PKUc32fZ+unVHFjqNWpJ5xQL4/tQVh/QeK/u3f3UymFG
Bd///vXEsrz8dA8o34Zu6iEtxrLw00eb1nlN56NUpzQAtxEbUCwCvbcaG9tptzQ7lhFBXNL2D41n
0kkKZF7Y9olGpgm4jEdr7dpHGVbPd9FoXmHdLyRV1RBs7mHJKQvW3IbqMWzqE2do/zfLh/h1AfUc
OMcuH5gtefbTR1aQjjUNmWOfooTwcnoWxT5p9M3qvPA0uv54sCzjs2QQ5vi8XQRV3crPcR5Xixxx
8FCIVMUe0Fq8yuzJZ5zhgPWvPpICHb7OxYdAkf/39x/6v7mcfeKkLIuPnf3+58/cF0NszpUSJ1oN
NPgV0w7l1cUBBSBm/dLaFIvRgVZ4mJvnv39p69+seVzJriNpQLu28/N+6NK85bVzcRoX90BdzBP2
OZQ7sLHPlmSaH+h+IhfQq8A0tMy6Fk2tHs1xhcav/83Vbi1X109XHwYZ27NsUzmOksu7/cvaj4my
kCT/WMANa9arRT00L5qfG9cfLLUKD7LLDcf50HCN8jd3tvvrre3j0lEI6lwGNr8uK8y6PLOIzFNl
mm/0BKEHRHL6rLx9LrNnYJbyKlVOCzRYRjhmEqJFDhmSRM4XNxaHAGPpV225B8iS6rEHLkmdH1sa
wueMmiF08KXHDC4fR9u6zRFHDNhQpCl21jnt6/6kFOZ10Ztg7AssoxEjtwpN7TWMw62kz7LCMKJ2
eU0KQTM5/jYmAmCT2PlzL8FO1X5xZiixDP7IBCMkgxXsYFeoZq0Jjp4TCaRfDcd0X1vsZVbxJTHD
ZzF7zS7xGRQOxMMAY/O4UDaxG46wH4SzH0a4cmFlXCzZT1/GQR6MBFWSkafP2hjhusfppcHkzFzM
Z9jZUFElHXgT2+u9S+FmL22Y3romsqjOSKj5+4v332zYvokRSvhsexQQ98XsL5dLEVM9EjMPin2w
vfOcqj1Kg69J1HjkM5tnL0SGQbgzrUeLQqaBoFMkxWtH5PqRdECGyzRZwxpdseiyvW8N9AnQMjIs
qfSxq0H+zQVgjo504b9/4+rXO943XVZZjsdA+r37lfiXN05UDbIVzoCnu0xUoTGZjelHF4bqa57r
L54xnbJMuQ/pPAdYnzJm0kV3a32YNlQPBHQMUOdpclQoHy4L457us0Q9qME0LslmmNzpKwJ8YloF
UrFy93YA5LKtmDU0jLUs/7NMgNSvLCO3zzJjku8gUz9ZY3W7n6xa6v5LfkOswMLoj2KbiZgeMrPl
s53Lp9FgFpJp0kYQPW/GLGZSyJJ5qOng6WHyd8YXT1aYUvJYbu7RDDOne8kn/JgHoOE0brBD2aLz
UmJ4+/sP1/rVroM7XOGOY0HlJhY/bWFm3URz77GFZR40+zG6Nm5bb5Gz4S/yyQcN23yiEcdIMC1t
7OC1a5FTjigi9atwr9PfrO7WL1uqI/n0bQsLEWub/fP7qWPisQ0Nm4xf73B0GyQVrrsdS1NfAdkg
+39K26JcuxW6x9GsdtGMUh1fO63xqGyAWVrRb066v676vCVcTdJ0HJ/d8ucDlDcLNNk0D08iiiUy
UwAZ9CuCgXlDGlm0ZwTyOtcxJ0JI7enoEL2Qm704S+IO17/5df1y3l/eC1pjy5TL4VX9tObnuHOq
JjCJgwstfIG4E45NW+9jxoDAMPmlBUIgfWXuuWkdwtHcjvdmDNVjmEIOmer8xlw/4O909qam2kV0
GifneZy//OaN/ro7ORwolqIEcxMFws+lWSajeHQqdzgZWvgr3JLmMQ/NC+pYnzotBUkh8a4UaP4f
g8A/GP6+Lrm1/TiPLkb8LGdMKIOrPkSh1kcN9ZwgdnCA2TQ8RLsRoe9zVY8kifri2vpt9cIKkZ+Z
WGI4IoFYdCzDZdqArbFTTVSw/0aS1HdzRv5ZTrB3DbPN0VlVhb+JCgThKrFpLi7C6qgO8l3vAQGj
tN5LlPp246qjqiUguyknZljAcKkwC50V1E+BMm1nd56LYTpbVGRucaBZIJEHAS+ayyLeEKIwPXJP
E7A1Dyd6owHyRlCmpa2K8ygZC98fqnZqd/1U2vt7AYKDvEH9KtvLjFsSdwghg/OEBKHf5p0rPljg
e+mGhB9yUb1lDSUu4cJbw26tIw7OH6Rpzadezh6x1fohjEgydLrOf7wvoglNw7Pp9S9T3b2Z5Yw3
gqgdlFaX2DKeG0HqfDiipXBt8HbVJwb+BI7SXzs5sHjvlXQc6B8jPnusQT2fBjvBuiB1+WplMXtc
HhwaW42/OXP8evEri0ofv7GvpPlLsRsXOGRQczWnOJVUa9ARljN0NWw9PMA7o2aAQPLgby7k5Y76
H6csR1nc9rZrM6Rw5c/nzTY0RduPEeDYNG13Rmk/ZF3vnwkBzo4JyYWb2ZP7to3p0qDKyjHz/KlX
UB3pXX//XsRPBQ55JBy1BDshZjBl/nJPFVg/rForm9G08Vq7XnHhJmILJlPNRPa7x75hH8lUezDs
biJLJlnNLleiIjT2Y5Iau0jDUSq84SGOi68cRGgcC/KmEDqORs7ZyWeUP0dPkvHfpkSZvZ5LvVNp
s4U9I3630nvWLz8Oa7x0HMnPIiQ16rI3/WVjtzMmlTai7VM0gtz2DNJd5lyZp3yJ8Fzdv8ayaJ3u
z9KCkKBqio+DG8DhbnFCr+5PPaIic6ihebabpPERSs5M2jkPMad4JO5Lir0mMnP5ljJKmoe0LlZh
3c4nAUasrtuW3D6k6J1Zyw2UFxE8dtNR1zPDlMSRp1glBizsavzvpybKFCOk8YxzXJ6SyJu2cLl/
5P5knOKSuFDVNN0amnmg1vlYRisZ9MiWMplDSk4PiVEx107s4JQh1w5Aw8z5CKqoXZ5OmIUYSJyK
5eH+zG9iCkpyXnjEncxhVZpPhSKKpdPJSxuQKZUFdXigFs0Oo2PvhWcisxmjl7pj02IVQzFXvxJX
itDYYBeIxLx3ow9RHqq9W2NnY5aAXtxwSKDT0evdmXnX3BToBbHchd1ajfiBuomxTJXZ9c2I361W
Ey+VLyx3sEetBtQrsWmtzKYMD3mQEs2KlkQw3HhOrN56LaJu06Bl2Y5ByqggY8BqTbY++3iC9hmr
9D1l8eLmckPvOdhVJPTcj2fTUN3g3GerKky9XWa30aHFKHZ/l8zAH8CAN0cCg4F1uoV6aVNB9HnK
1UD5wmQeidDGyYz2QiZfd0kQP1FcVEjuhT2vdUuvqS36WxDU5msSmiDc0Q5r2w9e8Pyv05p7yDRA
yftxUxmbCBgIaj/7IVzy6eoEwWyZosByBsc53u06bFvGKhwYXRkaMFDWFtjbJ+zyuLUOXIPwFYsI
8ao0in00auoFcpZWvgrBdzZ/4J09tHKwXgc7hfJMzgEeUFryU6nyCyqXRe2kLipFeQaSONq3iFwJ
p09AH7bUT37dMHsMnFcEY3C7Udfsyxw/ZNoBoPZig/lP+JEe0SNWK9pQoGq9LLKOIrcPIcU+GvVZ
bFvIwBMRxIw+0qK2Phe5+mgX+WevCRGWdhG+UlzxR9HpndG76iBDCytfWB4dE4t/FeHq0734hHCW
szOJAVv46vGhibYDL5p0erzxNletgz3+zw6lmSI79PRzWaNSx0j2fDemTossd6z9V4G+iyEMvUzS
S4tLMXaPpUWKYUH28dYbkFeRk/wJJWy97z0uo7u7mDT49mb3TJjIxov/0NG7Gc7O3m8smOAR+r7J
zEjPSKJySX7GjwM+a3Rm8QSeC6YhGvFVGmfRQusqXrO6e8DIY7Hamg66EboLbjcgaonkeIs1p37Z
J80uj73k0NTmxVdGcZA9vuckw7w4Yvjb2sYEsj0IJDFokpef9cskMndjKvhxRorZy4HflLDzrj3A
t355tCeneoHMEJJNUHcMT+wMGDcT1iJb9EdYbzctd76J5RQBQXaww3IJjw+XrXcKEduaSCB1dKFZ
Eh3thFWoMbkhCtkZOy1TOGOoRkieUdmDIxqaOS7npyXyk0sBRmApUejhLDgP+yn9TgxoeEbbV13M
OF6UKRhOMoSVF794olJpL7R6YSdSfa5rNwGVWtruOjPK8Oj1DadMJ6xfOdeuS6+wnzgxYVnxm4ei
7ayrL40ET8Qzxp18hRmKNaZp5mzTtz4NlSUDj58/OjkgP2PTG2/JEhyKgiriCphX/eDWO2L1vJsR
NtYjpLQVGV7mOkSMeYrxwS8N3OHU13CyPfzEIUOyzvxcViM9uWJ4TQUZgANm+k1bhY8IiL2XNP2D
jYEJayPB/edUPVSSdSiwbSLmtfctJos+6BFC3fzRal5py1s7k9DWdRpB0h+z8JyPp4lAXqwl7Xs2
FXof5xJMegWjmPCt4FyW3nNjjoqP9D3qwqOPT+aU+ojgJsTvu5ixNkg5C+i47vMPefqhawBq47Y6
x6jJD31fnZgyJmdDscVpH+hSVFToGl2bY2XFkvJspOGugs/qWqX/WLamuxu1qfdBmjzZBa2+tuLG
L6vC3hgmnrQOhfkxzgtAnVP+gS2fhQqNKp+2SaPPbzoMSejb1pyJfSxIY0+Iw5iQlUhmYEiA0TJN
TSpURLbXnKuxplru/L1RV9zNprr6ifyRhs5mkqB60QXgklaj2saopoqQeXdKJtl5yjku18HGKewv
kNDEChoCoeWe4tycpY+o7vk1JODwwJXZTIAHnF/GPswwCuAWm6+MJGm0mYC/LdzExACAlMcVk++D
ucYr4VspYXsPojPllbIFrRp8msdBS5z8yFrRJgm59ejZ78dWb0ogaxcEdN22VGW0Q7q1EJH56Nts
AmKWjkclazznyz/NUDheWwutBemOx80xvgysQluSGVDklvqlFqAlZdiNiCdutpLqpWapzN2muM1T
WewHgg/Xs3YwnPQpFp+g89Z1YJJaP9bJVrkKL+XULJaR+NLGA6q8eUzeTf+jk17tuHPfHHgbjaoz
/FqQ65Jx6F9Qqa3v2t8yjRmzROo9d2HlIiOKjr7RbusAmHle2NNW9/pGSflNxPXB6/35aJkbm6MU
hdH4DTkH7sO8eXJdC+JqaamD3blXwrvIp+s6AmOnt8mugk0WZhfRmMCjdA4sVyK1DbEnrrtwsPYc
0bZdPDvk8akA7i7YxMSm6ojseO1MtBnapo+omp0jOYAkrNb2y30s07UyPTqGdnjfxRdpouBoe+fS
FjUZEsmytKLbydJLmdiaOIaOcXJASCMrgI0wbxgPklex8moA2k/6URhZF9U7Z+JtvtVkfl4DZEGS
Bs++nfWtHmXKj0EgZhnM3Sm2gk00n4vJr67oy5AU25VxZPK8AI61vwX9bMZAGmgFQRCYkufSB+Kp
sE9Yk0Vwr3Y23izVRgfD+91Z3sZojOo82uq5udQetF3lQ5DxIbDfhyFtJY1V15NOUVvWZkTauh1j
ekQljegt83w0reZwTJMq2ni59VTRHUm6P0y1qxEj2IRwHmM0JasoIBtFmRju7QLrvVNhfR8WCyMO
UXzCWjKoi74iLR4PVStvKFqLzZQQ2BM4XXCiyEMnjzV6bdWevgTYM/exUO9xIOWDmpvFqJQchZl9
DsbB3jEPhWWeLxnEeH1is2jP2nVe/AzqLSFUpyAH/O6UVKBpNbwUsjHPHfmoDFGndTvZBc3i5mBh
+xUczZ/p7b3mkzAJbECvMpCfmMWZYrzd91s4jdEVOclumLE3AyhxL1bXYjwZ+vhE/9HaYsoAGYrC
jYJZ3Rwj/sgyrk8DzaPHmc1YIm89Si9iAWnTazcr/5HWiRMjoIyZCCKwZOxXN/0Xun/Vk/N0B5yE
qTve7udQRNO7zJfRhfO+ZBlH0m3UYPYN7vyNoWdCSl0Ipbrj4pztjW233RGRR7MJpdc/Gf5wNPE1
P7QdAax+uGDplZPui8h9TExb70mdxzQzI7yDWYBQpYkhnafzcRw6HKt+/qytlA0tN17M0K7AbjY+
yz3xjLMaMIPHwdEf6+q5mAElWIaz7JzhIah4rbFPP/Wyeanz8aNjDcEz3SL0UFUqHntM1rSHAMxM
SYOYL/Xg5qZULXibsOb185mkzvlRdIAHdD4YXyaZPeJE6ghv/RHA7ddoq96ph42NFu0l1kxH65ku
aJtaR50WnG9sro1sMVXhAGsqnEe90wwXiT/04NTeV+gAAufYuW6Zks3BlBO5UxODrnyJcQO6058i
4AY4AeJRxqmYi1ZOPQ0nOD4faiXIl62KJ9TY5TEm55VRQPfkydx9H7jB/BlbUJc1xSlEHPlMvh6a
T+0cgWViPx67BIN6sOwZlFpjHp0S+7NDynRFwgCS5KqprE2LZO3UVHV8jPLpFtZzSY7HHHx2ItQ2
owN3P+lv4RKYoJJGXt2ZXVkj/Z7iSNwCaT/6asQDMsjsMuGl9uPMf/UkHkfkfQ9dbdO/mPSTaqrm
qe9RRPbVDI6c+uF+3Q5owtcDAebbpkP527lyfB4HbV2TTvof2X38rZrQw2P02U0VQIIefexGu53e
+MN0nA3qPCrsj7Y/2GcjNzFYmqLY85v5NOpCMaNjtQ0Sc135qEMLnYdPC1Km0ojjp3S0ATTJ8SVv
gRYMaX9wMozdtA29l8x7C2YFAMXyXwbwK39yRbit9bqZY7b1ZVzQCWxPXG2YF8uAMWIBuKWxq21S
pHpF4wzNVTEec7Nln9Qws+2+H8EB9GQHcR7IagngIoOe7WcDdIOstC9sNRN8CEjHdVX8oJXhb5mq
CJIe8m5tiHE6mhauiGBUcpcg0nuQpdwh5knPOcOmY+u2FzFG9WlkyOIpfeOfQ/ybTEiY07Tat0vY
9bikXelpavdlYL4UzADOEw3pe3trbqI/ip4Zro/zdZV3QXLBYs3SLJxXRvCvQzFdtYGry+YENxVN
guNRYRRtIhTqGq+ntTcyk9jWhWXUJOpjHOPBqZus2QaLqwmrfvNY1X2zL0Ifn5XlnVlI+j3+am8n
aH5t4q55F20HWr/pZ6YJKHdWfbisYQRefjCRL4eKysCZzE3miSvDsvEtA9+fTLs8yxyOtlCBgwF5
e1gROGIXzXVo2/RktcEpb7Py7NXp17CtjX0Wjjg6bKZgpWQedkcktehnt8i2olWb+uuYFtQVJs6u
UI0muZmDZJDor1PkTxy10WV5MbzwIMf7KZi7OPFINA0DBpKiWnnKY0XDrFTdieNwfFH5uQrm8GGs
o2GHCcBfaUYlSMDBnDgMWVXEZ1igolrTt8BuNg7HztXOIQ7Ga4jg8jAK8cPVk3rITY/4J3wRjY0n
pZ6S4RAhy9yYhvxiozjeOlQUFE09MUt8fgdXfxw8lgYh2da7YXi+g6A4G5nc+D6oZ+9PzARSc+sa
TPGqryP9YKjutUa1uCbTOd9WnhNQsBNO1IdW9kALORjK8TKo8eRRQ5wqEGAdyrotit8Uqpajz24i
Hq3Ba56pz7k8F4NsTkKNl5+81Lcf8eWeyy4bEd3a4Y3+/aYnlHvrhqG5aUnxRkkc1RddV9060/Wj
VXXTp26HpnxVmaF+bBCi27jW3H5urm6nziH5LVsHPMQuUOWXQfM/3q2HapgB3XfFY4pVaGOFqC9r
XBWr1Gs/1p187bEhYzOagJ2QuZQEYMJgEK1Z+b/mRoQHLRP1w8BrHv1BfTRK/wtnlVVte9keWy3H
XJoa+0wXGGiy5KFugPsvVaYupj8bpdDG5bFwrV1jMXqdFXuXuXQt/T671iLiwNtlL4H8bgHjwh5e
Txyr1MGsS/HJC96hKH4NRzwztjsE20iQZJ9ZlP2jIC8Lm6W1CZo23OFsO4S4Y9JZNlu7hx0T+dED
zsFvdsdBzqUxsHKsmoSlFkcQgmncauI1lbTELKtzvpGCXHwxZhk+lASkzblnkTXlrJrQeZO96h9F
nB216WbnpM6fQ03hZUsb7kswPg2TbaDAMtJtm5Lc0cSVd4xbcW66cNo2g1TvvRUrQpfV0UkL+Ugt
euGSL51mPNKpFhsjxmN8P8GVrK5WzPQiRnXMj+QjaAPC6PYFmpIWnrvp/ogs+lG4MjF6w48+DBP3
aoNiNXKpX8uBZcdv5OeGa30VhVN7lHM/4qwyiq1vTluWiXgXE1ovJkagvVVf/wRBLgIy4E/jJglM
icGBrsSYEOXnKjrvwcS12XfojIsSO0tKszJPXnxnsVc2CAdR++692iYfKONcKI2g5eQcOBhmkgdc
Y8MqDOYC9A4WoXkev7sOcL7ZTHw6gmO0eAWXBb35ViWxPsASwXrez1+NPVweHD/+dRDdcHIGMaxH
GfWbO74LqgDspBHZfija6jQImrV30SSD4vTk0LxcpQQiZSoc97ar6cJS1nlF1eztJe7Hzyin2IKc
Hj1vgbF81fbpViD2PPVt+t61TvzAUb5eaQeIv8e56RiV7dPQ+vIoG5ctZTLvTVM6ecv3TD1drNwK
N1IVS+hO/zbYmjTxNiuIrXHofbqu3vreQKE3LhaVFrK9HzXm4b7jdy0kibLsd5pqq5b4wrgmsaEC
tRuzfPjsEGUY27ieXfOKidZUY3UsRkZmE8AhoCtr4KbjDYmnu3I1k1JTb8dOyGPAItt5TnOeTfNp
9lLrOmgAIZ02cGwPA/cOhai3FDtZG3zVA9QET3dczTWQDU81BBb4Q3KyQX+tZ8/ZZ8sw0cSbRxk1
IKcv6z3zE3mssAetZogZh2DGWGUF9Rf+DPOL6LZtHFuXZqivYhidozFhAKeXfvNP5eMaYotDt6ii
O4XT5ZikZrNprMrbCKd5qTLRPGc6sY+53dJKNPKbvjqDsp9UGl60V/5hepm3rXq73nuIE2hUeN2O
jq/1WrNVHQumHqUubxkpc8DmcPMFbAgYzI9ImqdnAoAPTjp5i34jfkies9pTZ6fLrA3Lx811JnAB
Qx2uRcISPUeTc+Ek2k+P9JA3UsPwSKCdPqFZZUhXO9NKOUPD3ZhOjxKXG8ZhWO74IOWT4bHY2qLx
DgGQmXXV4WikVlaMIpYrt4YKg9W32wM/BdClipBBeGMTWdXAaKiGaJuPwt2lVse+ZhBXa/qx8zZM
37wIdxZIe0pMMWZXU+fvgV986RRNkyl7bXIhPoh+xm2K/hGsR3UWqv9GzU/2XIGHRKL+fWS32tiO
KC4NoJKdxLW9oq0NUyG0n7VS25mF86VkMZoijxDPadpFo/21qqf4I3qDz55VbcH86u+KfmeYfvAK
T166zowebBZkC03ZRXSMDzzaLQdVzN+HuIywNhBEiIrb/hgEb1RErzkdo+cyJE43jtLHtstMJhnx
tJsjUgY5XqYHDvSXoaCdbiTB9KIrk9unnRQe77pbBcGgQN7Rk4rAvj/h8fooOAI9yOpiiNjcWwVg
3NMUpR3ToPpjqrpmU6e6fvMWKwKJE+NjXZfm02AVn/HTVbepbH4UHTQyMSTZPh0M99M8iYVQNxvX
csL7kQ6zvROUXoem8xMOUEZzDcdbBwWp3LtZsJFugiiYFtsaAglrlbOAClRbpxeNevoUxDMNwEmc
Ziwy+HmQyR5RctLo8olriUTxMiTjp6A0xh151c0lsIazXFojztT3nLYp5vJST1d0dNNVsJRtjJGY
Kr+bPqRdaN/6iX94ZfPW6nrgtJu1DKG7un8hdDo9OL3JzbF8OVVB92L6R9vJzMeMoNLSLa0PYTRs
XWHmb5rpyj4DU7HTpdV+cOv8yMF/0zu43VfbAK8y1yOEGlCRxrtVTW8D0JOPkY8N3PO9LeGPKmvT
Sz4jI/NzdXRb6FNU8Z7TnsuImFSf18YBkq6WkXSC3wF8Xeds98/89/37rSfNBv87/7Ffb9Fa7uGF
nNVV3LzX7JPzjW6wqFYN6WgSgz8kF8ZG5GtsvHgTEyW4UVufVRg6wHQAb6wvg/cYDy/o2CtYxXqD
anZvb7bb6/b6dsVZtnr3VtY6WI3bcSt26lQf41t86z96n+UPsDeceklOwZW8QFUpwFgDnut22ylG
H9s033lfR8ZVB6J3ztNtuInX5k0jWsdngifKhf20JBkGzQYnGKEk3bCnl497FSUIDhIiRqd8Wqsq
eo26atcARMMtxaCyq7zqAAix3wdJZ2PF1/46kZNx9Ibiiu2uvHpd9DaU+ciN6myZW8uvKQeBFcdZ
kg+b1D2ERXnJ0n54LytgAN1olA8TkrtbN5gfZyIKmqHPPvEk2c99GXLGjLNPdJLXSiNBSFVU4y23
7U+yd+iYJRw3k+IsMXwUvImXT3pLqi4c1t2tHTY4Mk+kjoJ0erm5T/gq62pwNqoh+OL+UNtL0gW4
zz+/dKOEPiLRDYxGEn1yobadgrrRp/uX92dpw6XR5fnFYpx2YvJ1MaJLTud2Vy9hLv4SEXF/9tOX
+h7wovpN4pEZUuYuJI8orHm0mJftRuIN738yB45ax0rTIV6ijYNEXlwGhLv7HwZL1EjdEzCyvINh
EMZfvl8VLk04PDh3+P/9IUyI9g6WfO9/fe/+DKzNsuyzZ2e4lq3lNZuC/TqYg3pe39+6ismatpnp
rkOrwobTVaegCcv91Ga6OZuV6PYLvP9fsQE/ZRncX+f+vaQG4GTpTK+Zk36YizraaVdgZGqiuN2w
oUGEWmICqHyKU4OtMyuSeY+OUbD0ED2M9ro6iSUM518P9++Frs5o6ZVnY/nU7w/MY+mdxv6SmTE6
I7gbA4mENFn1exVD2VqyRdLlhQbG+39qB/8/2f+3ZH9UMn8Rl2ze2/f/9b2gwzxd3/Pv/+cfDzGT
gE7H//jP7y5uEmHd/9J/kf39f5o+6nZXONg8sFH8F9Zf/dN1UWDf0fz/DfQ3/+lYluWYQOjx4cjl
xf8T6C+df+LLEVgZLMv0FiXdP/7vf/wx/u/we3n7U2fT/PT1X/1SQtwVgH8R5CB+ccUieUbfL100
iz9J1rXlJHVXh9GJLghYm/CpsoqW+FuBOjESLYO3DGlrGuzvX90fnMiiaWEmB3NKq2NvfbvfSvcH
j0KBU99yawFVrtZmO1/TGOiYHdG6ajPnkHjll9YMiL4NC32xOJhFMv/uNGTKxfS1UVCu4t4fdhO8
tTUzNgbHeXKBJ7QJR8FW2FmPdMFjxsshVnIS0goNnKHwCTubLFYbr5vBZVnpvprncwfQZeUwZDsG
BtzT2suHDfN/VJo11g2LaYIPcY6UqvQRdL0zuKda+/MnEzA9PdF152eo3vjLRfC1qRyHEUwA2WHV
yLjbOU2Knx2KGDmtaFiFNxUbD5z6SnbjcBIqACoTVP12NEiLbEOgdtGx1wTgQV3BUQ+pVxjgpiRo
8Bi0Kc1wUI89BZSFYmYMo3crTuHe6KQAlWN+l+KVw+G0S6ZCbOEvp9vGIWdZKKYcs0dCYgn4fpsl
+WGu+g+VmUfrNlCQtsW0W2RdRLzvUY3/cBL3Oa2FOLZpuIlptG5b6d6yKLx51UQgUEIAtMM8lJ1u
bdcNfIyu3+MjbDzOr2EWb4Giu7TV4bme6wJbOaSH4GEIUNdFIgTHXrs31wAyCJqL3kTaPMIHw4vH
VGLFNA6a4MznkQYpzdKE/ARr6GE2gcspEbZ083sjdmM9fB99WvB4OaHcQyGip5ttmsxU26zMXtTg
byqvNtdlAfegbrtoBQsHcJhfjltQ3MyFdBLscqDaK2hPI2nkBFmPT2j+okNWZS2IMfvVzzWbX8sM
qvdAsjOM4qM5u8jezqGS3/s5H1ZdwEhksPj1GsogQp63qSxaudaeriYXToaB29UN09zO7VfAQpMD
sMeCLZamJDv8dBzKKSaQ2XoC9uWuy0REr56BI51m5losGsg6M1uYKa3xaIolZjQNj8rs38YOdD36
CG+d0YUvLAdaz7QRwAtwfmGJDo2MEAZUSaeiKb7F2dMUZT7vwEQaOdgd24L60Jc+716oE/ySfF3S
Zdj0Y3s0hLUmAEI/O2EC7VCQe9hyn3l64BNX1GqVQ+qiZ3/LAiv/ghqoqRVjpvxkT7QULEA6toUs
3fVew7l4s4qOwjaOOSrFAZGr5XOIrGxX2s3BlwWdK4NDFXJz2oETide0llSUyn3ubqjP+e1FRGO3
Zk+IblQGgMdIvI26cx8H0wqEBGZybp4aVEw7kZhN66LX+24Ob3J0wJg6O8cmZyrvEW21BaxhOlx4
GKBRVa4gR7KkgKpMNB60guj7M8P/f+yd2XrbSLalX6VfAKeBwHzLmaAoUbJMDTf4ZNkCAvMMBJ7+
/KDzZGVlVXd9fd8XiSRlW6JIALFj77X+leXroUeqJEwqYVIxzsKQD2Kqyq21ltIc73P1vWu1eW9X
Tb7WvIPIteibyV8/J1AfdN17A3pxbEdGlQYc+jK3LlPOiZzn/nCqhP1DZ3ojoVXvHUzo6ztZQfaW
PGaHT/Udye9ybHsiTZt4FzEIDo2e9jKWpmUXYM5lt9YLGlBZr2V7wGmcG/ZFkU/xMLTtqzbEL4mV
EiNqlWo7E3xybEKyM/gelV3+aBKH6YuTEdvn0V6ZiQsuYLNrvv4RGXSw6CfnErRBOEbbtsu/4mwA
IFz9DAFQ3AvCB1fjAP3NpgZdNRNuukrN8UbomrcKlQWchrneijYF2tt6bVmwrruKuXjmjmfAPtCU
E2z8mXGaZ+fBlGG1L52q2qZ9+8PKscyUvv8LWsArhFDGywV+Iwkz0lAL9XuaayzhesWcskEQQyxr
wa1toyT4xASJjVIkSDJGR6o+H0JwQQc9L3HAy/hMBN9pBEPFSjTdlRKjWF2M3c5L80A07BgzSQSm
2DZmSLKAXu5JK2ATg6aHLpa6r1dJN1/dycKB36IR8Gbv56iGdSlYIoywv4vH+lK7UX1ISsbcg/xM
Ci/BIh33mOxpP8Xqxe1Sb9soL9nY3sQDhmCWPX80suF6aQgaIRHA38OiG1agMu1VI7PxkOrjFyDH
cmuk1nlsiauQHUOGZKpB7c7aFqgJ+EqZPurWt7os7Z/ueHVk9tq5afptlL6NzI1VE4lStM708Vfn
5yQtJMMTDR+PkfCkoNn6p3ZGk4oA/l0u+7H0nBRhoJfTZupKPuN83vShERgOvJkl8C8LI3/jYhZb
4UeoaNMNn7n9EgET/qbHSzR9y10lv1e4YvY6VJT15OtXs33s6dFsHQpxStO+2k4RecD+D+hYK8NX
wEy8cdgraX7Tyzy9FzHoQVmnh66aCDwwMlqLDKExvhrbqKzfNeZDWzMTQI2A2e70gZBgynhzGzvT
dyeeyTavKsYfcmOMNn3XpH8v0fluS717Q/nj4fiPltw7d1xDL6QRXu4Y9EFUhlYO8hBlnxHTN1cS
WiQgnFdcPsnJhqNje126TW293TYJfGLLI9LY9mu6tkoDch5hcscJjB14OHo5w/7SGPNjVPCxujUb
vcJpGf27MLsrwWigxVZFPAi6FSJoU3pv+5xiI6uBNketHu5Zax9spFhe1aC60Ms40AWJGj0hmRCd
qrvKbYgbtttD3UT0NfvM2QGJvfb68GpKnSUExrJu0r+YUqp/qCmfsRo2TmPDvKyslScYh1dGxkCY
+zmbpyNg/CfHGy4jpxGa2pPetFzGstU+MUqa1qg9+3ryQMhmdJ7b7h6bYtbNXeBLqbaxZAjbqvk1
BQ7KyIKdEbR6duhF+8qqY+8K1YSbyWMxc2265Tj7yKSAodebBrnFuhc9lBGx0hX9I4Q62Bgme9G/
AFHNxp2uQSki4OHYTO07U3u5bpQrg8Y2fknyeRigQGDU6mRvu9GOOaYBjtvTj3aUz1s7h2lS0ytf
Q9cwLkyfMyTc2fcJocpudlNYvkIP75uxmLed70EwXXpDbNZB+lIrrOFkGeYrr1KtWx/HN5L96Eq7
mu69v7ci19z3KE+dpizWlavHdB7sJODyYhemo5S2yxkzfAH4mdV60+Y5dzC6clYO0NtLJatgFZHf
LFMqUjq+j2UlApuePjZwf5fmBkQRGtkNRsl9QXMDmOehHUwYuDZTaV+Kkz6FMKxtC5KCXx6cttvM
5CWde/uZ8xNazqgnK+WAFLfKPNCG3FvnY28cWbw5M8xug1qq29IeKijNkFHqhHGZGE3zvqaA0cQv
+oDtNjecd6tDpz417WYCuX8kRWkTQcVcJUiHdlWKoNYi12vSgIeYSQ68g/eTzh1An+XWCVET/nX7
YFbW+wS1CBpmc5r9HNFqar8XXtYhOWmH505HMCJ6lsfb03rAmYfaM2eR11lBfP+S9BSnyiapgIsD
sweNpiQrv+mNVexyV853o77cvzMfaZ5VDXsGMRF3wfKpNm3cdGm2S5n8X/OoDXDM2LQ2oXlQjtBK
14tz0lGwk89JzEi9qetHEkhxkxVujDCfaDDJNqV16gSBk3sx2GOsQ62RgOCo/BLu3HklQ07C8koC
gHMG2v4At/+l0qyWRViDfgQYnUADIkQOHiOUrevYaHmSdDH1Ug2jDbibRfpjSuYlhSVJV8xd8w2s
vZNldA7D9OrBjwcw9j4KQMdXa7PPdh66KLCqYn5ooalMDkya1txbvsX+wyVwnPb9y4yUYEX74aR8
SVGgl9/KyQy3Royii4CNE7Jn5w54yrRt04YZDd8cI6nwxBNTg7dW+kcRu2/wgcgDSWOYe6VtrkoR
rZOR2+gErTlCdbgbUEvNpox5pXB/5xTpH78IxmUi6mdOs7Ylpfc9ZugWNB2RFexg2Di8AgFJ9q1g
WRVM37k1fiK9sR4zIz81YEPhsCEl6vAfNVXhBJZdHaIgbl0ykKLhE9SfdzZY2NeLRCZRFik2yfAz
89t6N9l0WKT2NERNd41tkg1k/LMF4bBjWjfdzchHMk0wfgtmayK/u3/z7RzQcfyAsFGe3XpclwPj
RWpXSDANs6J6fh341D5UYq7qKS2+oi3+hDOfuVo7utHv/Xp+QHjDNR17NYAkIYDbzhhXfHqMW04l
+q46mJasEdGxceSh8nogavS9VoC9PoVDpxggMpmeDndGtAnfo6pNDjaQY4OLlKQ7fyMU59HsP7lx
f1dENH+RAbEOuN6xtAy1RxX6pOkJce2Tb30QH7eFHrGVmGh+igRhwGBwaVd1TYVbEMKacyWzB97i
3LyfFO7aiMygTmTPzN24Qdv8/pUBnhhgLgwvER7xW9nbptCplXlfAIujrJ51cDszw+A90QC2rtBV
OOM38mNYIiXKeF0f7sIUiUObs6yqsnuYxvnNrDBy6qK/G8ie3UkB4SFn2pKVxVJYtQxarYLL0Zi3
hEwQ8d2qRzGY4xog8jWnL7hz2NxPlnB2ja26LUDMIwFFzk5ih6JLGY1bxxEvnQlhKA7H8ahlYqSx
+InwOOM6zb+StMank8izMTBWZrNNlZmiC0xEe0R1/OynhnNqrG7exClr/GS6GxLsSCgXI8VYXiMS
N5nR06c9V1X7q3I0Z1tCdLIz95tEQ0RvWMu2qYfIk0yaYuMXVX2uE5Lhx+bauJHc+twHdgTxIsDS
B+PsNaumYx6AIqNcd8RkTZmLutIiUqCVL42D8QIPJuH1uvgWdw614+AGSnMRBdO/hCtAibXIFSJe
Gx/b8KuVxndMD9aRkAGziU5kwUiKObYw+haWkxZvsoGbSUWY7L4X6ZOlyK2yVL0bSb/e0oPAyRbC
sTamojzpQL9pgy/YLmY+xD7ABE0VK18nVoAzv4tS/poF3y434U30KHeyKftB5fuBDyKh49DdRSPn
dlFytem5DxC8qax7P+LbU387ynVWBcVb7SJ11mE2IlgOS+Yw+gvIqCGuENkNqlqD8H/QvGc5pgS9
h3CuldFfCoeQ6FrXRMB9ys1Xt+cY3s3g9uh2qPJV2DN+Ygw7MK99rJsy2fiL7el2qO3aCMrlcHvK
zZtZihgzkJiZCKrlEGejxXLUxPeO4yR7YcUI6TMf5n0aHm8/rV1ewu1QmXUbDNhI/nwReqcjM2eW
up0WY9WwHG6P/t3TdkRDUGjt0V1eoL6YtVr3o9QL43h7cvvytEiM0qH5pTcg+ClB2HqrmcJpebG3
R+YgH1ATaDvc5Wb++081esGc9tExW940PEfi95tkJoW1NoRBiOHCz3e6fqAWYXwW9PGlg0W3glNv
bbCL4OtvChBtcxuUy+H2yKc/9/sRaIbq9jc6CgCxFU0oN85oCcRuXRfQM+kCs4361aCjZ9d6ZDyA
ZQlmN5d/N00tG1A+Jiv09UMzRJuyqIeAGM0/DhN6KACNf35xYEXhLCG8ib3uRWvSMSD0caCM5JG/
HP7xtYJqHaEVaMcpHIMOjebvQ6YNzS715PPkLO0213iKYG4Ht4z6ISZ1vuoHuRHL2OMfh1swPUV2
hZSXeYunRy0aRYfMHr9mJqql1UGxPAcZbMnApUbnhK4wjjTkthc5Cj0Kr/73Uy3VjY3fo+C1lg5h
kjuoLrkSj4bzhs52DIBtotuI5d1klngslsPt616ZMntO5aCtSsQ6sN8QhqyV6ofAd9nCE6HYcz6n
xA7O+ZuRnFFD9EE62Vl7qGTSB5oLQXocRyYSUdUF/zhkYuqC1FHTrpyKx9vX+fkJoMl1os+o2iKD
RMJZ69ugKvSYLh6TP/CpFb4uNzDtFPRtFffrvHU6fIb/cyiWH7qoxTLu9nzxYi7fwaijDhk437Be
XkWvMtL5bs8bTWFAyiDThk35XNqcd4mFcUWbmFa53CbdkWmwzjapILkQFgmBzXF39bFkrhmFcE83
rPdhqjsMvCN9kRldXk131k3MI9FP53Boj17jxisthMgw43taAbYBKY1Haj3Y4RvpG49R3OwHfbB3
EBu+1ab/onKAmCjPUGEwqK2TCxFhmAaMuiNLFH567jg/E+0bNKl6i9oVDZ3tXZUd3ZlIeXY91Tqa
k9Hf5epnjlRv73Ed5wNdukRk95lm2TsS0XTINWjUCzYNByyMYuN4gSbyZFua2TXy0I3i7vHTjLyp
3sfyl0dEvjbZt7JCNU146RclXY85mqpUS68yRfbpJNwv9f1A0s0GSzTk1qVdzmRgNZfES/me2z8k
Jd/WAxJKl7I8owMv1nk9ki7YYGLPxmGld1hRevPnoifKOtTLmYP4LBHam6VzXpTKcbmqmDyFU7gB
NG6uHN/50LJrm0PHtRtHW/kZGy6B+rd3MMuWIyE+fmIHXtIw5cwa5+wWDfr74eoXw3loShXUJdsz
i98MwnXdX9oeNaBmfq8Z1JY9xTKS6ReMVM9A+ua9x4y9oVe2N6BwoHVltocesHwb/Lxbma67y4K8
aF7g8fcBvXt6G5o4uobx1pusqq4j3G1ZTOIYjdekG5tnOlkrR4z71McN52fjsu3MHqcI+SfCth22
kWRd+wbJg0b/Otge5V69IBidDwY22Q9n6N8Kl1wyw41/dLMrVxUcw5Ua+TA0vCrowosfvOEvIiPE
KHNxlDFLd/HHRIP4OeTDNzlGyIvKVRSFF0BvChUhfU8fPmrn0wChLbFM/OAVu0gjcxJeLMYbVDJk
zdB+fwDjGOoTw98BNpxJENyeaLBk3URNDDk++oXXyIbjTpxMFC/dteFxrskDNsizneuenZ1euSuj
RFdtJfUGPfx3dggY5Se2mHgqHNm+0yt4HxGqbSJ7gpVOh5FRCEtJLMuLYlxGlwONlekxDVHx96Ep
BEq9hkYV/VXmr/EpNy7N0yz4xVNs05Tgb7PpdTunUgYb0oFGaL1xphItiQnX1hYDtt8zlxZnl23d
Jwo6UWTbb1YuAQ33T2WOzHQyp6tu5NYuGrr3UOszEgeI06B6BM+VxHQuEgqfErt2XLxFfDDsw+1N
GcXWLungwvbsGFvsuE1Ry1Wh4K0a9TKEysNnVCgLzGYJPXCTZGXY8ZmLa7WMMjK377A+KzB9+ZJM
kVW7TOZIH3NU8NalYqaPKIUEJVpbMb0YiDy19xF5JcwUhtxsz+2HSlTQHBPosD2tPuVoeAKTd2V5
GD0qZM4GLoGI5BEZZ8ajEeqvTpK+09hGRBOV2LWrY+UZ0Yl767YoSdJS/LJNhyZhYmsX48rd4LJe
9ay9e7uDu65E8xwzWGFr8lPT+H8Ym4QjTRoBuqA7W910dl6mfdpWTs7AoH81I1KxeTKupQSzA/ox
ReGcE98wEmGRDnQKwrTfumDud6BVgIUP9J99bsPU04hNaHSvkFVWDxPB1IUKMLN+H9NOXHR8ndu2
5MwLK6L7yrKN1gCXPgqSNwvkbqmLkSitTaj6Xn2obatYFynSAqmKQz9zYxfZEj4aeVszYjmVI3dw
8OM7r1N3WOPvuWGhcJBsbgT2zBWYQIfN5X2cXe1B2munqa9iTsJAA6xc++RstoacryPgFgxPgs7a
bB+RoKM9MmnRil2F+uJA2sGdJf1rWkmUJZ4l9gbQV/oh+Z7QjfOQRgabrnxlZdXWjdWPiOSZPYpV
YqYH55nC80WPTY021rTHHDwGZYw7oeuGVZZHEASadqv7Lz3u4zU0YINrZrziPaKb7Ab6aLIZqVC7
u8rFymVsZ6XvcZObK8zgKRs+u2KrXH6U2fBSMzlYGYvjwR0+ZDkiMWuMp3ZCskfuIURXMMM52eJ3
g94/tATK0Qy0SOeI1YwcE5dRytwS02gZIhFcvnb7g9tBLiqGfBEXYCC/0tdMAMZQpdwONZHAFEBB
7pHqvrJVER2kY92PqLHIVHrK8xYFDvHi9RhkQ9PvHfDNwe0Q6pQrt0cqBIW7jg0JaDU0NtW09dBU
ykowWum14aRCK9qDNFp7xoxJXSevmJ4kYzqLOKMaCQ/EMLLAyjlwLdyFWZie84yFx/erh3hiGfcT
wzPWxdhMAc77Y0rcChW+nILJH2tur5XYZCX1K4tkS4VCEeu42UokZJvdvg7FQOxzQicqz3usad9v
557xpEyfxrBz8MjnPuxIn8J6QHVqywAZCZ3CHE2izyjr6HoUQk6LazbrMPEVWlmshA7lEAN1fgIv
kp1moydAORrpiLC9ihQYgtXodD6e2dJe+w6zGQzGUL8jyk5nOdwe3Q7o59hS3R4WPSqacjfEOuFb
ksbQlJoG82HjV9VbcBE8rm2oARU7K1T2dMt+RjqSoE5z0AqVSIJuT9nqEY+hdYdGIaa9fUYuJrbf
nxZa+HFvJc1dTUzRxhM+OuMmSTcghjCIhhIZGZu/tVx+lDUV9M6jgsRXfNnR+KjnQEVNy8lRddvb
XFEW/uNgEpMQtELSyr09vP2Jcmo4u+wX0jTOCWeM8BsU8r6Iq7eb4EXpE9qeVOIlKEYknMt5+vtr
nUMihTEnXKjs/BwQgLtJDAxUObtvopzbI+bR3bEvruNCqbjxKfIh4kqAPXCTCvmyCqzlcFNGzbOV
kgAZdhvfzOnN/BtxlJ1MsKchJ27asZUnMWj7pKBPLRNUwyb9vEDDmILoKJB+Qy/PJH5FVDXGdU66
IUDqhN7ObTjHllL/dnAlwU8icu/zZVvXSe8XcZzxhmX96DKaJ1WGMpwSDp9RCDaVMtyNWpdty0Tb
YNF0MLCTKIdaVEJ95bpk2SpnBeeaPc+fB9iX2cGI2MLCVshWvIf5FgTslzVw4mhJXP8++H8+MmsC
Mk2Xc9QGZrxDKn2fmmH3W0Di9PUW5V91wDU7uzraY10cOsdaD8seMV92i74NJlRF9HFvHwRmc8Qn
85IF1TYuvk/G13Q+upEhPiV5VU6sqNitTrVpnDpGQDQoCQzd36RaUTLTT/WJJnU7Jm9RVQ77XlmH
vpXcu6rwKfT9AtY1Hz2ZD3AwRngk/KA2tHahOT523sw4x+2p1UMQ8rYFudsZQDuIHu3yshEiZWs7
pOVru+jUzJvURRLiZRELsf6biu321Cqabm/63bFbNnkD8rhNaOp4EEB9oAte9oJ+XEtWjp4dSDsz
GYoZPHkwryyz/+EI9ZQgA9zdxGHuohXDLkyyyO35FJFDAq2D92Io+xNJqfJY0Va4SXAm1MdgzpaX
WC7n558avdtLj+tX5WTN8aa3KzOaw2t8hGe35SMcbjKzm+KszvAAEFEDxvtU6so8xs7h9i0V+ro/
vvvtuZ7K3z+bURV4zeUg2okX+o/nA8bJdWHNj1qfvsfwmEmC8vbtoDjNxHJ2cYYYoNJmEpyn5eay
fK2xiFt3mUJsbr+x5fZk9d7eh0RrX2ewNJtkmmBasEmP7wrEOIGLqjXo2nYNudz8fW3eXuIAoGmF
1pw53bItb3LvR6jK79nSHmlr0lLQDT7cnuFL+jlM+bB157CEzDIVaysOSS90By6V5WXdrpfb09th
Xv5g7MGyDD4999srn5RW70xT3PmtfR9ZGeoSPt3EharHAhmvK3OXkuwBdaE/DnmOk8LkkiePbk0H
/ZUVTCNIJc/2Vdo8atkuq6tvJnFMB2JJ7o0CrqAbhSu8Ptib6bWsIPGeB6lfqCBoRnLnElmHQ2yA
o0W4uVqZDu3r2oi5BrVAlLyroho+K/qaqxJHrFeJ16Rz3pzMu68rw9+wo7T22EHJe7LtuyyZ532V
JCznehfY2NFwZrzZPeyo2tafNNtq8eCjylExGoM2f498MZOQIPJthr6yiBcTJ53FwfTSfS2t7706
mXV4LjO2k8IGpC/6+2TM3ss24z5rnfsxL1DVlp+049ungV7lgDegmWL1lIX6oaMe8+AOrakKj26t
EZbr6eGmyZwzbfqLh7Vq5T4abjhtKytVLO7yYcqojGXVQTpR1tYkH3BNkUqh0o3Hqik/uSLnVahR
lAmJ4U3oIBBgCTcwCZA/MC0oTqq2camaxVEVdf+j1C+2G1qfgGqRJ6tlxEOwez/k0cZD7RtZ2oNP
42KbGCnO+7H7Mnzq+joeHgEVE2FYav7udjHSdMbflCQM3xp9Pzre/qaF9RuBJ/n2MJ2IpK3VERkC
9zXVGQ9GNpNFFRd+MOWufrwJGP+/1vM/aT1dx4Gi+L//R0X5L1rPp7j8+et/Hdvso/j5T3rP3//w
D72na/yXIXRhQOTyHeExzf1T8skfYci3dB+rxj/LPsV/8S9gNTqe4UD5W2Sif8g+Lb6dZeuknyIG
tf9fJJ+O+zfQrQUYxjNhl/IaeF2IG/6ZE4aaoGfoxixZYxC/ElH8roLY0Z9JVRR7PSwvTaszrTUb
nA9Fxz7TR2tVFuyQfcPY9Zl7v2Ao8otXD89eiadd4EyJ8MWZXJBtkmL6IUIi/YBadUawsBs1xAjJ
Oc5Lsnig2MrHunDvx8SnzT9O+4EpmO8PMGxKz9vTL3+CdOgFRvXYQUQgFT1FwU8AhRFGh4jQw0wf
uk3nlR2bO9RcdUptnfXoIuazy5xxI0kRWteaFaRmptZa0jKIoCs+GPYXM+ZTob2XaTxBQdCvWuLc
+wWm6nqmtdgxik7YM5ZDyu1KJF+JgjLrte59lQ1sJSfjkmbZobPcn4NyGdnnqFjaUayd1kLrRqQm
DFsauhtTG/d10z93Fj87aUnNzH+NSj1p+NHnOPpFX8416UGGdr2yaeG4UvvmOoiGQjGc07A8RUg7
V+6kbYpieBz17Ixy9oxf5dAXJf+kYq+jH7VRXWTj3oNhPcFwPpW+fvFD/Yry72DC9AlZ6kaxa3Lj
Spgy4+1m27aK/Pns3HTyy6D34GvyJWwxZ3n9s4jt1z6Ntjkpi+0Wg+I9mpl9PqVnJ00+DHs+qZFf
M6WMN4anWA+PjDd9GH4QUwhCTc+9mgGLqVPijHs68sHoI+BItNUwJ2eJTc025JmMUAzQ2JH7XWcx
uC3dg8hGuhMYpnMf6yFLgeu81qrduZq66LNz7tSLnqEj8a34y8w5DyKHwFEYTIxPT2Ft0T+NtirJ
6Z2RMLsCoHHo+cllG86rbIIn3JF81Jmv6ZB9RDYp1yS9ecalim14HSAKinZliAi1MlJAPmEjHK99
C0JnTn9Q4H/ZUfxVd9PT8jYyU7vWSKhca342amit+ie+RCZnmGTJjFXU3Y1noCZIj3XaEyw8PvlF
w1y5HE+zUwEZE5hHTW7XxniZwLf0SgY5YDLDhmuPzSbmHaymkxEDECN/nr7PlxcxMtWnfg0Beqdb
6dm05+tyTs41rl3miBabTOg/n6zeZ2LPp3R6dlghx8p6JfKckYqxRvp7burk4/YzFFLhSZmXloZQ
NBIzgfj7K2w92r7FBKYy+3D16eRY+Hr5VGLErOlAycb515EnTzdY6vLV7pOvBpChMjs0GUmgq+xM
ynNA+MY5VxLrHXlxjbpSOCLO9DboHS5yTs8purw64VzVyB4vt0My7Zt6eLKy/rnR8vOw3A6w9cTz
lSbsE7OGMpqeCLG6Nk720Q5vvuqCbkSuV8/X5RPsdXXSsnSxv30sb8xyPhrR+ORKZk7lfG3Johpo
ow10QZZfKTT7zYRkzHStgy34aLR6voytfulo/GLFERN6LrPh++E34vdJfZd8GqRfo/3aMrPysUpL
y/tBoMwcc08Irf5bz4R1ObfTdGIzMl8z+pDoKLtnaUzrZBb7JEF2IrkV9PBvHLvfzHQ5Vn3e7/I2
+5osayvl67iIPuT0LMiTWU4mv253Nc66sIs2Ir92vFPm4L5OWBxXhJ1edevYav43pANMxhM2ZM2u
NHtu0/PFhQkX29NzrtsbKp1qSaTr1dVNxj1FL3eZUn54kfYy+NHjXTvZ91ajf8YQa2SIQFhEEjuJ
cw/t7xMS1vfCpnVhJ19doU6iN9DUjieNsXangjJy7lHsVRo5lOWdWSI+G42dEt2hnlMIyM69ZQ/P
c61fkKPV0/LQPtjmfDJ/0Ml81Msk6JqlPM/Oec1rn7g8VMwpwTuNQW7dvLdm89D388mvumcoZuha
CWYKJ4Aw6Xn5T5MojdmOmpxek+PuwPiearv/bMPpgvZp11hABQSXGKFd+xB3YwNhb7lZMeLviPXq
6YlFWUAB/7zcsK2pWShLDz4rW5fMVyPJP7q6/i7Ca59Pz2ZI5o+0pk8RM3VHyzs598sludwT8Fnc
s0XdLRdRK7jGDANo9RB5r31f1StiwO/JDHite/vAmhgzFu2eyAGB+tTSzR8ucZd8dPyMjCH85Pfn
GPktZabDpZZ/JP7I9RHfMZNeflYu3PvbFWdM94Zg1wx7ikA+jT1BmG91LX4YJHAvh2J6FSvz+yxs
yUZYJAEUJHNF2/DAQCBck0r14iX1hyIK8mAnxmcSOdGRvTwz4LC6M3tzWovRCYD2RXdprLKtVErf
OhNjBNcJWO6+Z3JWh4ROcB4zSsv69DWfIBKWqTqpMkd11L6b7Axwv3pMJ1NwmWExqoJ1ttPWhU06
LJzY+Zjpz9My+zWWCTFdw/73o9vX1CzVfsxpzbjOo4wTsZuXBg36OmsJOzV/HzSr+eOpZS4vG8Bn
3tLGY8M+Kb9hUBq9YM2dNgDr71ywi4Huh7SGtSxcsx+TJr0qhuq3w7h0ifIEEDEjpRcDlQ+9lzAg
rnLHdvYllkz3oy4cUQFW0TGnAdtnA6nUOi5d14iPKoehG5PR4vf6oaYtaHjadiZIYZjTbWGBBu4Z
5SDILjUwkF8O+VIpuD9V2OtEdRs8AbTTlMtXOnGnVejC6emAkei19lShrPl96Jndnnhx82F28QjG
zQQmsEMtX4R86nKXafGlADK+pf66wu7J7I/Z9g8xq8C2jr2PpjDAvvSDF8iifweIsiAgY5RnmNgT
xle9Q0e/zKyrM7ndpiJieJ1rTsrthhlXB88+QuqyIuj2M9PSYCjse8+quhWIxXXaeIeSHWxfERo9
c5knDTcPLoFC9U+5P4N0UHQEm60KKXQs23vL9Lx70BPEMgy8ypa2b0uLrmbLmLqvrubc2/n4LBr1
THztfQYbpA49+j3yA9+BNjYny0mDvxT1f1il/mqN+jtxmzLZF+6CKgar69ruLWrqLzhdmXAaJmNa
wgxIv+r0OBrZc+GOz6E33TeQNTQFZUl+0fr8Dykixt9SRG4/mUQBneaSTvfC+RtEnrEdUmLQ1Icw
Mi7KrDCcZM4xIwia+wuFjkxaVEOYJXznfimV/sMvzm7nr4jm5cebpu25vAJd+CQx/fP+YHTdyUzA
zRwEbIblXlPEkJrrau/rT6kxPsFo+KAf3k2PEshMY3FXo7CNE/Ufkcb/7oV4wnUo2vzl///8QiKz
8GOPzO/D8uHb0/BkU5lk2slz9QcFCpH2xpPrYqyoIWwZDSTP/qlQuD1Ae4ExRAppHWRBHLr78n9/
i1w2Yv/6FtFq18H02Yb795yXKo3GmdjT4uD3bKF07Lmx+ai1MNancaQIxRhspf2P2+nNSPQkM/VJ
JfYctZfSXlCD06cZcwO4lYfQFC7RHl3gCyHN146ly0zotSvKEGo7J1d7t572Swni+IynE/sQcwEs
VbrecaVk01Meo0jOiT027QNpttsxAi9S4uuJh6ekb7aG9Zp5+q5m8UNLtS96tW+QEGJxOzCGWKcW
0K4MO/+At9ZpdmhcwPkAtcijqxapz3RGnTWh4lrsF2Zz8Yz+Kazyr9rv+fbJR1MSo0eVKCyX1iln
zYoMZ2riZfpSMv/qx+E5Rj/92436T2bGv16hf+OX385TjAvCJq9St8XN2fiXCxQEkp+XwioORAnu
LDox2PWYTv24VdbT1eia3y2R/+MPBKnwbz53yzCXXTsuq3+JRPJHw2NvypUZOerUZsm3JN85iXlN
ypEJ23TZQcz9UBM3tYUHoPfDM9vdoMY7ZVLXgz47GvO3uC2ORXme8+HJ93uUGcWD6S4ng05Bmg3q
AqqPjYR4aMVJ0o5eOYXiTWTpGIu7mfthTym2fN+RsGfcf/ZA2AoF6LIrQFNMMzkPDDFBn6UX587X
gV1VjhOQfj0ImHenNcjJHPfs7xneZGdCi3ay/eHhc1ms2hvfIc9yMtKNcKuDVMLZTqNnHxPD1jZW
BY15lUdiieXKes6i8Bx6Ie6nMP00uh5J3/AsAM7lffRQpNN1dMNnXNj0+ik8HMt8FRnVMSONzDbf
GrajZSY/lqK1q8Z9YmfYr9qXplefg6AcKyRb9vipbo5g2W3ArgPv8X+zdx7LkTNXt32VG3cOBUzC
De6kPFm0RTbJ7gmCZDfhvcfT35VZn8QW1ZLin/8cVKA8CzbznL3XhvV3TVDndeSJF7O0D/gHczFf
TVryoZnVwQztjQdCcq6yVyMLLgkdxakxVdgvAVjMnLWHzntxBuNOTvcYsRznLZpOYbvneRIpo2a/
cNqNLuvifqILLH+HNjJ+c8KbkSRxw+03rjEcR09/Dzxx4xqUCf7zCcb/037mAo00ZLTav6QygZmH
2alZxUFO3+SUbmKzG09uUD3Ln1zQTSn+y9n2T2d9W5fRc7TnyP+Tz/92NDXmTHyPoMFup0zIWiam
5X+/pP7hkMW4bArQ+wZREpiX/+lL4qhOOxDLxYGMnoLOS0sRJ1sem4mKcOivXUpB96len5aFsYFH
A8rQj22UfshRNsbcI+XpbWwBpyCglErLwddAsjHtGUzx4nIidIFdEHB9bEFWtUny5jl8TT2k0IWM
S0GTQZ6IU8CNfWg+DcQ20BsHzWsu22rOr1vHX01uf7LY/n2Qvpr+fOw60BkF/ybzMtdagG2Im7QS
h8liSN4W6MJPC2BUm4mO/CdtxiG149zMlvNYUrRwwu3gVd8qKgyevyLG6S61kmt/7B8N134JCTD3
nOS6aKxrzLNbrZ2PctrURaRpLu4mtZsrdo/jEt56AaWPlnqB2TBLorpHWnH5bPQuPe+o2JLUTJnA
jD9sLheYg68h4l4PU3ppyrQQtqSXWQdZV5BfpzecaIbEfsEc+Ji3zTat3RcdgI+clGBsQQMebqG8
PMozuGC+9p93bkP/wwCHXYxkR2ZFuhD2lwpkYVbdVCKvOxiwJGEb4rbDEog/nHlTQ1LYCqnksYQy
j1GLbYQMkLy/6iKatAeI2BlJgsNNwzRvYGrYC+emF95l2z1hxUG+bx/k1G0Y7tp8OkVaeNV65lXt
Jd+JNcGu1FGS028SK34mgvg1Mfl8cv6iFeEXFwLdQUnhr4Dg2Zuc82pKAANHPqNROaiAtn7qA/tG
nlXrZXgvg1aaXo5xML67nPlzTmYouq4F2bXVjJBP2Aw+cHRTXKB6F2jTyfeGk9GTNkqcR17+kJNU
F7R2gyrEXrpdRXGktfp9bjPaof7iVNNTHel3TPDgw64timVyNBakA3Z4jTG4fVN0u9BASdu0p3wY
3+d+2stBkN3KkoX14ifTis7yygmIVCmxENr84j7kkLAC2D3YNLy31NZOjN27zX/e0H84izFwk3+G
5VPZ/rKZx7AGlDUOxWH0ik0LBV1UaDDdcdzLnRy/x51wUDqF/2X/wgf6r6dPj+EzV2jDML1/OX3W
wpotU/TFoYvsJ/BH1/I657WrIeu3o87GyPLrYOw2sn6GAJF2rDg0DHiqmcILFU6TA8VqUUUt5gYw
0U4OslPKmo2OmYyxmOG8AfddibJZyfGSR6EUrK2sbhSp9zL47W6sk0t5yhjj617T6HA6e+Rx7sh8
KPMZheXzexg4N5FJPAPFvQS6YF0BQs/1J3neJQnlJqFBGRZoHHN7Swu9TfLrGQUoWudTyKCH8QSy
7HdTXowKtmYirpyRwK0uvYYLvMmT5TRl8zF3OW/IYzi00lf5m60FCI2hPyWLfk1k0aZN3zQ3u54F
0z7em8bdNgKehqdoOzXZpRzooGo8whK4aZm5guLt6+wGpLdnBy/UAzliB+9FVijCgTSzKOJyK26q
BXcx5RBvmIjI2RY/y9rfD/lEml+Ja/MDJNWuG/NrRzDqmJflPde3VsCZKCX9gfzmeLpZOo5KOaxD
1vm6wP1qR3BgkbTRiLFYESCAHYXuGdPdJCVbRCfPytOvq4xKbOLe9FP62s/ujaxaG9TrZLVprsOd
RuNPFuGYe73LH+1bjFhS4w7G+qVOwF+T9Cd5hSeJ8nIcaNsG8528X5nzUVoiKBc1fXxdUE4eJuc6
ahFaRcu0ilO6zQGEyC4TZIek17KyVjJfFN1wa+AEk5PYuX8kp/PdKJOHheKM0esPRJdw1u0pkuvw
+0xaBwhVXkWcXOOsZ7IZvQrMZY1mc4am+poPZKcHib1LwyNZwy+y0pZjnmw4egvdfuESfkwyLh+M
LqvoAVbalRwwGdn8JDLxkoTRtkTiZqTLOw7mk8VoYiikb5DYGJ86ok8QmHSju5exF+5kra3rMsqL
Nc7cA6Pby6qaj2qHp+khh5Exl+FpZH1y9hJUBURRbOVsPKvcGz9DHQNN38zHC3nxKUTHDNK+GaAY
FOG7joEMWXuHSpjBHxfVamLu0NZUa1CcuCXlhdYdnrKFDk+0cCWtOfkvA9gDqs6cjmWdcPmvMaTk
DP/p9EFL29dth5PIVyRKNltJbQobdrM7vxctKxKavxV8o85FwaOHNSAno16fX1HGpEcD3JMDSdae
5Y7VEiK58gjkoB9Pibgcs1OW2uq0rT7ANd/qhAFuE3+U/vyeeBotnemGi/eDn/rANzzEYWPaXFEP
GrftfaqZyLGxxE4xthMxcM0pGk1sdTgW/tTPB6uucnyC/R3dd4T56Lx14AUXsbdcF2X8YsgqkrNw
mExO3uAWrF+rxo82Iex/8gyyxwbB26orqW3qVjWubgrwMWQ29iSxlfsxgcxAlTvp5iccD9EwfOiN
Va1LDnB5fokW66KESz9WOj5A58YR3XFrcnKS55yHUNNv9BqTi0wM8RiFDOOTpcNcTgTmb0SqxiVA
/628hmcY+QILGyW4j3pkqCevu3127bNHyuOvdf0Hw3oY6GtkiX4nP00Ok0JTTo3jy/RWaxB00xOQ
ewV8jxv5IYRpbxrKy7IyoNFOSM3pUs40BE5UI0XHUs7vc84/QN0+n4lf9I3doakYBZX9Sb+Ka1ff
GPO4hxzOaanahnX7kXX9o+VMQE4YqLl/H/r/b9/9v/XdLUfOOf593/2mbLro/2xe07J7/ae++/mN
f/XdfedvHLS+LaFGlm0Lh0HJX6glQxd/04VDz5sZFZMr2ZIv5If+v/8roDPpGK55msxGyjpMXP7e
ebf/RjwubXLedoYx/U+674b75exCy53wTUpaJv8hRQTD+jIqEr5XtZRUzSsq8VKypG6yLrYWqCzL
nugcc29KmaFSX52FWJ/3zxAwHT/QoBX4zaUGbW6sAuhScznkghSSBSsQEu8ggIWIQtjGbbRIbg6q
EVci15qUcKkp0m6VJE7djMxl80NsDf5FiudYKidD4ADFIZZSPHXfNoOjBUx6T+tfNglwHqzzU0G/
iFZY/pSV3g96DSc9BPRZDDdTZSyw5+MtQer2RTDcUvufNnDPMFnU1bc2XOhPjT2Mt5xOtrn1U0RD
DjypHXkABC2GXrEOhXcPbf0oAk5GYINK/AW4MmgCQiEue6KvOIsYRr4JZ2BFZQ4dOyrqd+l9WFHT
vaton9AvOSG3vZ/17jmza3dj2jXQXDwYgwcIws2Ndk8XifagHVzVRVutu9j/cCZCvHJ0kjYmW1SW
0Iyq7hrGFFER47XobG2r0RrAmHKLl//esOIfduXAaR3z+6JycVcE2WHRT44O9sTrfwy+jTlTmJLs
wDWcdihohu66i9rnyY4uYa7js4BlZaOSXqUj6A4yUCGMx5W/d+0JgUI5CKYop1LD+RWUzJP7hFBk
6yrqih9VyFqd3DBfpw5lYctYjlHcfEei/BjM9YNRU7Jr3W9+ZDy1HhPGcEwO+MuvfSNgvSf4Cet7
U2vAqkPbEsN6marjOJI3Bb/vZ90xecB08xPiNoBXKlRLsM2c4qIbx/dxbN+ZRyBwZpQcpvuIDKkF
+VbQ2ljX4t2kUaHC2EuQPV0u18GYLlBUSXU6DYNgC7PqwzSZds864rKox4Yakqpl3mad8cvGdWxm
1SOzGuJjCywiUWR/INlc24lDKSCko+p2zGxGVPcLP1pL7I2fGaxLt2fHa6If8VjPiDnBADVmZ4HP
WMV1Robw6L9VdoY2bmxui+JllAIRX+r6oQq3q8UuH4zn1GRVwSgkj1qg7B6CK2vyd3J/qvTyUOre
fWigbQc/H60Jtb8DWV2M2m3KCBm/LZ4759Yc5paQKZuZD2JnUFCUbdP550LfjpBpnD5dctt7OsSi
1IrWvc07jfy+meZ+VevpE7CwZ2rgN13v4DYHJx3GWDXGXJqJKvOn6JgXIvDtjAIVDLLJisAs28JV
IbwImw8McK+qvtmj87NH0L1Jc1PiixlL4R/zdLGgCUku/GW6tTwvZ6BS1hvTihkLjuu6dtxV34q7
gpoTjKrgxs7qQx6mz2Q9A0ZLmS/h40YOujfM+LrxuscxHXEp+QQCEiGHRB1ZTeFkT9B2vFWLWU4D
AFomIFmIJ2keMFuwkXE0i1BHiG0ThlIXmz7FNzba4X03Wccl048R2GdWql5Qw/RS3DhZNX/wBd/z
WNwBbAfl1cRvIp8udASCQds8BE7yxjKokdE5eNhcVjJjIb2o4iHdWfAXkEKeIjxr/Z7I2QXlI7+n
teHPWKY3cpCmdA9FXq9t8EP5DLo0LZLbloSjTVh/JJ12CP2bwm8eu0Y/+WRQrTsUB5RTrLs+us4a
VxaZ2nuaJE+jGHZaG6DcJ7tkpITIMG68M4v55Pb7jKsEu1fyAz1kIm2SH63H6HfpoMCFGgqMTH/w
kQ1Kwlu9cbvxl27fBP5MSI93C9PoV2BMWFaz8dQRS8Y/2T0aKABWYjbTjb8UeIFaB5oRlxTIrw9D
NLy3VnnSq+HHVPFPWktxg4NkWHdkxfLLN54r7iK/uBiTsdi6dJ21qfmG3xNJgPhWIuZtBemnab2q
jQIEVKajpEa7NMwfhknGG2xwJi0fU1gck2nZUYqFZhJyNcFU7IDQReUEWSjruxXR7quEGrFZ3mig
8PiBw7rti286H296brLVA5BAqaUfstzZNgGa1WXtv8Mp/DD76C7x7PdlFkBjI48PieNr38vmLSTn
fL0shQd1RtwAtjuGWXFIE/EcxPovNzCJRaD1Gi2i30bCvUJrtcNjc3ShBuLhQkAQ9McJqaYQpP6Y
NuzCfFoPZvZKfoJOXLkeEMKYd1eWdTGl+R2Al5J1BjuhBzJCzhpRlQK8hbHPsuI+G7Jf0NWuFwfO
sz9Mr0yZ9I03lXcDMVexPLrQxlC9h4VnRNGvxWbqPtozwPwgWiV+A/IOA5lGtR7DWdr6h5o2dBeO
AxxrCgOMV268IniHFFWsJcN7VSxvnRmS1xmfQg+/5JBgYu9rCxMOdc/W1V+KoPN2toVpSfPmiwmM
Diic4cKsG4rn6d0cMZwY4di4nOQLjbQmKh66vZyMvCcDKhkOZVCvGwcnQQexSi8mdNddygzBOVTo
PmrbfZ4mOqNyb/fNyti3XoBHlaQMyI3fwzEmsq213nKruR+wOoZxsvfzFzLvD+48/fKnbqvl7nU2
Wt8qw34oJvLa3Kn/ngDp2S/eeNkuYEl6p6BtTu8qRD/NqeGi8w9G68FbmMp7qzRPYomOnk+UHwwM
BL7pzm8cWO0Ns1Be5BWPPlr2tkpfxWgWK4cwl2phR9TBfVREHrfkt4HhrzjfASjSSremdEclF6Yy
8co2+80g6URBh2lvWfAhZPULgak1cy4er3T23CKYgyuGFNiLda5u7CEWgURhQUJPJS4dXVwODv9w
FS/fmOcem1FUbPHvJNhguFqcn1Fq7h3QCJtk1N4gisK5sW/tJPLxMlvXXQbsqa2zH91o6/uySvYe
MJghHT1iClLUliG5ZcIv6B3Z5qbvTegKcfHoVBziTl6/WiJ5JPmXrKGm/mXNLQz6+puVEnuYQD9f
FVl2VXWMh4BhczhY38qBwzWqvCe33NiV9y0eQOVbbvAMaD/a2lHz3fSy29nB5YJ05uTkwS8SkvWt
hn9/cjFjNPOz03lQekVA4iBoCo0CpJVPb1ZVAacK9ZvKeltIOhBj9og8GtX29/xmEJTKQmMYgCxy
RswFwYBQ4dZZrj9rGsZx6MiISfRwN7S8RS+9Z0ymwDcNd4VAFGk8dhEhQO/2tB9XpZOvc2t4MLzq
3fbvKFf+GG3vZxtBdWoJUCKp0ERimABqzjdmWX4LfDSiPZVXRO76KqFQQcoQuM3OGVc63EItnczV
BNXKjA69yC56nTx18ki/Z1b6ltThK7rUm8hKTp2Z3ODdvHZnov6KXD9aZGN0LamepGjvWtNAqBNN
T3Phg0ZZ6ofFs34UmnMsqU/Qlc0eYApclQa/sZ1AGcfajgSQu7EMn+1yggmdRke7tjjvAhnj9LfR
CvGomdAwNUdsGx/5aRFPL7YEDuVddRcwsOanoFqcnQbnWsJFKILNZcNNmfK9Dzc+S38WhkFtmdR4
Qu5WukeVgqKcHroa5fkCIBGeu7m1j4zINZF7QMrKnTzO65FuX+t2a6/TMc7KLgZpbuD8bRrHw31p
hWKdtJzggFWeAnw0EBRCvgBUPf3j4DUU0aPjLQxTisBaYyHkctaWz6mBNM+pKcWIExQwE0Nn9Dp5
44sbDT/nvvtlLs6GkfZb7BeEZemsqyhITr1GpSbr88vGp2YkuuQAzu9kmPg17fHKaIIjCmziV8Pm
Rx+2HuOOZheDtykJyUqSQxK7L2aSozGtPyJwIFA/sx+jSW6qQarsxIAektO90UN78BrvPYKAiBJg
vDb09NY3BrIhIucN4u06KNx+u6TygjetuY6Xve4RNtHgMXbyC8/RzP2s11z++wdRem9oL2AuZt6e
Ey58PjpPLmQn2igrZEMuweXTOyeckxXhqw7ux8pco0ZYF8TbBWWUbjF9pRs3re/HpPDXll82hwiL
tp18m0TxOIchl38wkHa29nOixdKR2mika+wviTgyINg15OqQJzrJAhK5CL0JLcm9JYTm1sQpssE8
c9HVE5Og1sHaR7Y7dB9EgQ9mQwwa/nUcuiaGM/9dhPOptTIqMn19N4/Gk16RclUlV8iuOb8QbEGc
o0c+JfQ7Qk2p8hFRj0d/iDmmCHf5ObcG1S8PPWDPeGCJr6KCM1TtP5lowXclpu0tIDydoGJx2wCR
TDvjKXWjrePZ+zoYJmSfuAvJYZ2CRyhmNhEAclQr0EU7CRfAeAQDQYG+BcVJLle/tsrpYCHjgjtI
2lnwPRgNZGcobojSgcz0qOkE4BQu5bKWQCSkGVfWmAMVz91vloiePJzcYA4ofnN1I0eoK7NfvUkg
Qj3AE3oGmvcrjoKf4TK++K79RlIDBhHG29hFmX8j/XXRGVX3gedNGzeu9lNUBQTcOKvIx/lp2O8J
udIGkMsGJ4vB9RJ0zt4raaxkwd6wepSUDBamPCM8fZwBQjkESIdl9djW1WWXwEBPgcagM6ib9eJm
r4guCYagq8aML/oeNbcibe11WHGZh45DUlB6MhfgcP4c/Uo8sevDR5vrHoqA93408suJTKVDEVB3
lxh2dZOqMoNaTKR90XGMGGkQT+d5vY8q9vVpyWfc+9W4prS+HHrpKR6kOc8Pb6O4Hi+6Yqi3flX9
VO9DqSiZMnW48YFJcCmSH1bKry8CH0YA9LffHpvw2+6xWFOHHwC6qxd7sugxDIY2r6c5m7a62bxC
toU9L29GjjRAN7Ii7SQl9ugRd/FC5wofEx1oTcLlQz+mpBDp4Y+BOufWbyOsiY5A/NGl7QPhD8Wl
k3q3Yz9Mu+VcjMESfGHTHOlkgSZzZyqsEgbf/uPXFvJ32XYbbnTbzjGrsQbUUmV4fJla9IkKvbQj
MyB4kwQOCcf3beFjSFWL8qbUQhTaGrYuysiFMvGpn5W1mli2vy2qd7uzBxcoloT+8+KSDVunAFKm
vm9qSUUlMYFh3fMymZdqzZ3XUqxVq9LO5o1apWqtpJ10tnYGVZd/bBP1DrV11GPn3UHdVzdW5hM7
30eHWvgbQnlOasPHrnRqqlXzuTeoZ5ppZPYJSGSjVoX6J82hYf10YWky2qbcMdv1W0fN12uz6Lx+
RYEzeasJa5f7gc1eRwmk6BB2R7tiKZdNh6OSE2yBIoCbPHHc/RIuOyIg2Kw6c6BDuLS9Awe3KP/l
i3/7H9Sim1nFyjAj8/zK89aLI50x9IA1bpI7RySraH2jSXyjtZlOWZbG55U7Ue6jB/J51CCDIzFV
rbyva9Cqo5sy3nva0u6sqICZlnjRD62ndfa5hjlELk3XK7jGsVeptVbqw13ejMNO/S9DUN9mzqLv
Kt0moKfNOdBlzsL5pfK4Uu9Un/hvH4PxuqwiLjcbtScMSUYtoQTXJ3cEEyX2AZTN6nP3kS9wpPcx
EgyLwe4e1B489fZ4kLLXhQYn2kro2Z480v7t9zpldhFEoiIv0MLwIY9N9ZXqv6WF5jF0Y2hYOs3F
eU+Sa1/tSeru52MlzDV5RrLNxd0GGPt2kZvduaHGjqher24+j9bfdtHzonp+oQx68GUdRK7s81to
Oe+1p64tduetWtRhuzfD5uLzCFc/T71FPabuhnIv1IdhR5gqq8mNd+o5oXZ29YrP93/dBdV9tdXU
0vk96v558cvz6u6Xx867bYV05a9TT5kzirJBJOAwIETDPECGmdf64JAzIU9Vpo9GIjRb1OTmLsF8
Sn4VsyF1RpVoHce9LZbuHvQl5UrvyswYBgJz78b0ntCiw9j0R1u6aKk13hf5sWwnUMm+CXK2TPXm
YGn6pgIdftBmCFXqpvTL7rIxGmKd1X2XPEYIeHo4btzSRc1vBsbaKwg+Th0sBRR2eP2fFwsvqHaj
Zz6kWYX43HkEeRMdR3kTxMTFrtT9wIR3sFaLvUmWbSyNmdY0EgZvO+FRPRGGXCgcgrCcnDN0Lg8f
dQO9/q+lL49Bq2EVq6fPi+p5T+32f3zp1+c/Pzme3PIgMIhOV/bULLvPt//2cedFV/47vz16/urf
HlDv/fzoz4/68tiXu5MD2zVovHCPXGL75cnPzzx/nSl3js9PVktLUwBlj7tv6t5vK+fL6377Vz8/
pqMEhsWNuZR6tfp6HPeoivTvRMdDwlDO898WIRNgSs9n/4CM5+wYV+0XRXRQN8pFrpbUE+puO6W7
PtCJyFOO9y8ROGcbfJiSXNdOYbg9h94QalxcKvv/b/fTvHLWFKoYhKrzvoqQUTe+2gFUnA3MDOnl
Me5VZwbpM9d7FR+jc4Hb2i2TGuBynNYg2DAWc4likgekJyUn07mnU6shRJcO4UFAJme+TEeoaKNI
36qGjgIs6JBxyrhwDsrhnomARBkV+6HuEy5bXaq7uCd+5PQOSB77u/VdLTGS2KN8aKhUxmjS9SXe
hUxtshXgUELTK6B+heQGehIZWP1j6ctjTaO7zEIBPLQ1HazOGP+6GcOywZMvH0vwQ6V5udYXAdWb
FwzYw/dRzVhSbs+YMs+lWjJYMecl9Vg8muwDeLNA1iXFRdtAu2HIBUBhgkz8F0BB3XcanFZlGWxV
e011284RO7XEJnx23+aqSVHHRVSM5bhOkRPUktrSXx6z5PiRuc/72bF97sCdl9WGHoC1HzrPX6vN
qTbxZ0fOUZei8301vlwYeiFeO6hmXAwtnOucIpwoiMUggR5pXP8aYoj7agsKbQBQ8rlF1YNJUVKb
ZazaazprYImadu9wlldUDyFPyMFggVdQ98MZwE9NpJGKkkK4i/WrKoGkzM73AKbPpS/zoz5v/vQY
FZiDFrfGPjIgvMwSoKFucKnghXStdPv5GPKcDrIQ1WUfiOmmCavuconfLGDoF9Qgyf1qhxfbWKBO
qO0U0rz6a7HnFBJgZd4ZbStpHv/YOmrDfG6dqDGYpLozoU9yqPJ548qT0+fd80HZOeU2ndNfajOo
DfSnTYXxlWlEifZYskfURqlge4sqdwAeMfKb1SZSR56XDPa6AAq3aiNCuQZZUZ/d+ZAGBYY3lcIl
R+cXNixai1EozYS0eg/oJGwVfCQ0WO3oLCCSq/vnRT+EF6JHzJ/VKtTlejyvb7mk7hoC6JgR0wCT
R0ucEPncpt6zOkGqY8efJ39BY8IBdT6WJOTSwWXdw+ND/ZB7EwLpMlkr7kWkGeZazyDRRbqZHiSW
5QyLUc8qFkZQTNrWWSpc1hBjakEQWSlvPu+qJfWYrWk0HhhAqD0tktlkmjzbKL3A/0or/pu0wkDt
8J+kFXjHu9fin1UV5/f8papQ0gnTclyho6gEHoBk6u+qCoNEKnSWLnpLTEuGzjf9k6rC13WTigtS
DO83VYX4m4XW3HeJt7JtxxHG/0RVYVLF/WfNFkotai8ATKRzCV35V2U5NfzUDCDg3TpzS6YKgCU9
hcTB1WZa5Zp+sRSlu0sy65j3lI2yIf7h0W+7ZDRmEJ1AK6GOjj00yR3xEMmmLz48CfmrOpvydncS
VZNQwRRQ4wfb3BnYpqEdAfqo3afWLu/z0YbbblJOK7nePaZz97Ys2bak/o2rNyK+u7G+R+n0XpAW
7wi8bhmRtvcRUTEUNVcpZ2RqOEQl2w5ExozmFumkFoQ/A7TTXb0sT5qdP5NCGO/LD9BgdEwbzBeS
2tyDxY8aUt3rjApWGGT7kLfRVHJA98fhCxFFmMfd+eckoKez9qhWivCwDB46Ss4vsz9fhsPrtOjp
fd6V296noNIuTYLy3D0SOAN1YGEyl/VzuFlGchljP/5Z994RCWTJUFhHirIxzFbf6165LyfYsWSA
bKnYp+SBl9PexPle26lzqUdEC0aYTVfCEBsbpgp0xL6/SmBlhjLLRyNeKqxyb9OPxAPbxA0k5nwX
ZbuCZsxtXVCar1JMzSL01tgAHhBuUPRusG8PcBF6rejWS0rr26kewMc1Ww1swcoU2YvRtNOWScGr
0ZOHA78+3BGgQie8QutIvW1nJe13PwGU4yAz2Ra9zkW/HK8qovwMT2wTA7h2njXlLnaafk896Cd+
KXDvk/vDyIaTswjySZNcxykPaMcbTBDotIfWpTff1mPUHGMv+0hSTaM8B6MC6G/U4U6bBz5jSZsn
tyqIZHCJoI4y8xXQG4VIe9iCrBsuspSMbD0rgwMCFrlhpxvNqge85chJYkoWxCyRvzF5xj52iVdy
9Ot88d+MMAGyl7o/mIcV6zIK7dUwE9RM8mUdItizqte8I2dHwyOOiD25qY1GRpcszm6yriwTCUOI
HNBvEiAYYKXWmfnh6xEy/Lx/0WPgrs0Ex86zre1UEitpIbFYdUyMOufQlu+p1uXQFUwKZTRZ9oi1
5itddyXN0rzHIFxsomYoTlH0FETkQxM1RipVDAZI66KNluQGw1qG9zWB7bQ0p3atO1GyrcW7XUst
Zb/Rm1u6rwXid7qfHUXsnOPbNTY2sONVagzrqBHpxeyVz7A5SHG3yfuIqfc3fkHZQriveRP87JCF
Ma40NAJH4NPDm2vnKaaJbv9yi+na0mU/GRcodcEeQWRM/xXgYrEeWkQXkq28M9C8DlQrD1pdbmaq
DyFEicaAIGckLzV5QBduhT29oZA19UUHjomYNpom2yaGjh5EyB+XIscQkB3YavmKSBxg+jXdAc8j
tIeaYYnFcfZQr+jWOnDtn6xxVDidaRzT8a7rSHswPLZtRxSEFmL5KsTFxD7bhAcroNBe6KV5TOPx
FRI4RfMes0ofU/d12nzt6LRwyOBFuDGU4wXpZC+VH93QTWs2kcegYijZ5RiC6BsYDdbGK6jElSJa
Z+QNzF0b7nSB4Z2wWSxlwbjzNR+WVPYSlgZ7WDFZxJAHtzURu1qCY6yl7WwwbBUgyGnS7Uyh0RjP
Tyn9HLuIb4vcsm81t0FSTcz8hh7vfdLP19G3ON5mmTFvjAQS7UQuAdDOfT225U53Ym9vRrTUsGgf
GjFTXprgjYNEzppb3OLIRCU8segHmgigwRk5ZQtziBjM9GVGKPglfZ9s74e4NP/xkHpFS4+CsdL5
Pefn5Bt/u0+QEUGsC5BVVLzDZQqnhjkfS8gm7hbN+WlRy0kiy9h/zjLVfEPdVTdp4+RbOxQf3bDA
567dFvl6698S2YjoKS0haU02x4I3hrft0l44ZkpKbzD66zoSVwsn6o0TueaauqF2E9Hb1xd9IEoJ
4K7KV4XpQ0lLLaqbVs5gcNSj8pI1K3WjBrsqyfTzMaODnVJEpC9o0wJGi8voCEoQ0jZnQlR8Jysu
4eXDkw7N5bGkqQiD0LtBx3CI2jg7zKK/1TULqr28qewQ6XIYXfQtg+KiQbxNphz7FYQR27lzwvC5
C/J75s8dKRhgz4hb8JgaXViujvirqcL80KTmVs3+Ytuod00XPkxOiWlJPaYmihmQyouRWgI9g0ss
J17aziCD4gOJ2xAfJ++1Y+rQJVZ9zEb7o5yZUmgYoiCytbe25LwpLqKaMunYnguKQ8LSCpzQcjbs
mu/+4ASoFeh2OuGyqan10aNmRK5u1ESoB3NKi0VOjIyO02MTlt22tmb3oJGQBQwAzfXkcwFPaRxV
Ak7KbzM9NcWw0jS9FPfI/h4EKn58eNCZXAwGTkQinKFfkeVB/pQ7/NANvdzlnXOBzC3f6ZlxyNFj
rvOxNTa5CDP2k5RAM7UHWHpP81EM8VoBL9U3fd58ecyEEIUWxJQVrY7ysiJH5m0yrRc5A1BrqZET
zZwZp1o3nzdq7P9597yUIDwnFuo0SDC9ulnI8yPdDVxrspR0ZgQzlVUCsrkSozNV+xxtkZrUqmnT
WYYaxDbwbfMFQ2amdodF4/ANhVVta938oBI50M2lUlME+9Gb4+gtyqJ3mkHoYWpZI5nkLu/JWtjn
3TzF/3BQz0wuZbSteipXldBFVV/dOS3/eoV6DvH9TgxtlKxbuJKfnzQUBHA7JnJJ9WmWnFGqpfPH
nL9C/gdq6bevUffhwXyjhsN++o+XqCX1Med/5/OrPl+jHishqIpZowyXJ+6PL0/+27vqiS+fef5X
z1+nnj8/oNbZbz/jt0X1KlzlCyMQnKpXmWxzfPno317+x1/y5+f/+NIvn6zuurL2ClmX7EEG5rXV
RsdJ1nLL2ZiIC9ONfdAszUE9ERBeQJChfE0eyoDVUi6q+3b+jYOEQz6yH9w2q3fhQu3ZU2XmPy+2
FUM8YskIWTdIHTWgxm+sScYeuNgY4PhnLhEK8lPUfXVjRMVwaIAbTwbks0OVecA1ZPVb1McCWPxO
iAX3YGvqG53L6FYMA76LzMFoLjmes0J6Ci5E5NRUt25e/9YBUeV31RA595U+76sHP/sln00T9RI8
Kt0B5xjMJFqK6qaRFRS1ZKZEwoqEcYBqQ6gPKXOsK7i0OJKGIKJhpRowuXpULf72KGloLwVK+K3T
kko++7619cr6u6PqOBGdgz7RsotuwPoIPtXXQFiZqIyi19B0mAfJ41bdqP5HwmB4ZcvGrzlnb8Vs
XpJKxblvmY6pqMDN+/1BddsM2pfd4KOJrbpNVOJnlYej1f0kQyC/UB+oWiBqiZZn5wn3wonHn8vo
39U58Ef1O4LUeQhkMEKhTgjqsXP7xtDdC973+f+Z8oo5kExz7s6qdVepGPRU1oLBYtubAIH3SgWO
MFJ6GbAdbCsl11cvEXIDN1b2Uk2GvdWbjCjlWRb2dG2q97PnXszB/2fvPJYcZ84ufSsTs4cCPhOL
2RCgZ7FYtrt6g2gL7z2ufh6gpKlW65MU/342DILFogGBROb7nvMc43Gs4z1TgtFriRHO4nQ8rH09
vaswAURaQPIU1oP3biSepGttJGBGl4+wfiTfjsZji6jDwDiqmsbD+nU+ftr1Xt513wm9j1B8o32b
ihj/y/ouHx00ZW2Cr9vJiurVskMJ9ydFqDSoWy1DMTRZLYKYDn3GYc1HwaoJI3UpMXEs/CrDLHv/
fddf4qPZ9vHDUAv7CRGB+TiKSHJjwQVVwiCbZCl/SlqZHtKIbckuW3+Z9bAO1B7tEMsLvzB/6ySu
T/hobX78ku8H9NK5+dgJH39d761PWf+6bq43f7wUooWRucfdej6tx9r6YdbN7Lf27nIUrn95f3CO
IJMirErff69A6eyDOlvvHfX1bd+1B+vdcT3V3u+u/YP1g7x3jNe7v7Xb3/+3zKU7Mk9UHGgKS7U4
XuqRoeIr83Y9TSibYJoOJvML0n4IL0DNCPlcGgXr09/v+ssVKXJ9CAxMn5aBYT1S13sfNx+PTTNp
DJOmb0stgtT+j2+8fu31pl3FGOvd30Qd75++nEfEjndj0aa7nvtNMc07e0Ss5FYp2Bnb/CbXD2LW
J+Lr1OO6s1d1w3rvY99/PCboS7h5YCmbjyev7/6x+fG/672Pn/HjDx+v98f/RvlLl5DitO6LdeDs
wDHhPl521XrmsceT9rxuv3/4uSTKiGxq9Tc9xcex5cxfg6Uiuh5jka6CU1/vhl3HVGY9EP/67voS
70MVBvvmIEs8KQv2O15u1rFk3VzvrY99bK6P2css+H/0vPXJg/990Or8uL7/+vngEP9TI/+9sf9+
MK9PcPS8m9+FCx9n1vuzPnbEb9u/veqfj67P/+3B3+4qGnlqrf2szWr83qX/aKOvr7iONX889rG5
/vVdcLLe/bhZf4+PzfXe+n//9lXfW+wf/7I+8Y+3+qvH/njVP94pWAb8UaXPBHl6PWdbKglGX5E9
sZzrHzezNEoij5bryceD672Px+a1U7Fu4/vhbH9/5jrcri/+8dTf/rLeJZmhR9qvMyQvnRUMp/Qt
P06U37bf767n1W+Prtvr89fz7O//6QhaEjAqk1mjpMfkuPpOOq+tq+YNKCgRmUG7s3JcUm1F8c0Z
XpIxN1y16dQXhpMRg2wpHqgLYz9AY/JSJs3RrEg3nuHev+XY6O3KUF7QEzq3Xl/8L37/lMQlVMF6
dAh+TELQM1QcbOsxH3FKaYZPUa9Jy8s8RTk2tTY+ZmZ2IVaGciN1EjecCDORPdqSAf+Qhkd8p6wr
sD+/8PtwMucTHRYWVUtKI+YydtqqJ1svrB8375Kzj+33S+66/VdP/+Oxd+HP0qZ6f4e/+r/3dxgS
52I3exVC4UcHXv4XdcLaeB/WZctfqhv+0AWsm7bVTp4ANbRR2mVQW/89kwKvzfrGfQJzQx+RsS6v
O60Lsb++iyM/cK20+K5Fte2SE4rBbBrcdGhJPo/MJcE0/C7yS6eU/NAF8Q6mAAv2mbBUE/BRfaBg
J04DScr4961TL1vztSmjG0qTixydq5EToyLj8otUjC1iAwvmufVI3M33UvctdxmetxFT/wNwKFKO
ZhAXZoQnfM7nxuugrXsKUTBe1XSNW1kZyUQxprWKOuO+Vbpz/cUOQotMB2aGlQIlUW9ueCjJQRwI
o04nGBPRjLl/ANy3w1l0cIgpRwyanDWus4eg5JvY+rywdC1PUfxXu+veghBRZ5BmuocfzBups1Hl
66mCUQjfVHKpwPsgJxxhc2KMo0GlYLr2YUCVwkbuT/JnAWMkcEufosUE7syF845Va5j3QdPgPGz8
FJJh8UPRnHtTgdgy9+3eLpVfmYIoPVP0aFsil49S6zW1TTx4FOaqshC3Poy/ElMdoDogJQpWADkz
nzq7epBEBcs4qlzofhaNg8jVvxnAma/d1GL/qdSdBfVA1L69TbP8xyRLmqQ9osRwHHcskrvtlOS3
qlCde9Z934UTKie1EBLcJiFnC+ldG2h0p2RMumJxxOTlriJ1s5nteKf7eUZIedpQuUm3LNuonNON
rArkESlgSfJmiTjCHbQbioTpJ00ETEfZTivD0hsEUj+p7JOAsoVm1p4BZxoJu/GEo06erakyQXTk
Xl01L86MJUaIwNma0nmKx3ZyE7WJHmKr+xyGMTKHUXkuHEKNZqk9kw4DFEl3TODXTnzuNP8uRzGD
EBe6QElM6oLaP+c15qEcvrXbDeZeOgA9M6vwyjnRSdAxJUr/rLkIrRn2tpK/dRIMYzO50PMayBkK
hXJNvGST9pXVJ6tKM9V2yGEPo1/7fN2RonNOmalTCjfT+m/2kErXMYtTnyr2pTKGnSEwwS2jf2gs
ox71JiD2bop4v53S/FJ3AbI/rcMwii3DONJdxD1bRm/mGIy7hAJr1dWH7N7E3cQ6l16Fo9XkgjU/
MgLut6lmP5uE885N/kOUWvhtMtRvcTnmT3UPOCe3itazC83jkNOuLdTEDf0W16yHszNH8mlItYsY
aJL4ZrkrhuAyovU9DNC+xoIOG/aYYD91PwMR5TcMjD+kNhyiBmNZXBc051pQTliadBt9e6d+m+1c
v2OkSKggdAP5AOZbsrg1dbyj27qqQBNY4HydWrjERrM4jI/Wkm2RdOHXuSVKxzHSk1PgPq5983Ox
0wuicRK7+WIPtBLi6XMwiAkPIMCGQf+iyM7ZFkpE/ZagueZxKr/nlRU+xGpWb8oyH3cBjl0MxIrb
GzWoKEnmsmYPb6AUOUioEU8R0hxHEd81P7R3vZIl97aFpsAGdiMwlUD6FXgCzMzTGr2ADLLAnybd
RdOo8O04ZmPAK/3SS0xLPJFl6fzIKLVl47AvUW9f0jB/EFVyphxLMJ44JsTcJlr6yYm4GvYbmdcc
fkqtPMmA93DqQ6FT98wta28ayQPOIZDZ0ZXLnw2fHGe4OAb8jltcy4Va69+DfFOCuRoIj/AwteJu
AtfapOxIRUvPQ0weY83bYQB/xUX4yRkyZZdO03bUGfyZYN4yCJUDVJGtoczFBklGCMSEaEOt4qzt
QMXyoa3X3irUU+V/mmfaR6nYEujzajLf2YDHHMgV1M+yJi7ejP0H3Y+2Re3HuLrbxhvm8lynS5Ec
hdW5LrQ72UVo8srxao5Y6CITQX00cV3KAkyM6MoA1VGDrvr6l1mY9qHqwYSERP76JYYPI8lYwZvU
aWf81XUdcRHu8mNlsiKEntDR0OQsDwoNphcR0eTE2LupGoY7vwRrJWky70qaNpFTolbsSMmJF/MC
Iz9nYDfQz6awuyMQl9FFwHysRhjs0nmDg15s9JpWUKAGv5Sg/R7MSINbA5+eQbhd0WecUPpuNBOy
/vD/5VYY3Bmz/mKpMFqgEybnTjFOxvS1akrlmuqg18swvRsUhezTLO6PNOWQj5MyBvljn1YMlgwN
hOX1eC8Xs25bN2cZCJBL1Ps/MT6ebSfDL6hyoOaTSdIwg5WuKeXWEMkj1XivzdBCq+wxLzGceG8k
4ZdYK66xxEmWNHTs2hp3L7V8mDr9bW7js1MzvHW+/Y0V876pKNY6EaRvqnf4yWGEJ1yNFD+40229
hIour0j+YGHXuPy6HpYT5agHK7LCPclhfK1iPhh57pxJKqAXPHI6nlXlJdXYuwFlesw5ZByBGVOb
QW7Tr75PV1+ZiXMfCU+DI9QBV3ztVbt0e2KKF0W4btkPoNn3NOYSwnEgqxNhIvXp4gyc4pV0ts20
dG/G7gvdbU5QnxcqzIywnFRzrUx7SaawfQj8GqNaoe9BOh67lD2UM7jUzhifNZU4NcXf1uVlGBvn
MYiC4Vib6ACzGeQTABQx9jjMi8LD3HuI1emU0FFOCXKMA+s22VHPMG5gMK4WHaXTugP+921vAafU
I4xTbTZu/Uhj6Jujp06fgDtl9sLohvyMxW3aaEoTbHUFhnQDWNvXbmJOr8nQI6/4Yjhz4k5GT2mL
SFUDqtJWtcel8GNZ9KLikigjLPTVqCxNy0VAjCu8TM6m8nkaErEPjIGzPlVqYsubN+JrN1VtzM/j
pNzAr7Mb8mTYcJDoHteuPRQ6si2k9UbkI6hTkAdKSkDaqDQbAw/NIYJVI5vwoIm8OrZxPbq2SFC9
G0f04gqd/RCbqz15loPAW41CHL3KLVyJ4ss4GXiGVs6PsbGjMpyGirmZsToKxR+v/lDtnITmkx4z
3a+nr1Ta/E1vhT/KfCb8V/hb+rXsiUjbhcdCELNZRITWZ2iijSdUEqjHImicY8sFNbXrTZDUTDDL
+cRViU5wV3EKRniJs+Zzj/qCuM7yTVr90emEtlEb6TlO+CubkjeUJtCCqEtc6rx9BAzu7EKrtxaP
+bcwS54tuJ5bBDGAvQQ5nU06Mk3CnBuKT2D+SW8XRCbWaWlvtTK6ZNadUL6IIKz2UYf8eVLOyjAP
l2HpVU2KvWsK5i1By1SM0bTAuvgY9c1ZFLM4Cj+gax+2IMYZlCuEm96kCbq+Q+9qHXmx2U03jPg4
DN2rnOSvurI1F4Ud3G7s2n043fXIAJK6CpFjt/BtLRdxKvKFpCuPkXJzdLtyp8UKLfX6qIuuZHGK
AhaG+1FvHOvC4oI1A5Eelo88NMB8Lgtzp3zOBwhDLWLys44rNs8k+VeW+RQxOgh5ZER/yWZMbJSp
zmp9S0bVgdE8fAcT9cvPfRJCkAAR+Ba7mbl4d2NvLvtDrPSgJOLCs5ewxsJypuPg+1e16fVNUBEH
zrQ7ot85RxC28riqPTVUbCzTarTNjGUEYvAzmuHWjeMJylTMrCrdzw1kFHYkx70DMxyI4l4Zu35j
tOphjDPzISOZF5vnKMMDBq+3fKqvkA/qK3ANpCRhrZB9pe3qMt/ZYVleWxbQmlTz6wKMMdtlaTJU
sOrklyzTaRAaSeuWtqw4+uVLSHTrxAxg9MvHWAB21cy92ZM/BUW+pBjbxF5qD5c0n7GtJZoX2/or
nPUfYg5Sr7RiFgvCT3elZWSYfOM9y4bPVQE0r0NzkKp2QxD9IFw5cPnU5uoAOnk/digJiGgY+fwn
fe5eSBMTpzy+dSokBNjeIYaA7GueiYuIKABZTkUm4YTKotOs/oy2FzcDEekdR+EAsAJgWfY0dvK7
Ja3hcyGdT1Wd1kR2pD+iWLE9v4PHwHT3MBocX6l5rRNLf4X58KlB2UODVNviZ01Pc64j1jXg2LUN
8IARXZJfBQctx2zemtlTg3fbywivGWfETnGkvOQxxPaG/BIfLuZWhdbJWm3+ZId1tVXHdAfZbq/Y
Fq5UpWi8oJ7wdo1duLOZD9QTPiyJMM0tqN1podcrBqDaYdhUxNLuywkTdT66Am+mO+iptg8EGAl7
jkl9JV+6tjuyAU0mOgTNY8qzVOkJglu2ffCgc73ZKWKgD5NyySVJkmUGXGMRIlbRsGzq+DAt+L8R
PPzNWOGiDdDeYpwWCRRqnG9c/U/1MB2GBEBp0JZosVuKz6m8wHklTaFrrU8ZyyVkv9DmUaXBMapT
cmF59Z4YXqm22cGILHVT0xYba4LA7RizHoGV5oZ58H0be/aYsvhgJEuT5mSJydqFWQqkJpuIA1s4
e3M42/j1WCX3stlD1SFzNZsOUxM/ZLYotqEzHjmpi20MK2ITt3hX/MzfydGARojfRJR1/xBnhPXC
+/VCQTKAWqNOUwnG8Fidc8JxBO4I0syR/1gaKD28Zv6UvoIVYJjnojWEtrJ3REh3RBI+UBeP49C8
yugxNNvXuMWGDiyjcBOi9/LYPvJr1KQAbfzYVZyAH8+Us5eQRtYSp8gJjerfKNTUlaHzGpZNuKXv
/UCOjb1HUZbvBTHgloYRuKuxC2izpt3je0ZO5zOZ0Wpd9wZCc0T4K2VfEpY0OfsySn5Gg/2N/j3g
htA/xnb3xaLKtfHt9KUeB6phU3uw2gBqA2wJ6edAKrrPut/seuFcImcXWODWkqq1zr+qikwA38fc
zSXiUWcJgpw5LndmkDE7CrAWzfykpdXvWFeQeN2E164Q8wawHtnU3YwGr+64DHQvs959zrRAvxbs
vft2rq/qGC0dgYLwSiuH9dalOZAH4ymWSw/WFoGntUsNYrrvqqLeNRrhuVE1lpvc0ALIJnF6ltjb
/7+2OG+jdvpv2mID+vp/0hZffw7/662ok39Gtq3/9HdxsSAPzYLTKqT5/xLR/i4uFs7fhK0ShYah
A8XTmoj2D3Gx9TcVgJoFtk1ohrQFHLV/INvUv5m0kS2ws6q0HEP8jwLT/jWOYaFACgtlsWpxzfgz
jkHr7apX6cUfJ+Bm9z3cxUcfqkYMQ2HouKTOmk+f1jE5g/1fAKAR16aD/C8sXW1BY2OpC4r8+OP/
/G/LlHwK6WjqQq4zNW3RUv/O5+4baJmV1EDHp07FZdJ/Iuj+bu4n7WrNtMDBGN7VtnD7EBFroCnb
wGoJry7DfWgx1Js42N4P+X+Lw9f/0FwvH8lUTV0XNHB1x5B/BEXUCpC7kvnBUZ/KnikaEYxqN2tu
moofGa6dG4rkQ1U0pJ8awTcI6wWMK9v2NFgbOchhwAhi2+VDt4fkBx+My/5GLGuAHIKfK1RYqKUB
LkcUbbCVpU9qu6iJ+6B+Q8Ueeer48tuReXvfm78nCmhLosQfOxn4H0eb5ICSJPH9806u0MGORUMj
S3VmSB1iRD61KDTLyMf8gGBX9+to38D+OGilSbWuY3JALHJbUirOn6nB6ve5Lj/5OjyV//LZ/iV7
wLItDnTDBG9IxsByvP9+ALQNa5BBiowY2eHRH2yPUPD0WKj2tA9UByaMExasGao3y+mI3rV08j+H
CndjiHHDT+b7TLkP1Om/fq5/OTCZY6iAE/lgDpEl1h8pHTHihFJvager2bFqczD6ZKK5lkJ9udTy
y5IUw6rU2c5MfzDCDq9lNhTM/lH2ohbU7jJKIP95V1nLz/RPPyNaMsOWuuU4/Jb/gpmHG6HOgT/2
ByPWBurGvnK2a6ZVulTunDSqn1L/LtGN4KEaUmg4mr2drJFIF5OlalYDjlB9KjjUtwVhgAoRYmNq
niYjILZhVj/VwItE79d3s5FS6JCKcK3EfLanUbvYvXoyOxNaeFzfaeM9sCrryHrV2szlUqTHEgPA
w9hSb/9WdDkpv4ozsi4qLiaoW4SOzdEyirewbaHLMO/cENh9MJTmagy1sivIVLvWCBun6VcEo3ar
hjaBZqLsPWHmTA5YDmxth8rj7LD2GXLkypMun//z7tXNfz1PBI4PHue8V+Fimssx8VtYQJ45Moiz
tjvorLhtPSPWMfDPVe44Zz026iMAHFZzlexvI+vdkcTf80x55RaH+U1ZClN2ywow15Tg7PT1zzoT
E4UsdtDU/aDRwXefKv+c+LN/Dn3xvaziaB9FE72pnpYG0GjPFkr55rfUo0IcdOmoN3u4xvRxdPOW
SP0ZZkV/DMFeXeHCInlf7iVOEKAG7m69w2LQCCd72yhaeL/epKEDp0cWx6EAi9gRMkg65iM/Y3dN
23E8NK2lPfdmPj2E/v24Ed2NbExtr9KZfIYW4CZQRO6dmHrYMKnK0hyZPeAOtl7AK2xZ0OC3hy+o
lfRSiqbahcvIX5Kqid4ruWsdMvp069vU6bk3gr660wmo3M3Ui45c4KACd/GOkztyoVckRFk0JiXi
wIsvwHHaCzwpMIEV3GctgrWnB8FDFn+alKaDHCGaTajNE32CXrtS4tGVaboSG3qTVqV4fVlL7Bu5
cxnCqj6aViFOBNCJjVaUwETrJPZaZKibwZwK4qZAgdlh1Fy6yHHjdp5OSmiOFxqirHo745A0/te8
719kWcjT+hvZaVijVTZgetI83hmG+maFjnYCUwUgilX3hdnv0ciUK3Y/wHNKKi5cVY9OJaIHwBDn
rM3AXGpJ9OArffSgxk64KdTqahA7s1eUSnvqgBQyMkMMtUcTwLEdXKyS71jJfLqSfjV4OslfrHam
iy5iYW4Cs3pwQH8dCwNPd1e2X6I2yMnC03IPxnrjdoJ1ZWKNp0nIwTUmrvKxEmRb2cMvYLkRX8zl
pplUgz5deE1m4e8crQ3dsNAYZuX4CEUPxRXm0/tRxW4S91ALZihRCzE+PfYhnoAij9SbTzE7iuKI
aN/u61hX062jh3br24w0w+Q8d61xABhpPJpqpdxHoKfWLcNUn/N5ZCdrhXM/Ealml41zstL52AWO
uF9vWNtHRxpVFDCXx2Ynx/i53EssvkfbU5hcHwvjiHI4OvZ9phfzZX0KiKwIjw7xSU4WSWqRyMrL
oAkeWJcEDylFjyMnCV7kZXOqGExrIxzvzNrerw+Zah6S566dGlI7XdWR4V7Xk+ApyUMqdYlJD5O2
JDgmbtTYOoXpNAPB5hmsdTuqLywojZI0csO+rTct3cLTZE7f162slvOVr+eNTBxRrPTlpicv82m9
GXv/Tc4i300M2puma0fCspZOhmjxRbD2AztQlTfkmi0rDqd9CnKx5QI7k7aGRqoznFcN/QrV92Z4
ovztAaB6xaEj0BZi1uysuIUo1nTbtsMlpjqNcu2ahMyIWS/c0a+otuHPiewfUGCil3biIFb7huhT
61WzGnhRRSaOmhlS3KhM4WEy/p4WnXOjWYJ274uEVHZbWrSkNnZ2S7hZtxdhWB9s7K55HvSHqYUA
6zuWF5N5dE59aEacF+SHmMTkDOnRwim0bYbW2kaZdelqGJSRqOt9QnNvG4iZ4qKssdlWw7RPswT2
yaCCS4oT7aiW0S+doW3nlAROWDTnvXRgnKh1SXd9j1g7dUMi7LN69B/CNPvSAhMjfsnXDxkIMpZt
8lqsHh5/2DQq6fRqGZtLV+klbimzM3RVN5u2UaSSpTYSvTMEDio1i1Ux0W+5l2LK2PoyuEtDgoPW
vZmas4KDr95olm4cy8QkhTT+ZHVde1Nb2wMmGbyPT3MqjeeJY7luPktVWdASzjUzZpqBsMFcTY5P
wh6ifWedRymsPQECqBQdE8wkVarTMIxfTDCXOzNqrp0+BHRUGSQwNnrmjK+tKbHYmjEWBymrgwaz
tecF3oJ0fsLCYF6ioHG2eW4AEcMEpI4DEhInUk4VUVxaU7u46LMzv99NBtFwbgNxE8jdgHv5YltN
RB/IUByQMoDi1aTbMRXe5z7Jf6b0iWeVxrSjXlRh+kLzo4TUdGpF+6Yqec18tduSzQ5AK+8K2OkG
QeJRG1JM1s5tKIeLGWwNLZ+vWtef8yJW6HUdKISZ3qCH00FGaUKVpbzOHSGHLMhSMsfyaGcq4Wke
pl2Y9J+iAtOIBKVF08UNEtV6SoLJM2HkLWHkymvQkToWjsXe6XrhTVYw32T1QDipBg44CnaiHEve
nt6Q2kourP18lmOdHMNpXC4EWnqvZtI+Afu5iwDKBz7di6TKrFMpIbSXAVfWqSycS7jMA+jzjS0G
HjswrdPc9MJVgzwuvmNBTDx1ADFrdOVdlerFVXV+hoPRU40wPjOpsY6k6vyM4oKOimobR6XFbNMZ
4mRNhA7lNmkbQRoPpP4Z46Ntzto5FyaXY0mHbdbpMqjtWN/qzsf2mNvmVzBk5VskwlcQjNbJaGrp
AnSM8HNlFI/wqx7NLqhP5EfWdl0Ca0ytjYRFe1Qr0vv6rShp0eaUj8Evg8VKgFVSadorjleWZQFo
u5wovhfU5EiH30jhQ/ZfPrzSBs1D2Tl3BQGseLyXhKypwA4DWuLOyRKQRhntA+e570mEi7I+OpK4
wtVfmuHBiuK3KpyUO/hVG5NvRo+2vUcz32waMwKYFgL3dOKOOBzmqFXXGwRcV/dp3deHsdnhsS+P
RU8hux9/1hZhZkMBXnL261/lLPGtBlzAYxCqAA2PNMSUnYTmcEgLwzhxUSMggh+PNn9DMS/ISRVI
hPCahqGw88dPel8ayKj4CkmU0d5TCuWoEyC8vkbr+7mb51q15wg6ElEKBW+G3WmSRkqCCPW3IbG2
+Ii49gSOQ8PYvmR5RZxRqVxAGKTeXOMEhKS35TAhG6x1o9j+mZrRTAYrOFlK2HrrAJ2LzQ1hGvLU
lZ2+CVEA4a7EvdPbMUutPn3uBq9TKolhta7OwwKhCY3nutM2MqhBfHfFJ38eyh048We98xcVj4+v
FVA5H8cgBSYnOMaW8Us3qb9qa6mUTSJ+rLuMDzcZX/temd1Zy0rcxm3hhlCZqUz25TmNeJ/U4tRt
O2KAtDa+2o1gbmpk8UEJRxxFy2YHjOzClYVd3Mtz2HKNok03PnVZdkwUhzCNwb6TOLzOpW1BkJts
/45pqu4JPck+a6F/U+iv/zREg1pevZP0tOEiO4lbZ7l9JvHeOjtN123VXqdfonGC8Eg0DPYZLA+8
2Bm0A0EkJa3I5S/l+l8d7fIeOYuZYQRN82hY1CGl16lJCRuzHc62mGCJoF7a0nBmU/F/YDpPdwPc
tR1xk19qFmTnnr7lZb233oCBDL1BFbCiA5KlYWebytmhRlnpvUmplf9oouQ0Vq0Cfc75JVqdBqU6
XRUrNk62YuvvN6REaLTmK/r2PbVIwfJrIp8q9iy1SO/lHL2pJHfsyLTAolY8mNVtTG37poCCHAra
HmqqW4eKCs5G6afycX2sA83jBnUv92BKFabSiradp7B+XEznsm2r27rl46w/2bLHl7n8MThAiWl3
HMa5V9kZMHNplVsOGeMBsZfxMCU0W5MUbWtINC0RQcgQMZkBuLVhi6tDe+nUoHoKeA8uG49Ck8Gp
mKrsYJK66ta1Vl2kk7wQdi4uWiuP0hyEZ6olfs4g1B7bRFMfQxpsZsMH9HEqI51RWYGRC0Zpik5B
t5w+Mt/qpTiw3CgukvGX/opFjVxR7rXGUU/TrKqnAeBatlm3RWlifgMB4Un6LjELpLMySZjPGWSp
hiLayVSCR6OT9X42Rnkuw3E49UzsumGcT+sNQnqaFR/b4YQFXgbkG+jsZy6Zk/0z0pppa2sHELrA
uyvrIS27/iQ4ic7My/sNDvFNlpWOx3/EZxEG9JGa6qr7M/nfkfVZUWdOB4H4hXnDcYQKuM0jmQKz
zi56l36uC/ubX6sBweP1QXVim1eLLn1Ba26eggd1iK8oj65krLl2qz8zwzvEWncdIz7qBIaD3oPG
EGmkl5arAI0mZRNP45cqDVEV6fEnBXqONuP1jePo2SYcbVMjmmKO1i+CAuS74Icz57s1m1/FLMjW
6l+UHE56P79lqj3D0ySGNHiGHRlhCo6LPRwOVoAy4ChF9oUM7BCb7QOTk080+Ypjag57HI0NXlev
rA66Fh+D9KjX4S3JbX/f+sxwdWw6GoDtDUHfeI+n4KKYtCxF46GjOKmN+pW8FOb5/tYnK2szj8xq
tFpox9jwkVf046E3zWSf9op2SG3OqUqLzkBsaleV3U9TEQC0rOTrmNDjoa1KyKHdHnP6PYgg+X1J
v6XUBnsBJjI1pZNYhsv1Bk8NnH/7oMXOz2bme8Zds68M+6iBoN2apvWA3cVBC5K4OnonVHklAAQT
IVEP8j4xFMUrY/0Q28qjYoSkz1Q97cSCEFGnYxK/lHcyCV1fvhKVq2x9W0ZIN0fHs6fZ2VggamjN
o1zi0ulGPcuhItN++ezqcvBzb1a4bisaE4E2qb4mb0ZcZrdSRUgVVCN2dSrIeEzbHwwc9wxDi6ZP
d+6lglU/Rz18MLLi12CNpkvgE9SJ0bFeA9sgjs46FlHrUAG1tVOehgDonNB4sZ3yc91F6SkqWQKb
jp+5oTPEF71qzk2FEDoRy+wrr79EeVF+4ie5I/76ta76aBPV1Ve7Iz6aYIJ53wxW5AKZgdgcJurG
Ygxh0Y7SgqzLDc1JCmbCCK9KCsUx0mkgJ6nYNa3y2jP85BGr9njq5bYsuXzBWqs9XTNqF0FheGhT
ePNEYzjztSvB7TaiLB+iiIphDamjS+yNaQui6kpb3/fatCkLP7vQfdRZLL2oWqteVNAFHocwOUh5
xU7UiX+u2vpc1maKfKuukBeoiB2s9ktO4QiNR3Mq9DHcMe4xflnqvZFq4hZSoAa0fJPxkWBw9Wup
0tyeA2GSn0V/NFbzLxVzqX3Sywd1tu+AYICYtTRrLzX85mnvEMI19O02fYbEjXI2IkmOKnV1X1TR
E3GAnjL78sKvBqrBop4EHkls5eLIjYvME91sn82Es/8oxqTaQQxuvfW6ESj6izNZxpGJwqUA7rs0
/sJdasYP0h78lyLOd6RrvwrHGIjRAtysTvATJRG7OLvj3NOA7GkKHjkYo8VJo6uGEgWh8gB7syEW
puOYph1X3fdFc02UrIQ3yd+TiTltpPo+y6LqMDSVjvITIxy1CaTIZE4UACeCcjROWldw3cwEImEx
v6yurqV0Pbvr3UaLSvS1aJeiFtV0B6NzVJ+L3AE8NZhobhqJIzxL9RNYcdstheml1Tc5p99iChSn
mTkg8ZS6JU/rdk781RhGIe487HElTfvT6qBbN9cbc7US/ts/+6VdnD6ePQjy+aYhfJKwWDQwtFVv
vwFM7tzGTGHb2th7yYJKDn2VOYRB8YQVRFWAlagg9NdOnXptKCryp7jp40nbTT8ATqPBcEcmaxc/
7aL/y955LbnNZFv6VSbmHh1AIuEiZuaC3pZlOd0gqiQ1vE/Yp58PUE/rb50+57zA3FAkq4gSSZjc
e6/1rWOqIWuz78FDVzsUeI+5X14SL3ZPQA7IRi4zVLoDDEuTmXnWttppIvA3I+CPWtfdOgn6LsMm
eiAAKvXkVxlqOX9CcdwHj86+bvzsOXK6l1p3gb/PHsnFFzIExF3UtTiPBiSqfen1znNbM1bxOvdN
H7Li5uGFuE3I7vMAS3nXH7WCsLbedMe7cIyqjeWgVU8KMihIUuGjIctFh9AfKPivfQP1hY/mOEng
3chU50CRQcNSbYoVzVX5DDI/LzH1e8X0Y5FrjJ1mHYnrc5HdxIpQvfGdxE3vDm2OuU89u6RQXMfR
xNW4bgoqwJEMlMKlrZvSWWnToMAM1lzdosjPpBXuPfbkjabnHr+FZsocQpL9mq1wp+TdzrL67Oc0
G/yoIdiQedklSfM70yi019Jz+x3+bveYqqB7xH45zeMH9X1Iwr0zqX03KfnsOGFBAhOR434Y5q9F
7p/zPNY+W9TDa+ka3d2QhSlpAZJCCVEuyj98qiU9njZaF84gP7ogfLT9yPmZhf2mUzUad82+T30T
BHSANLDWx0MlG/sry02X0svie9VppKdt+OQNDHRQb0VrCmpnUwRNciQ+AMF4JgEl+960B2OUbUYz
Nbm2EP6NK25TlH0MMITkyshrTk2OPF+FrX0XVEQV0kxAGo3K6OLUWrCBLCE3FPt/N6vmQEFpH/G/
wIh28nuIKcaNZtspoKHAGoXsW4sKbjSL8LlWfrudHzkV47g2U86dgtEEy2bSYG60Cvd5fgupEdZx
SxUc1Fm0jt2u2EtdrW1/hKjEyvxxCK5jbDlXtNVchzT7Oynk4xGE5KDQ+UcrYxi0FVoPcS7n1HvH
MyRxJIOGJKlzrn2dEXOZRxdjpgg7OhlzuiyOnDOvnRG3jyKzPxPJklim2aag4/sQ641G7AMXKWNw
V5XdPsGf0NZNgMRlcKcfiAI7SLUyJsW10tC1hCifdAa4NUTwuA4IKx2i5mq6Sb+J+5YqYdJXfTLW
h7YdP6BtsETva+NuaUt5lrlnbGQ/GfpnZaI2zws0mN0cNl0mKKDK0DylEUresSx3rRDsY0PN1DOY
XqORqC0Evc98W+PRzj1qoKTDUS9auXJIjMSp0QoMBvq0A0X+yCkC6mjsQTuiO9wU/H5o1m+eAkba
MUaqRr09d6m60Oa0LoPx4bTZfW419WM4IcvPcU1dtawhVYFLWt2DHLHGj9Hr77zcm/kSamvx8Z5Q
+L2nk9ufob6eYxEThT32b0GuFQ9t5V8ccmVWZm8na31gZJOM9r1XphrBzDa09qC5n2htQ6YTG9m3
0W4qQGypqH2a7IROuvWjModtbokYLYrGYjuW47Yx87lSJ9gQKwzr44xkPtPZ27YVbIZefdf7MTxP
mhURfDYUBwj5NUgpQubba1iBvkgDOmnadO0rEPDmWJsbvSzD7dI5aLIMBRd54isvyA+10+fHLpnZ
WG5lHMaEj0NKgmPwIH3ULyMnZctX9yAlatxHyTMRJtFdPJagdJSxsSupb4fRs5AslsXV19aGRxXp
kWV10GS0w+EiTyENvb5tdXR5lP+0iss3zvaswvV4N5lx/k1NRwT6p9aU0Z2tMWtmkYTmR69h7UdQ
PlbE5w4PYcPp0KyVdolrjY2K4KG3aAbAqri60jcObdMmO4MiZBswlViD3CNfQyNCIizc9twW3ks/
eNW+mjNQMGmaL5hxNpx4eBF8M6R5LQT5Qo8FnPz4Z2em9q5MY+2Ut0/R4Lbv3ai/tzM5xSFsZh8a
fMVEiRr7EmX0MWhDcNXM54lzHh+N2Db3BeS+da/r3R3iXXwKLPxiJS9TUDpHbyhepRGHF6sR6DFz
4W3TkqyHMWsCdkIteXTZxCZyyTwTJCHs9XDfktPWDXi2qP/PjQqRNnkjARmsGX1F4yjphNpT4VZX
i/CW0xDSNbWQ4keh/aqDhjhwrnplVIHSMi9wlQ3z0sKoGfgKF3ZsItj7hEuGpjf2ZHioHu+Cx+mV
oUlC48Q39h2XXjzPYjqVMunIORovBguKiznfRIIzch20Z6A81q7UyelpGUudIpthcxkZtz5L1d6P
tWijVWc6qRlZvLmxbnrt7ynhEswn/PJmkoh+ryXJ3nI/dGu0bo1W2zf4nAeQyR+R3qmrkxr1xYJy
5PTIy0mJ9U98IgCZqBPVWFp3VTUxzyNFauPTODvjb8vOYYBdJ68J3qiMKj8PmqBAJIdXi1nyhfj/
N6llt8NGBNFPEpbSXRtac0hN6h499ZoFBZMDA9As2ucmW9lc2Gm34oIjloV8EAg+5danZbGyG04Y
/AeHE5zZlDS1xtgNXUDTz4lHcpG0oDvG9IXqvvKhXrRNtfE7a4C9R46KRfbSFn4zRHxJPOddaLkG
MC8G8V2uXoQZ9Ye89+ORiTYjppQc3GsQrSZi1E9J49zX0LLu1XyznHZSjmB0KMnBGe4ZWrJWr5Sb
3znzmFoORnO1hnsRWDhBSMNdxTminnE0kvtwvudE2k9wLygmFflhfWowG/W6TVenPOfnV7vomgtx
0nuXZey5tgcSvqckPYZxRqUQhkxZHSpQz3zJ65TLpNSJwoGty5U7sK+9GuJDn+nXBCaI1wC+9nos
ppWedgfOe9PW9AybZmzW7NNi+gwdM6BCzrzn1iByWNX6h09u1ybs7XwLteyhbSj8s6wt0aCQW9ZE
FaQ1jEunUierBCr9hnyPc5mDQ2Bq7rx6M9o1A2Wkm8GtVgYNu2E8B1aLXjV2kMya7vcxJK1o9It+
q4WCIEGn/hh00H82tpmaJemdUQb+VeJiYDncbSUNlFOHMtdwCuMrQdo+RRnTAxahuUv3D+NYzWxT
0NnB4CIsSGqNdyObBNgA9gHWrpchpZ/QZeJkGHUFLaxgPjlHQYvyc+j0n1bQfrcIYTr4XjPeStrT
tBZuUWlGh17RXFr2h2XP8PVyL1lybEuVFhuRZf4xxSpHyFDEHt8kL7KuyJGjnbFvclkT1Qi+i3gF
gm9HBV7ANZlDfetCaHIG1w3cYXl9CWLjxgBc36Q585yO2m1HZ4uyj3Hnuo2apy7J5JEEFPhFAzlB
XV0Mr7ln/dSaiafSVJ+T3cXL1LJqzScx7ZeTsFkwVYpc1nTWoL73yFKuWQ1EcexmjlzOZLOOhbZv
Nce6To3zGhaFuuW6J6+hKV7Jd7GZ/z/biRXdvNqgQ51HQHZjD5mAB3xK9iVmZMQbXL7mGxNZ0697
EyyNXw/DUSKziiKPax1uXBXFALek50zrBQu73JBu/AYXMN0MSDDkHEvaOiWT+wWM/etuwlj72I9X
ms0gkecba67UFkz2cu8XNrtQNMA55GNgacBI3CXIgkEo3rxf9/PIjlZBbcYWEoX06M90mQVNttz8
ImTb1dnAXXlszPZHorJqGy/skX72Ni84q+WekRQ253D7LXYsQCHd4nlf7i7oqgVnVTmcjcLGgik5
w70WpPW/Y1dZThhtq4RZ7QKhWjawbPDXpmaP/XKvJtFicoLikFGATes0QYFsDf3r8sNkeW7ZQLKY
6Zf/wh8bTErEWYgZX3+xcu2eL+I3LLeY2blBqE30muE0Ei7RrN00J75qpkwwuytOy73fD/1QY6EK
Ue2P55eP/4/nfj/8/XqTMQ9y939uOQ0IDWI+SFz9/AUuhPNf39zyWNNKvsqoCU7s/DqDy0iefIl5
NkX7bK6VlSHI8MiL6+G6UZcuv6DJL0805XFwhrI5L4S6ZbvOL3zA/Hf8Jetkpogs94yZqq3H6vvy
y8tTy407/9pyr/EQeY9Ocfy9ueX5X9ssBhp/skQ/lwlOwgtkOm6gNS33lpvlB21EBZ4mrVxH5bPH
8POoypAObmen2wXvllZZc2JdtBKBmR6Xrzlc9rHfX2ua7Lr5oFqOpIWqvNx0MwFH2mPClCQKt1rQ
D6cK/9hJ0J6nqcfD3zfLc1k4URniAIkTRR6nSjPMmvMb+U2sHp062GIEGpCLuPmLF3dIndALpBYD
ZHQuhHCjayJzyUxgsdlluRoj2n0esaJu5uyJVEax5d7wnNZou+19nJHX68+256r6kUXhi5HnT2ZC
CxY3wMgon3yrQMPUZCA7GPcs0HBJWpT4RmKsRyq8FaPDlzQS95mI3Z0Y8dZ61DsMwl/sgj+YESVU
tUBCAOy9uaN57EDhrsGCB/vGNK+S3W2FCuyaBBXqI2t4FZV1T5pacAlksMPbQ7M58i8QmsKTw39w
RRjl2HzRi2NWzmCUrPJjUvp8M2wQTcaqaZCFz/GKGY5suptqG6Z4MEpW2kffNq++lPXKbK/DPF5t
FUR6O77XHe8sx8Zf063rVMWMtMXy1bRvMsXtM/r71n8x9MDYhKP7vbTelJ3Z60J5xyZIvnO23jAE
5P0EEalELnqtavw+4UTVZMbXzWDWHT08E6X1InrnU4Oh22QA9hz1HfxhD5zXweZnMC/wGxBMc3CS
DAXFApfxSKar0GrzddQmElOfvm3pAV0DP/pWRVVK6ZGCARbDsUBsETO56TJqS99/iFzmicHIUj7H
BOqUDnEqG3P2NDLNoSHjumLX00CVShtmPcpE6WYopA7uc4pf1zD55BoqsZMvuqMWkCHFXCHcYfhk
fu4ZH4W9Fx5llpmxxC8xkTed/xgpcuVHc1vAGpXEx2DscLONMtcdNW1KlBeGmYBBoM1w0ATYhtgG
P0nVMrGiKynImJ0l/qMS3tq3VbtGG/FEi+rKe29W5Thbs3D47JyIT68GrBpbxMiVdv7K0fl3Q23U
RJ80bhhws8A/yoCdyzDEwZ8kMwwcVVMXVVsbizcFRMMhK4x6w74db1gf4qWnwTVg5CvfRgV8tSyi
r6jsxxWa6A0KSX87WQ62jMx4GgG0+ra/sfpTSeT1ulZ8xm2ti61P7gRDlMzf14M84Noc1jrKnZ2u
EVKpQjW8iLTFZKtp45ZVstjnYa4DDSiwiwWDt5ahkngZyULs9fw8edCc3SyzblNuNI9M1XfTXDYs
TwWAsmoiup70fNS4Clk4R6vpQ/jCAg2scNvFOI3hYKQ0vAWea2twblobYrr0fX3HXBFBp+XfBtTF
R48icVVUOQeoGeHdRqWM3EeKjc87aGSZP0o7n55DSAhFTVy2NvqseHR2Gw+NH7oW9EomYzQ6E013
G4YxvoP19sKFoiMskBs1nIah0Z/j4hL5bCmuzB+Va3rUWH5/c3BTb2I94FI4/UyjqD2JqI8eIlNz
MaruzNIXnKtS7+BAlOAw0aKnIHROoTQvBYNZt8PoVU0WMwKF3S9znkxlOk+DEe3GdOoe9FY8V3n9
PdQzjx/h1MGBm9/bUtUU6kZ/dI3E5KyB/bMugK4ZWQ320qv3hWzMO4PKrgOufkb4/UmbOdnFtBHp
+w0Ry0XZX5z4NStjl9V/XxNPjDlW9DeEHmolOgxaBin1x75kWZjq18p25dUSo7zmArkiOP4YJPZo
cyTHFo4oO6Xt76yjIDQu0pCPVUd6nmZjvKddBXZXezOHzr6ayr0M6K4O01RFmywLByyqRrmpIzzx
iPHCLfrwn2NK+o1Gb2+O0Ap9lb3Y/XmcGu/ZIl8UNthbZoz9hcDh8hprxtOiuqlqupIRXnkCxw+d
zZ//r5XFxuwY+BfhtovqyjEt3ByGrYs/rRZTJ2IvcszykBhucug7ht4q87UVmsEXF9Hi85ARZF1P
486axR2DraL/5r8gMK/8+V9wOaHqhmXoDALNP+Tsng9bOkbQf8ggY7g+8YdOwBlA68Now4XsIxWs
zxEElDsAPuGd9IK1JzJjrZUFMcaVSRgNjcPzLDbVOyO779zgphguHylXdWJNy/XSjfqvPzgxC67/
+OBcR4eCb6PDl6je/1WQjZshNeNi4IPzFIAUy3CPQeffGeaE7L1I5d7qcOoOnXHs7DHcUzYlIDYO
hky+on68+I30Pgd4bW74ZQv9taCZQ/PH+olAxcJ9X7MEphvz0BQWTIIomn4lM/znVpL/YG5wXdcD
l2G7ns3bWATnfxGU48TDM2PYBae6nKW71IpNpBreBJmcCYLqI6qMfI3kqdtNqfPe2RGnB3mNlae2
hSjkFm3/pXe/SDSvD5PtvntzB6SKyw+OvId4KElTLAtiWzLiuVQs76RK2/XyJfz/eInbWP783//z
k1VevokaVUff1b+4uSSJEH/ZXzef6vN//FzMY3efGa8ktrH4Ny/4h/3L1f9mGXJOidAdy6BLzhH5
D/uXK//mGpwK2KFJddBNA8/L/7N/GX/zHEvYHlEQNv9Y5j/tX6b7N9NzdLj8QOoNZ7ZK/Z//9S+7
YvPH4796giQb+pdDy/E8DEmWNbvMUCO7fxxafk/rKoRYcszDdIOHbbz3vaFZdRb98yywvsx2pCD6
cjvjqfQQ4KUeo9+ucd8rDy2lRZz4WvUBzAXZHSGak2XJzz0znnYJ/oi0yIj27Af/VHABO+TIOy2v
fiw5FlZlB1bb6DMBHoRQd+g62yAKveMU3xVKgEpIjWZl6R9JoodbJ3fBAtzyYo+QGnsuZtA1nbqT
0bTiv7EiiX/zkQidz5xPhVAQe/5a/mr/8JDo+EbvyeOkOd4BYosJbAruRxmN+0LT9nYuaEg0pb8d
JvMOSdFBTMk3zbARLJckH4+8U1WiJWvJm59Y0Xsl6nKWXStB5b5zO9a3gWe/j9Qpx7/seQ+/Tol/
/ToNvr4/vlB3zggxpG3ZSElsaf5h8vJDAbCgjaqjH/jvWUX3uTSzx2xA3Jcpr9iPk3FP1yMn6G89
lgAzKqdiyVi7b+hme7o32FcHNCnrvk8rzGlia2NwboHM2EPMyhMOl2iiiUbXV1eWzsYURHMWbrAu
wHKtGis9m+mc9hDTCRLTY2Rgc861+mdmIcYsfXXGx5Fuy2I4j11Aaux0ZWw+G5zdd9EFL06piOWN
UGpPtKg6pC5JHJ1t9yEIsRk1ZduSbZG8wObp/OmgdeKYab5Hq2my1xqsDolY2vSGTUL/nEStrzqc
UGDa3fcxP7WVK9dAWeAEhuhQiNBoAgR1hg07zFY/4N0HCMpo2MT+iEooaLahyA6ptN+qnl6/0VQt
HV0SrRm4Vooln9C+o1LUVqGjrPswbQ+EiswxgljwqcSoX1v9UvXsLX0IxgEZxXGU9i3Hi7+uYXKs
FRvRiqCiyJGPMsu/IwuOV6Lv9k6cE2EMtSoZb0NHBZQM8tMNEf4QHO5X6iGyXAaEJdwNxLor5jvn
JHN3aHs/psneej6uiKImVbmR47iKsuYKZsfc6aGZYU4We4hdn1MyupCJIAuyltq0Xf1eWjXfZR+V
lK54raoCRrp0N8RDnzNvokJTgL7AyaTriG7ivfBb1ChiY/rGJRirljjjZ5dxIlAxsUUMQOI3rTsa
3afMUajKsCOE07RSk9yFUf6p2dnAJtHm+XqXU4ZNj4GbA+Qtx4+M4X83gkur8tcSfmutmi8npSEm
23fHZdzZqfxHE0ePIqzLlRFF93WidD7H7s2uuCxaa9rSs7R4pAjAkR+47caS/rmciC4ddPlOYxAl
lLhW+lSvi1jsYa/kEDY0xE1GsIfFlbH/tAnUARe9J3owPaT5GxKCo7p7kk32oVAX3JN7pcUIx/tj
k9TfHfFoet2p9bIXJH/pNtCHT2JatlVLL9+MtxNB22iJuZnG1TBbhAKiXdzR+RaOUHI1oCtWhjKs
KIB86fLNTZzbzM6R2nSJS7i1IaQLmtkAPHJpM6se77uoeIrt5rMQzUeYMr4JSCvlSGJV2X5T7sFk
YrEq8AWscvfQGDNtxPMN5tPxxqG0c3LmMAWtLSf9alz378h0v9XpeMql+QkEuSSFlhO604CDH7yH
qLPewVKdmHHdJ350Tqp4r+rqBUPbibi4B8eyvvsQK1e5/JRjX+8dg3FN7j9BGLzGHpA1PSCAUrOe
UllvgUXE1PAe1BSfPvaUdfssMH7mHHkrN0TY1skU9uzI1JrEy9gmj8vS4YWJCQ+BieslagjdbJzi
yQGnayToQSeVxpw1RpJGUvMewN2moC5iy494nR6iIXkEhnTnmdqhdLyNUbqIYK0W33zacbqGR9Y3
d2OUmCi3C/hGhTg2fnuM5wok9b+ElV1QIz57I9IHHJEvZWoLhOEWdpVef/j1dxM1bXy72MGdIWk3
/kwTZzMf32NTxCtqmTPygaNP/9SMAUnjI51k8EFbHDIaevMUlNaKeG8+JMD/yniAFfE4/yD2nPek
n1bAgr+E8p8gcRBiQBJU5Ddr03W/ueTaBO7ZT45O4wU7v+remcDq1HyVAWO99PdFCnMo8qB4Vm1D
wpqO9rG09wWQg5WDhRQ5nIWcxw5vfm8ZRMS3R4GgngGojTvECHaG7O9JxjvmyniD/CBjtEKI27Hb
FW+BV5PDYr3PFJgV2erVxv7UnTzaVNFwmSKyunOPDkobIMcK0fvnDRz41mX5rZxbUyOEtQivo8EN
BQefOgoIB1oGMhiuX69mFB6ISJlj2ARIPmnep2VNtM7wYDu4IzA4vRoNbIuk+cFIB5Z7a/4wEWIW
ipFQzp2ameGqyzqokPxo9KqnUnqXHGvOWLpqlYXmN4FeaSrTfIM0AvD2BCtOav0aWVG3Gpl82Mmk
EaDU/X0wW3SX3noIsi9bH/QTStv+ENn2xZvxLUxj5oTLrqQraN0HCvvNiCq9SNsbuuoeCtnI+YVr
z4hi00qM71lFToTpF+TaE1tF/Qh1jyDl2Kfo1vy3OmyvJlNsAA9Fjmha35s4eUlvuWYOiXdCWBpT
mZGmHjY5z6PALgV96NF9ji2yYlznPaMNt2pJudx8A/6KMmvCAWqZnxYLkVihHNTINgLg1ZL5g0kx
qZ076WKwnoBxVKWyHyaXN8hQzV57JWeWHotmpOoHOYe3QzBZEcBKilJpqvtQ6PmakV55Rairn8nQ
+TG5+q0aumnFe0A3yw6vNbiFHMh7rV5soBLQdLWLn5HOPC01yIQZSWXPxngfGB528IqvR5k+moqb
mpXxnY+kECQKttoHXfZ82RKufWQqBPHjnpiMF2IfGRTSu+PkUuF2dG49jbckcE9CoXHSVzIsT3Zh
0VChh+Vy3vInRYCQzbSKXeIKEiy+9n77NrkSj3SR2StNXHoUVAR1bRyVqI/5o0M7HHACJzbXst6D
qv2BIHZkV9LfewAnlgYllankW2Bkz5mD/LVVBjxQ492pRblzJFg4mf4gVgPuFatt0qFAHXvV2Uu1
B7LWv0kuiJi2EVP7+YudjwM9SvrOVVW8usSzILG+g0p0RBT+pIn+PkawgK7mxvLzhAn55oeRtbIk
/W5/8o4w9RpeRUPbelneHZfHNeNjYr9G2vv8WQLtdiLxnlEo/CQLhX1+cF5LXKod79CWzbZP5MH1
7+yxute8mv84ztMQpZKfzgpkN9oNnpc+tN3X1GUoYxKkynWz93Ahbe2SCarV9EeVjc5RDQxMuj57
JMmasQ6xyqPYVnn50qvxY6qcFjW8cRg0ibM/HcVK4PxZ533krCneTkMxVWsZabhBbFY+HqllpS1x
m0zRFgIizSqvf6CvK7YauV2ga0SzKQWqzppJVw2g1mo7tIoyvWEN6HaxoIJJpElHOjbOfTbQlaen
zZT3RWgAbwYtSjehdG/Aku1VPjV8jS3Ao0R/NlqsOhGSHivet0XA4U9DjXVJC73J+xkFtb/NJ1p7
bswHn/R9dBnFJJC71vRqS/himV/fwdfUn3LoyysjiB6rjLD7xNO0VZkDueky3LqlgWy5OQ4BZDMt
bdbIbcwN0lIyNgQp6fgP+RJ7/Vg52jmVzChQJU4IIOXGTv3s6mQV3Usnoa+Uqs08w29TJq+QsQAI
oxDjlGYX69QP0wNiZ0Yq4NoQmDVoQVVflwy/udFdRqO/Hy73DFQq9Ww3XH7YI4hk1pFXBN//8wXm
Q1pPAysj/a+bWH5/xIewczrtoWqJZcV/4W3GSufabu7DYLKPWusY0xq/KwkgM0BaEwGRHPMOs9yI
+T+0bGh5WA7iIY/jbvcr8KWrGbwsdzEfUl/4Jfhb92OJU8lD01/nVk+OLBPoYymMY1Zr9PMdB7Ab
Zv6jU+PhoYDDVKJypM5zhsfo36RFC3jWoi6bWe4tfyJY4oiXJ9M5uRgOzLBpoOCtAi3BlDLaGMGM
TOf7qvoLPWHn2Dn9tsowUpUxyBOv1vWz77UBID1sv7E3V0ymVe4hI+BdhC6wuO9xQ4b3wM2MnQaJ
jPNAk6MuQrEYGMTbhdASt0MPuKykd8hROT0jftBwmCrxRI8vZeCOk5UVDKu5FGde0I/WRtrAtQwN
I4EljAjmIegy7ONiPc4qJwcrxzYSjJQKzHSF7+Lrj3pmskms3ych+add8Y31SMHEwYsuUVi/qtnd
HXX5FnMiIQlZddUVXnAtY/HgZvkWQw9CaaNEXG7w9xtrCC40Qj/oL3yf6ik5Zhmr1Kb2Ty2sU4z3
Ryy+5UpqpXwicu7kjW27sqwpguPN+SEvuVSorGQVGFrpt4kLkhujPE3Lrj4j0gDJ5HYA94L6MWP+
dWbu4WzJWH6WjI6u/UQxhSi32ak2N842rY7QroN7Y0A0IHLrSI0vj8x34kc6cQDqOGRYauRfHdpD
XGYkvnIBa7QsP4OeNldwIZqXgMEjgXAeq0tcOWs/7NJ3xwkeC990aADEww7aYXDrpxyZKufvviln
cqo6er1vIsbrPyowyXuH+fiVXcTduAJocN8HwcEWGKchu5x7W3POCCGZaj6NqqR5kubvdGEo90pv
vJd295AksbdP2uALgvB4LAv5lQ5OCHSiS7aDjT6pRBBxp3wVEbeIMMwPQFG2xCKOUzXeNFszNgkR
mDgOxBMgEvcG5TtHjdpm64IkUKp6+2FAgrh2kxJHURezYs1jV1yYB4hLB8F+RMeHQ8NItotABHvh
Q4LD+AC69dqMGgZ1z7/rYyM9uOBPz8HQv6ROWpxYl/vT5Dy4EC1bLIMGs5IotQ8hbpSQ0uQJHAAJ
3LVlnPpSvhNZiaiQnKtdb5ngC3GVrXo7EAzruKrq1bvPamTDRcw8NhajL6IAt5Ixx11ZwQqWWSCP
djqsI8t8wFypH6BKhJRIRAalDVLP/mbQFmaNbiOOCoN7eEHNKsB5u0f/dYpkTj5pRtJil5RPxqAz
UOucPSKjZDXB7zpqxvTR1UNyiBS0Qr04tnlyNju9OFvsuegh8duZL1nUncIQT4TT4z91whxzpZE8
OXm7MXzYsT0u2UrPok3psEN0kwnwPAvOAV0Zh/Q73AsETvd34MXso2sPj9FoeLvCmkCyy8QicoU6
3rBKskUbYSI/CbWzL8+qc0diC0F2BG37M05VeN8O7oefma+dx0pmmOo9Y8Aa9IGzIlUzO5HGsJna
yTwamInKLkSdNcKeYy0h6ENE30jN654qUuI1lZxwUgaPaErvfDPrtlGucgoQPDtTujFz7Vy6I+8O
V+dWTq+Tnno7PI35PoqRdbuC1otyBhoKq6AYYQT0SXvGi5TXMGqzh4gljUGyqRz2BOJWa7c1y304
5Po5hIvGejreEfjiHn1tPyWtd6/rZce1OgUb5Yx30ILEqUY+yG4jvD1WI/vOsnvOMnU+7nXdh3Fj
5y+W1r+rztCvNZxELbq1A/g3uhwPzFCACbJgzHTrSQ9MHGFBKmGiGCDd8Ls7rM7B89YssntSOc1G
bAfLzzbN4P4IIPPtp76tzkM6bRxr2olZpUqvdFcGLq01W75gXCevCtdq2dKBg8ThHUq97Ri2ghtP
XmoRXwH0IIdQvY/oae2q8pwV6GemtDmLotEf6Vmu3Iadk9lxz0TXqzzv5Mw3y70oIvqVS7JWaQDF
6/nuAF+bjtopDwHLBx0yvpEZW4w9e+vr9JK0GnvWOtWQx4wmWXuZhi07Dau/55qBsFnXxCmmX7wy
Zqt+tHhtFhvNr7vRbKthQZOesuro5r3u34t0Vvm7o2L9wbGGN2vXY5A7SY8CHqduxpjHGU9hMxMJ
GcJTYbjr5anlBqn/60Bgzy5RRY/iZVavdo7o/nE3waR01Du025mFVXO+We7ho0RS16n+H49BuEcb
PUZRn8z5QbImPmS5l1OHs8KX6J/sITCpd3IcqfxKGwXuuhjwRdbzwqWyu/KEdtzb6OiWfj3nL0uX
3z+2ufZvcTt84zRvA1PyADj887XLBpabP577/VDXmQCvegRz6zqgBv39ksphPQtacvpzg3BNecny
i7/uArDFKBWCKf/96r/80vKkq9kkDDaIK/58B8uPf/+HloeeC2B9CMDfLD8IK99eKTE4699/4I9X
/Lut/P4VY+DIjZS+K+fVIifCYCURfG/9IiKgHTpouGoKMnKXH1fS5WPvPd5kXD9FgaMT5o7Kablx
fMboNE/RPy2P8eMqZA8+rTs/JU9rHCnesNN0G7trZzuB9pzm7g0kd7EW8x7AcfXdo+WztQqYA1t2
cUxZ866ggpoCn2l5sXNF+uyp6ZT5A5we5s7jOQUThkUZ2TzZdcTQSP3bkE/Huut/hFnR7wTwXrSl
rShxSTl4yDqfC+RoYS5wTIRW7FOAKja11b3IBHtVnZTP0f9l7zy2HMXarH0r/w1QC2+mEsib8Gkm
rMiITOAcvIer7weyuqq+GnSvf96DYklZaSQFgtfs/ezE+RUX5d2zKj8yvIdCi95ZxBdEr8gbk9hf
dYcALnmoxk4lgTdx/NJOjrTdX/sE9CSrgq2WGT/sBrELAx8CVGv8PhrvHzUfGctLsO/4IbPMWAA5
ox8rSMKcCB9o3U5Xo1B+YcsFsq8954P5KuTwEldTGXS6+7BuEJC5MeFNhw8D5mtU0BnZevmlNn8C
jJMbC9U3bJiDTiadygRIrQeUMHH708wVMCsj/mR5zpRor2vRd4z5CUOvbQlzTtfcswPZjAIx5l8b
/Jb6T3TjDvAAiPgof1Zkfkb4v20JFpEVwg3LvOtW9wYgyogZpqfVWz9ZT8Co5KYwzX2bKJ8NG3Hf
a5K7Xo3Prja/ygLvrmbmcH684gKl/VAqS2yu50sZylPZhtEBq9BTGdn9rQ9/OWRvgACVuHAGGuSw
wSeFtKpCIucndkvdmRpYWvBD1CYo0gEzr+ulr6PhoiYe5h2SaootoN6u52OH4rpMTIjDNQnsCuV/
pFRPbfU6yWn4pdOaskgjX+v7pAy7agyPWhfeKms4eL13bfF+blpY0ol+U13xYmoe7vPCe3ZGXyBW
tdCatf0Vo8jBTibfa7/3Q2My3lQQ42Ic6zW5LyLzrYTZq4svZK/B2Q47Y08w/FnBRxR4wyCoXpMn
V9dD37XLH4WR8ZJhwMDyjvaGMJzt1BnJbqhsa8fZM2wGvdL4a7zJD1kmLSuvbVeyhMiwWaFKtIj9
1vgWuujfzYJCPloaGbsoQr/KPmtlGIkyAePbHNBroXBTiPzLYG5tZsEHWA6obLyJXpBO/eSSfjg9
eUoCI312P50uvZuO2W71MZTgiDNORuIMauSEWU7ACyPFF9ewp8CxwldAhvtcbd5oyo70Eljc8TFt
TNUjIsC0EN/whssRxSDBmmey+H4WyU7G8rlIvV/uoFZBX5SQPuDiG4jjIRXp3xukFuTGjP4sS7E1
maiSQJJvZ8euNkI1R99hfq9/KdKaoWTmMAhKEzYSDVErKrCmDZcUeZAl1gL2T6PZuZtyhrsBdQM/
j/yKyPnYjcmWQVG5mfkIylyxyCH5nnKTI0iI71ppZzQtZBFrt+U//ARkmlO6MuA0Atlyf1Ws+oUT
niuNHXNq1eTkSPhHdcHIroLsD4OYmyPYLgoh7COjCgEIesi2iOclHh7NwlCSejLbiIX06JaxKuBu
BuQyVKOLgZzP9khynxQ9SCPu3CkWpLz91jDuOTfwIHYziB/ebT36hQQTNTdDULvya814JDAykNNG
XT2HqYOszEzvspkZNylfs9FhQTXwvbIdBnb2d73wQl4vHySMFPZfKG/pVthqwQw1p++N5X0QWsGQ
r9G+u/uoHhGnZSFBvOPPlj1kLeVTQqwiDikXsV30uiyk2XbhVEGmtnftdI8+DSZFVpEeJKECYbca
twQcyI0mZ9h4FhrGCXKS4SKaybOMHMZ2efutk/huRaVeg20ZPWefViEds0k/OOIpd+hPto2lPrSK
MgRgVz/0Km72Qp+iYNF8s0jDhsEpqJvs/MxfvUs3TI601Sv3cRnYt8s3Mu9ApBaRr3fkYyIn3cSe
8qHHkPLIiIJOZSK9gqRTMio8X13kO1bvhTjvlWTv2AdvbMtjqE8fFd+gmrEzkRtvfcLopp2Sb+H4
a1Smcitzw2+K+jZg0yRZRG4kJ53K6FS1f0lGBruyZHXARGbbpjnQsDkHgK3W24xmBn28W0zbGb7+
zmQGS5SB9S3R2BoL+WGkehpY6cxEUKD18qLhca7dD8k1tFSsV0dqZ5g6JZpQ/a5k/Rh0mvneNngn
+X7X27bhNcGG93PFILAxt+8I/bqtnTfexh0Jnw+XPgmIwZYKQlTrj8J8YbFWbkOvzrhQTZwQITlH
mac8uXwtN1mJG6IFIY4Z1tuPhif9Vjmkys86XdR9CHQ2nYUSUMugHmRj9SbTe1p4oBznQYcOtzWM
Ur92XYWirXSgNd9UFR5P2U1BjtgW/TEXPkGRVM0UB3oaHdaF//+pcv5XVY71P4OZ7/VPEJP/qctZ
/8ifuhxNs/8w7YXpars2Og8T4cufuhxkMH9YNqhXVDa2jVQOkdx/63LsP3SUFVCXDRp9C7/SX7oc
E8mO55mOA62ZO42tev8/uhwMlIvy5h+iN9UyF6UgKhRVp0xDP/SfMhTZYPIaOi95yMPvrlo1JEnN
zclmh4e5bjpMKTu+onuLjSo8zZ7bEmIjX90x+YzUGPME3R8MKnwFfx9+mwiEcRlRufrpaKAioKpd
D7Uhz21VpPvfppLfefFt6eyAAV3TqNNP66FYerF5ASm1NLjQTaujrWlF0MZcAQUrlL09ziz+Eanu
GtkPQdlk8tAZ/Tk0zA+RKiED37TdtYb3lrtMm9nUV3boPNBB1Ywksd5WyaN0s2PYmjd8ze4FO97V
6iRbx974QUz8qQxn5RyZg72plCHfVev8dbYI0quX+ev6qFsGtbY+vpVDH/lVYd+NngRYK7Vuslfl
WYlFvu2b5jMcww9UEfZpTJmGFGT8opawh5Ppjtpm6LnI1mEH8HYA8rQcvJ5W1kjfB2Zz54o0Cr9m
bLCNeDeK+G0N+ttTsvqDVssJ9oKXUbaSHxlGDsxyyoH5xqZnWHKWc9MyVkH7TP6Av9qB1vfgIYc8
TDOzaMnqBhoeb07lX6MZL9OgH1ossQV4DkNcRKym52nSO38qwE/rtXROLl5HJOf6PSG0jRkvE1f8
ixqoQiJ5dYL6Vidjr/YNzYRN2hM3UXzs9Slp7WMU4jLBWFcTR9EyI7Y6G4344IAgmMncAygh+SFj
fMgimHEOykvS7P7x0f/rJ/H3TweejBkodffLMPO9Wk7hgdwslh/uWAYMOLrTehhH5AFuYf1UKblT
kEjNKbJFve+qhYq3fBnWR38fRiVuTnpahHuTgASDf/60HtY39K+n1HfVqZ5DkzKGvVislPafnrDf
D2eWCQMOp22i6d9WU9g8stJYH/39lGa+PM1OzVIsg4G7dHxgWP50h61P18N6MqyP5mmsfACZPd0U
X8v1y/gPI9D6i+vZMQjrq5ElRtAsJ/H60f19+PvXjJiul4y41RMWLV/kdHWLGcuYQlsO6/9JsZIA
biEfa3VlERnFiGM5rJ6e9XueJUtb2ywusNUPBlesJKl7mTqsxrF/PMfzY0/to9k0wxy4i4ctNkmV
Bzv6HknsyW1fmH6iuNxZ0UGc0BzOjPM4rE/Xg+4JzOhg/fDlfRNadtC0cF/2IEkAkRi+Syj3Bur1
jDhmkiTU4zdjlJHj6ACkcK6H8ItbUBkURMg7CWQRBHEvkws8ZFiDSNcXZQZtAilIXb5s6y9oy0e+
Hoy/Hq1PPTayezYwe83BjTUtf4DiXd9nIrlyg4DdkmtH2UbF2c4INSYJjemmgU84hvB1UrEzMFMb
8P+b49ckq71TosTxyZxf+WSxCpE3CJvR4NDHXsd4v+KqHVtfy6aNzrVjvrCuyHbrS1yXSXEGqXS0
MV2vC6X1f2CyyqqvjupVx4leCyDDIF4mciP5RqvgTObHxqso3AEzBmS93Kh0f7S1gnxFQYSv9oA7
8Uctd7otrdxn4mnpkSpL21VZSyQsvHBXTQ4sbN9Uk+QZd1iiK733rNQsf2ZN6+06oDCnJFMvQ5ak
hMXzO6qkPURsqIH+IWxspvRaEm+6d8fx2zjMvjbKb5FZ4LgcBcVk5s7URyTdsLE8ZeN4N2oJsLTD
8Tvh2yo0VKBj190SAgt3hXDliXg7xiEkXRHJiXqljUrYtpMd+QBz2D3ll7RE/M2XKLmYyA1ncLZW
lF2X8YCql/N5TZCCl3HEVHPVln4/brTtYIWYOzPH25BIqAdTx/3NcscDbfV5FhiuS3cR6Ywxbj05
vY11DEBVKLXvxvmnRHeyARnwoaiReSLj2gkMl7SqsSHJvuofQ1eJA+zUr8lcyX0pprsi3PYYTUO/
Y7GoUZST3Gor8Z2oJ+Ps4M485hL1iTDYKMwxjMDMDqxQspxlqctmuj1NYKmV2jOoT2HuWmNT7eEh
ZFujCcFYJDibo+FeREIPLLNqt4YpMQihmYEwILa9heS5MzplmwpX4xpeGLRWhrEzIEui0pA/Aemo
+8ibXhD0w7+0h5cU2XHAgmHXFsbCCmsRDU4zvZ3a+7AKu4MuQqJFS/7SqUkf2hnECz/48aznUmGb
HfOHo894Su2bmyqpX4Vlh1syex3LdgykI7SdVpDHLqDxDTMYBmPVZ7bRw5SWZ9wdYMEpqxWlhjps
Q+eKBhdiddaT/LUAHgdRN8iOsalFGWtOtyOUsGQzm2kLxI066Qf5iQh5WL5sEoM8Oj0e9K3rGl+Y
H8cd6gCVZibX8Y31vqomnzKKO6w2IdlnjnLtwGxoUzVte+7nh3bkC9Tn8bcm60tfnZEq9mxcj0g7
cEelXqBLMAi8mE/HnNCd6QRTaDR55vyp5caDk4WYsJ2rTPlMbbX43noN2DUyF0cPpmh2Mh2+txKj
3AlJH6FGsXvQU+dAcaltY8m3M2ZzTyxPd2kyzXoFw63spiJEEREpgFTKVzmJI/3JqatHbWebwPxT
bGK6EBWJusO26Mz4rbC9j1QX3E4WI5+rWsptboMuK8TemSDqpRrh8/Gg0plh+Va7qXvwZp2AJM/C
DtcPxFTixcPwKw5zasltS0SY9mWAqOeXivlttLnROB6xHOMrGI3ZR7jxCwmR9ZjXiFHiC4v0MSBK
Wh5rSaAcdal+youelyvCQ2Mw+QwtkCmle6gVfXxYNCi80IeEDMFtowzVVSxziCk6Npn9U0zG17mM
wJRX6sVQQzcw1R4EJcy0JDZvTDbbXW/rKFJw5iMRUpVrFg5oTNLkrBrVL8DtTOl7Nd4VqQ2aUIMG
ZLAFnnHzYTRyfrCpuQsFqtWoVlf2TCLAB0Owo9QubTfejKlJtuzwHnWCGmuVqNSmb1/Mzjea+J62
SX2ObegRDv6+yCrG48CkbSO1BoQj4rht7TIm5dIfbVimsy4qa7YRY/NlwGXul/ekkNPWtplHQgKH
8dike0N2ytVdxFrW9yVI71yHVc4kH7EFTJOghWPMrVY+DA6ljGpGRKRSeefNj76T6c6Zlfc5b3YE
932No4RKfDbxbsUGvwtAosuIA48//YPJxCseukNXqmdlRLHo4ZQPpFJ95rPXHvkgkMOJe2kBr2FG
+jDjzoWUEjvCuqY2NL255Hak4KBD88CouRgnltKRd1rnTQbhdTp37POEhI/LU3fjXkr+cvdQu5DJ
tDBR8KnrfLAT2mwb+nemJsUBuyNtjtoHkoF7KBYpCNusdGMt9cn6fH0EB7T6/XRYZKqTQkk2h8wh
lgO1afn70fqUW2K+G5r8bTRLyu8sFxhHc0K/Bshyv0Pfl0oKlv8/c+TXp0U3WscIAohOvWdwN/Gr
eXo2YOyz/YbnBGkoOTud48KZTCp4cpQSqOXwU5O9yZy4qwkKjl7HPH0l3ArQKrwHrPdUXpVW1rsu
jT8izWhOyXKYmcH+Pgg8hcT6UQYh+Q39bPFlOybJXKjwddRmess1NCQSZTloVi/3SZxc6sVPn0/9
u4wwXBoM4JOh7/frL9daso3YlR0AapKzVU1wpok6oMeYTomKgIiQuuX0AqSAWfYTI2ETuLnZUQ0m
pcUk/9QhofjHoV2qciK+naWtu0KN+RNIt9LsspI5m7duRSrUO8YCWWhNa1KDaHnupeG0k5lzdy1W
OpmkowGYwEMjXYY4bEBhKfAUSkt2CnfmUtkPsmXsqy8PuXbFgCAoDLthn6INu00NYprE1J5JGnkL
U9kfuIugNYTycY366jqbmfliRuEWnQi6lIKTuyDUQDjJZxcbcl8NhXOemo4VT4lWPGzFeEMbRq4l
e4s5xaa4LiAVOCeBRpgb8WudN/hpryn7OFSBTy7rC/sjidiTmBMymixxLEJYOUVwElX7acjsu9ZP
hzCnXshj+70rTOtSsX2FCR/dcq+kNc0W6JxCiiwgDJDUtf4+0nIRMlE8Xbg1lM/KwlpW6i8QkqMX
m5gWJEsJvFBNUzamlVuvAFUlLTDaI7P/NaVhcW01clfQ1ESBXPpF1dDNwLR6vtKOVt9jQN73wYZa
g06hgxBtnTnzoHjEXDLtRANQnxWzzaIDXBXo9PGqe9PjmDZXrKE3fhDeoUgt8WBqP42mljezOop8
Rr4YlzYbf4HjlFs8UAA722WItneNR4BqhavmLmZQgJpNWq7U2GcV4/hI3IbKlr26IhSk/+eE2cCS
JZGR8EwknWSnqnN2JrWiPoK9Q2Nu1jdvWsD2BRKKMkFvGo+JuDZ27O7Uof4JfukceVG4R0ZYze21
bYz5ME7mQ5O4BZ4VtshCoZPJGl66BZnGxH5xiDzOZep7tlLqDJ6pQA6EnhWLj9ggjdFZOzafRLuk
CAllQXpTuFP6mEVLxWx4Snq+5dr0MKDdxltFfuqoHSdmyAqS0UcxxvHOleN77UXflXwyHtqp6gnm
gRbt5MqVFKAQ3Lz5mbRziiMXcu5Ej/VoqMhViPTB/RrOe8qHW6/l6Tm3euo5cEhqWwAwtXMovIPB
zJorleArtO0MrboDz7Wd5E422sWaOvMmdOWsorE/mGP2wUIJsfKygY9dIW66m0YMnFN0GBVQMXhl
TFOygK55ujijfoKMi+8+b5vtXGvasU6/Tq6gPYHFDJhhZNXXIWLshhD+TiMaqFyqgT6rgfAoyn4f
k22DjYhXk1DB51xm9s08GVtVImSa2MgFkjZVZ+hw6CrxpYAOynqFOJhNqcjw0YzUJybz2oG/Fr1Z
hFgZYghnZs12p5DVhp9bgDZG3vUEOUkShhc3JJxoyswTcfGPkgQDgmGdgaxGHtGi6FtJjoZv23W+
h88gAWqJkr4HV9AweQe6vqsCccqf0idm7ATxhao49x4zIKUQy6Td1OBQ9+y2Eka/AkiAZjvDTqCh
EAMZ55WHcMT2TmZW2c+S1PQnDUzll0pae68tPlIXmA6cuchXInFHtoKXX72qWv8aj6GK2/0bcZLi
AW/Ijnhn3LZ2EQZcXUkUq39oKmof067bHZA78OM6jPoB4ibrgI6abAkgaNIou7tlLG8pIAnS3rZj
S5oRQpvopZyjk5JW7rGq+StSUXwOGhYrdPgR7uRtxrJol0Y1eQOmtRfEsiHFqtpz0bbvgLuMi9cB
3PK62vSFZvFTTcMyYNbRHaxC+exKApC6xY+v5vabBFl+sEzx3LVefdNiC1GUqb2sF9pmbp4i6HyA
F6zhRlQA7f0k9+NCKGtzeMpFNp3Ib+BE6OLZb10NEfoQXTsAwjCAsofYUNmR1t8aIqRPuTs+OqTO
XRNCkUGdEWFSIiOw2mwIJpMpBDJRZTOlI3JsB45clqVHtMhkygwfWKHS6xThJGttBzhC2jp7TM7M
9oVTun4x6Cfdjbtd6rKRyxYqus41kjPmqyTMkhKzvSaNrt0T6Wl7IXvDZ2pss/tT0G+CCPS9eECr
qdf3ETnQ0zJNHcFkCuejtYk+b2y8QlqDq6BC+lGwsk6aYh/lP8xBVfk69IcI9Ndp1H5QYgwHmU/F
AT4GtrsYzyErED8HQrbLJQIiJRn3eVUcvNT5KSjbX02q+w6VIdh9xb5qpNOUWXWY8uldOCle/CWE
0+4RnJtNhZSp1MNXec086ygSO731srAeKa9ZjBGfFCRDG26Xvc/W1b1fDX5HIArkDtRsx7aObeHO
UMDshgUFdqflL2TpYKdAmerGg6Sj1d1dm9lmMCas7htyDmCRUM1jmUVdg79lN9T6ba3M1BZsfW61
oOuK5q1NXdsHCqydcM++VlynQSDgTis60BplRDwsgDufW9ll5elbw4g9ZWIYQ7He4lk6knZKQvEM
f0pHSqiHCp7BOdtHXfpBkL3nZ1OPr4gAXFtvz4ZiwtwneS7GIY+vrd44rJXgm4vwpVM7hBPDuznM
8XlIK65Pk9ZzGUvwx8/oayPPJLNioqjXMa5lMXnHbBIROp5zVENXrbmVPXmfgx32OyQT03NkOHvZ
4LlgFMVCz3P6oGhCVAdJGt9Si9rbIVZrR4bRZ0Wka60RoN6V2a9aFSSTud7wbtXlE/i6LLAqSUqz
TXboEm4yT9JgrKkAw2ErdfUch4EDUMyO+IZAdZT4OFP+bJPEo2vVn+mkfvWzOl6cBhIQHWODHU7/
5bXgutmpHBGxBix8Ez8CEsY9o9ACo2XQ0emWEZRmMp5B/5JeWuPJ1MD2IHQe750RAqB4b4UAM9PB
mitmUohbt/lwZbrg7Lz2RsLOkoFsWee8mXaGavaPFWzZrWLlJAprZri3sOr5Zlkz5Gy0p5wbXQTQ
+IKZ+ctEhORpqPDyD7A0kWMUFQlFyId6UyGgKp3VK80R98MRNVCsx9Gm6FLlEllqvxFeU+MuHg6l
ZjLpWk5Yo0azT7p9bpcEQHkNAv28/KpWbn0pBhGfHV79qCzpj3ZG9jpjs0M6h+9ZVJaANhPSFlwu
spY3PikVxoJSiZ4FCN6BRbWf5ew/NKHRgDZuAR2x2iRe2/lDNoCNprUNMjWyti03miBeKB19gxpH
DiSWDF7en+NaQpw2BgX0p6Ffk+VfaZjcLvHK3EgLivll6S4z0TNdt7QXA76Gb4/NsHVZ1tA+VN0p
EU8FVNYg5x/FDdPoqN2oUGVV3NzoNqa1da4lbCMS2NIjLPRHTUmGnTfwA3A8xIsATmmBOo8bAC32
1p2U7pjo2MaiOL0ymNgPpqfAm9abszHk7c5seqhlOBlZBQHRb+3iQ7coijTgjnvQy3hMIP9i/dSi
A1XRzhgiPpG5SYJkdhkdk6BytAqXfq2owdgQq+w7g2KA2FGg/iwfgUbYgKFpRGBU4cY2QvVMDg3d
yxmzGClDS/SPqNxDa2cXYMb1o6bqW4hyXG4HqEz2d8X0qm3uFi9qShySFRnKSUTYESe9vRbZ8K1P
Z42rLJTGcDSZKGbdjNqdMeplaORXsxoxEmWzcQmzzNtXU/ajzWS9IZ3SQbyjpswjczYnRn5JbIoL
fFG1T3KFOBdDQR5KiTxtZGN5lE6JQEVl6VSIO/fk6Oy2YXq1M1LLFFncWpXEOd7ZvhwTGkMregqZ
bV5zshqS4WuyBJC4si03dmhUgem29il1PJq0QnmyhHDO68Gte8FfR4S7apjZ3QJwvTMHpHBuRAlZ
ZW69TwbHueqJnV95226XKHCi7G+W1XnHcHnWOuLbyPlwpqkHEj9yLRgM+0vmKPmtwuN1E4aOhmqs
zyIBizXRswaOBMgBFPgJGszwNHpNkObdk9fTqWKGqe8V2iTH684k9lU+zYN+UTB5bucKMbZMRXWe
AXceCw92cZ5qD3qsjM/qHHOu4yAkiXI29pq5uI/5wW0x6zs4SoS7TVRzhzymCHr0yntYUc3W49qF
3zkUJ5nN97Hh+1sU4w+zrxKoxal7yzFoK9mUXL2ocwEVaeDxRfcxjJb5KDgNIZ+ozz1KozgljzEq
tBs973GGB3GpwAeb/Uxxnh7NwmruwBjSXV06Kq7E7s6AEJFPlEzMt015tnPKRuJstykxfWTS+JVi
cDOgNcXQABQPbuSxzLgIZ4TRXr2RjoWJ04PbchIZfS0pM0lDyys8P5DKrEH309IA3w9wuq7cvSKi
5Bi5C3CqalmeVJ68o2+5owTsTynjwEZ6w8b0igQXRs6cpgdJaqJAErhpGm3CQteCXsL7zJA5Y8UD
riwJCDUzAgIAeq4fHt/r3v6ViPqnKuxqD/D+B8Zmxil9BtQhJT1SECaJLAbgdj3fanRh2xnQ/xbU
F0QI9sP7aRzbvZlyqxe0TbshQ+rR5VW5SxTypSoHFpkedW+ZVV86xSY7xGHfPE9OuZ8yLYHcOMRn
ixBj1YUb2hdkaI6kxyE3717K0HMvDHBfIo17SRqimkoSzQOMBTNK2ZBbWR7tCRk+PTcnR0f3hjl4
n1nMdrW5QgqiL2EXlfvYjoynBousFUVRTMDjsJjyjolSpTU/jWgsznnl4P62ikMi8sAgI3HTdM2X
3C6+qVOBLWQa3ruOytYdRbC+j86tgDrPzpchzjmBkyg9DFr3Grt9FxB9q7B2u8/hGxmQ0a5XqplL
oM2A2GNz67B4wqtkvpTyrJnq+NW0uO8MtYkgx+pOv3f5y0TrX3u/3/DGZReI9O8lrvAyMM1l2Jst
syTyKnHiNUXQhQxhCmI4ZrePoXkwKVM8kjtdpACm0qOA03I126bOokFYn4umQTmWkSg7e8ivvYEh
q92GRDfElO/Iek+gbdIgMZMeUlr0GHUwvttYkCu2rDxX1CU11HDAtEfocoI0Qc3eM8PtGMsqB6++
Q+BLF38o9/9lUoZ9wMHCUmJTtrXhFOk5QmewBBsh2uG0HuJU3MIWnrbCqObUTCZw15GTO2OLhWka
+w4lzSNflnqDNuvNQt9Dz5IQskMvQ+hcqqEizBBQE/bIGMMGoQrBYoITKKdjumjiI2MutkIXNXE8
an3yZu68OlG1G+agr5pQMEUKONyewe0vrACWJjHgYlqQcLO+k/XwN3zx719TDF3s5FS8/msPHRpU
SZJuxCJJ5rS+8/VRsdAW/366PnJKMPW1wSaJ9pAquJbDaX3k/vVofRovH1ih6y9zW93iKjO2WUmC
HRf2NJiWFMNhjTLE6LdJDTSIvVl3p/Vgcfc6zjhUXZwEp8U6i8p4eVimbD7Xw/oUEjIrLwF6GUrg
BZXbdG6iWaUO4MNYXtu8zDSZ5y8yDLmKFCRXZ6bqLI3ZVlDwCmMxH7vxvinVr9pkKEG8DE2x0jQn
uc5LqUGakwdttPMEBmc2y6cMz8ZpfSSXR3GeWjtSp+/rL7FIHI+x89Yub6dIxJ+HFpOLP/Sp8Zuy
uiplIts9YYjDvqmU3ma24aC4DM3AzhN+1E4IZf469EZx6fCc7ftYohqxSKKx14kwy0EtgJIjIZjY
jBGZZCaj+WCSn7L7P4HYCl/6XwRiBnf3/xHb9IwYPf5/23cuFLBG/ikU+/OP/ikUc9w/LP4qB7HN
IgXTYXv9N7/J+MOwVsaO4zEIB5/0l07MsP7QVYvVsc7EzNT5XX/pxAz9D9VkywYKw16aJIRn/+I1
/U/8Jp2IpP/UibGHoQRUkZy5WKk1Q/2XTqxLdJnXgvtRTZD8Xgt755JU3UtGs7l1xi81EOqnviGk
sx77HiuzRibxdO5nNLGdZbt7qhCvwCcZZjenegwdJfQ9rlqgjjRAytHom3EIjHS6TXUJF0/1PoRI
2fPMZCfbDBdYOouYG2nD3d0eCz+6IYgRz55UA3Xh8U8hQ+RsZKWsEX7jQ7ULLNrQfaviJrPw5W7T
2o12gBBxcWo9jmYHIxFcV3EgXdrblaO3c/KIKhinhM1AUeoaYQK8UDwKcRF4NdVWESYntAejX6vk
HBl15O3zMgnkZHqALSOusIN9a8x+1zRl+uxo9GxZb9iHSs6HROkLKBVaeVZHQAzV4B4z5qt7PR5f
vdglxSoV9UWx9rjjkjNWY5tQ1aH5phgjwKPa2EdCeDslTUxuMFynQsPxTvaQf9YSIkOO/9LvC12j
vOosBLcj5g0UiYGZNF8Rs16wa8dMM/IDiWjYkJPK2OPSgrxhOcQbOBqEYeNHTcTf1m2q/KhFRyfR
rBdcwoyZ4Tzlek0iexZnl2gMyVHRoxMTf9qKgOSI6X2G6J4Zr4TXeUwx6NBFODwZqsjZ5pqQ7WHh
YyfbRD3qZc/OnnCEWsxBG/M+TGZ2BCXC8jdGLBXisjlbnXJmi5uS1IBzVPQeg3ivfO3tmFakmyof
5K+FNgP7YBwHadeDsG1q6sgFEGEw5a8XMjnE1S9Eg1UXtXbexsJBuGBJtGuh6jyx3GGZAimGInFa
XD0Dc0VaFKQv+Gdgu85JaL2FXUv5GRokuUVP5pQYuyoFw1MRh1Fl+YMKpBSiAVkzBFtIKOj2fJ6W
+DWSOR9rx2B32xBY4NmHmRDkl1IhcoVQvzZQ0pj7dS9sfy4HdyMlVD1FRsYuqj+RmzNOdWznwcRc
C3X4W5lp5fu0RYCXhn3+yOQf/5naYNXTe/sLAIbDICbrkLNI8gsH/L6dTiwzy4jz3qb0qaZrhurg
AXKoHanlOR6zJzfXg6Rrn00PS9tUE+9BH432ELwAoVPIiwbrUDmG8xjSr5bo745E1x0YtNeXZMSD
YbSmcYxp1ERKld26LrFNUO+QrXfNuVXmx6ro5WH2JC3UpyD16uQkasMJlD3bY3vT02R6LKLwM+sg
2OqOqvJzJeCoiTqcrhVacpHhb9SSxe48YDM0dSAjZT4cFE3Vznp41pTvzuS9VGSuwQjyM0Fdyw+K
7bLrT8K9sPccUPw0ysbtGu8kUa2SY8Fox/MuU5rf1QVY7hrdfdTH9J7voxtTqnMBfeyMkUaBEEro
gCl0FpCuR+fa9LD2y2FnFcUpHFGbyF7EQTMyWh3QynpttfOMPH6p9bcc/13muqOfq1pyiyJH2woP
5ZGmOA9hYb9wCXIehqH7FTdGuXFyXBxJAYzazib7ouYowAlvBTBKHFIM7XEvKqSfriyQMtnVbYwS
5wIcOdynLuCYKWGP0rWs7023e8rKikIU+arvDtQOjDSMQIEF60+ll/D56N81xzQZekiPVJDus7Hl
DgSZvlciwovFArOhNvnpdNNi88emT9ZmHAzCzR4APkj3zDjmNYUZs0sM2VK0LTJ5+7/YO4/t1pVs
y/5L9ZEFE3CN6pAEnbyXTgdDOtKBD3gXX18T0L2prHw5arwPeB0OGpGSCEQgYu+15mJDhIWNVlik
3aqYRoSa4iGILe8P+XnPRJoDiEapskk0RxzKF1ZNyfW8ZCmmdRjyd083fLWUHefivpZfJH30T01v
bMqJOr/wcRbjWwoW/ZVBNXkiTL6LyK1tDLMINKB+m9HWp90w5CgCuAjEHgG17vwVVjI5tDX6VyqX
at+19UtqGxkRg42z0/kZX8pXSk40dEDO42GenqSL036eOhfCXHgJZZuCjS5/K68+9+CbdyhyfhdG
VGzNrDv1DeUud47TbZnnAYhFWIa5caDKY216i3ChBIlCaHTsOaJ5b84JgzLW4YxN1DeBgBNmy84u
Qia6508/Tj4ZFl7mXuJnmG6Jx9M2o6Lr6NAIXww6QD4I520IdZiisWCan9gqiQJbrPYikuhpbqck
sCvfOs0+OI95/LAnyGeO5ZFq5bTFCQnUmxmpDy/Ow7umObHHG+5bkk/nzL7zdJHcRolhYOJCqiuc
1Ebkyz9BlPEdTBOmuJmh2RQWgGmlBTIT4IKIKhuk6wPFiqptYwFwtTKfBJMOswo1zEDllAh0gm8H
Wy31GxTMldSPnkw/lKK/OxpQhRRK3QUjUOoe9HF0AlFry2tACvViu1OwELDpFo5pnnGqI8uQqR3M
8YztUhFJjCTq6GcI0pTVvFidEx/Njg6JsSBT0lG+zwRkTJ2fnpTK7E1HJX6HPZezhBMsr5HwlG7r
n8rq1nFSZBOFRvZAHUBgU8dWic+ZNLMrlcaEDVs2k0/3Zy4841G2R5pEr4Y7VvcFgMGyVr/RR0SB
wvuOXT2hQ0AdBh5Wrlk0NA5+qGlno2/ePCerj3VOICHZ8MMOqku6dVvXOfiuKh4MsztlodaC2KFd
VNuhufjAWWl4xh1C7SCVWvI6Z6cUo+kRy1wWmK6h74WEfWmTSPWSDeLBS6a7VhrxK0oxGCQ1DO+0
tx+xOT0xLdE2iLsX10A+J4Z262RZe43CFZk9K5ht1JX6MUMyscu6Pn+g7VXuvLzpdti3+4NeWyCv
4zZ8nZz5lzmTOGYkUpCecwkLQbwPeuTtwBKFFx0CUo+uwUWM5gtZSue+27H3Glbhe4zC7aQv+ghq
GVTFo9y9jBslHge3IU9TZ7wY0bD3vDq6tx1qRU0cA2IG1IncFr1pRdTjubene1EMwxUVKZKHlFYd
nQWEFsZfNQXwje006QNG3P4wQCqmgGjZN+nI92EL4Jh+Y8ZHq45PFVTIPwgbmRrzy9Gcv2Kqq27s
Vqd6iheWorFHwxodRrbf2yxBQtzM2C3hLTDye5rE8j4rAO3UMVY9MkEe/YU4j7Fj+D2VxDI69X3i
tTq1KL09IUMP8rJ84KvSkTUm1anvLEJbiSS8tPKGumudvuMydraUjXsOig0M3IBlOiXxo0NLlnXW
UODlz4kWAN9A+ndRP3Ht3YMTgcdW4/XrgQX0VXtrjqewbMC1hahJW0P5D8ptLUo8Sl4lLFeZq8FD
5koAOQq/6E5AAqRiu6tQSu7gXRrbrPHSICuJJ9AWnZktrT8pkaZ0OIVzLKR+61EvUu2LGO3m0+r9
t9Csklc9Dr0twc1c4FKBaNiGo0a4FZy754mePFGblbnVaZgEMPqBKdsqfgtvpZVchZixvyJqILGI
1dvcWg+aa3+0vizvpTWAtOyvmI+YQTwrP+SivnRGL7kxOC03Uz92B2d8tUcDU4jNqrQEIRaUymi+
wo7j6La0GrxBXGAY0wJd+wPpLL6oieGAir7g1p0J6FvrtIHhZmI/a2Lc5ObYbaUKk1tH7Ioo0Z69
XlBjHNmqo9m5KUP6WKSEflZelsHIM+ZjSfB6XbYI7rQZD6ny37KhuQpr/vzUdfWjTTrrlIjn0KOG
5ermn7Hopg3rno4kU2TtVpJJhB3lpyUBPDhmT19qwEdBXA8AtuR5zahk60HuXzkUKG15z/rGcakn
xAI9VVnws6zQH6qRDEpVUkllj5XmqEr0+JlGoEulePr0EPUGqVlSdgIxuhk9Sn760l+pLLiSUTR+
3zA/n2K9utM6ZPBw/dJznJw8lzMOG/l1aaD1YgF2NZmwDUleolDXEze93ox+Mp0TODMGIhXICdS1
LCBsjA2BobcJkBVQd4lA/uVU40HoK9CRM8Qx3aUDxJh3UdstRUDSsSz0O+mLAR5v31Mv0lo3ORj2
JFGvUtpKTJJSx7a/iFw4VnZMlkFv14iBEJnSPYcyObK2xPu5EBx056OrJy0o6IFv/VwR7xx2jzVA
/V3rJezpCLDGtgKxDDbRrpvju9p2HUjpvXdieaJq976kVOqC+M6G7LL7jFFmsH9Ibwq7p4WWjGQr
GO1FSR4TYBBbXE7DeQZSd8jAG57Ql8dXhhbG9MwRutpeeuORkr1JQQ5EReqiwHP9K0r5z2UMsnNC
Wn6fjfnBqOHA9qRctHGW3htkjVR2/eWTKvqgpWFJwVvLaG2Af8uw5O4SNbxpo1ZsMU3qe5B0r9JE
LFh2ozgADugpkGKbbuNzigi0G63uQaXgnLTIe0uJBJybIT7qMn/tc/eNJsyhq4xLd4w/aHsBqCjE
i9Zcxfga685nI1rThjZTLlowb2966GrU7/dKB4sz5oQH0F7YRU6I8o+ZLdZnSoPDiY3JRSbTs8iv
cwhyYVFC7CXk0NbnA8ioQxMPw1HS7jn2mnloZy88h1yz6IljmO7ZA8ItSB0kCtU2jx1tH006QKLJ
PYf25UCH8Wz19fuQqn6LM/ReazGmIMnW0b0X2UUSP2ej9+5gTWPs3so+ewmtyjn7HfCZSb8Wjtvv
WNivH1QqxD91lR3JXDuLtuLCUVkGbuRmY7vqBUGieRGWjOMYLUJQD+gUxrJCc7CcfojoR3ZBlA9i
P4e+5ZsnYs8ZpfBZ5sI6Yv90zg3BVYcs024GrOlkCoqTP4OpdhdrcATrgkwi+hRGbg67hFgezM/9
wxJPnPQkPabFEsUemsluAPY4BdaoQoTm2LGy5mKhoM43FUTlU9XSXuwXI1hjR+FJ6z41wDHbxnfB
69A/ZxPYXHvT7O2TDHc/ubodIgK+SKQkPbse75GdlX0WVm2fUxZvZz/Gx2/zeVUl6FctuUa6oRWb
eZnT/H58EKp4y53uBg9xt+3Hcd6VGuso1jKPRl0WR+mjWtKpmW6Iq/nNagjrbRRhC4cur5s2gYuh
tfMH7V6iojT6e4MUCSzmI+lgbhEoL7/WVQdzV2GF5/L6rAPl3xAAfhW5+WfhEdziQQ/ELHxAN0J6
XpajwF+woa7IqnPWTwcxVECd9PDJHZN41xvz1yjf2noqHkzzy1H+czEl5Nln3mbEUYON3SLKafbM
Qx7fFDPifBPhFUp0pEV5uwvjybhI3e7DIAtTxiyZlOkeOhgWaWT86o1dK3v7JHr9raMGeC6xZNiz
cgm17NNjOW5U2EIETS1U3sa7T0ViY9cdGp3ZJpKIvU0z11T/za9Kq/2r6372/V8mlTJ8C3Vf9MiN
QcF50YXTQptF9AtyxOzAM836Jp7B9EUdIrnMGm86BIF0KFNzjzblMCUF4eYs9cEetlGg53TqhxZW
nghsSBliRlUz28bnOOUxJbRlD0BlhPPSuQi1yN0kqYdsZNH8AXP9TO3ySa86EMTEltaFrcAR4ZVB
nz5tcwOttyai+MZtC5M6DdiiocdMGGZJsslKbCNaQvC9zw645rQ+NjnNW5XfZrKG5lh+1ex1N1Mc
HRN38LZaPt1UTzCxD+NUb5G7PPsarsU8zm9bP2+DNvlFu7bc6HaOiVARClm4T6jQ3kRJKUSZ14xr
RHMVRqHiq+o4HUyrvhAhrgy7Ga9ijeTEIkTbY847NSCOFpV81zGN1Mjqamg+2xjSYRYuAlK6YQsE
832W03GwuMr5Vnttci1B+qBtkCeBqlJXrmtzXShZs1gKMYixScSnl8af1A0JonkA9NoHmWVxgJrX
zMneRmcpEQNN58gZtCaF2x/s0L6LI/7hZsjf0WZdDRNKJUmTNg/JOI+1k9uFx0iXnx7io6mcoPd1
9jmU7VZHtAUFiwYRiuxhO3T6SRCEdcmm6kJPtVtC4jdUe26iJn1MhgorE2oGZngIIXwLrXPPGMEg
dSeT4csxYSq3hvMSDdN16fDlUKJAbnlPgemcmNpHEi6kipw2ON5BmqSAEpjmoy46krHUGnVBoBGl
VbxOt03n0B4He4UBMGbV+qL85rcaxVeq2qcCrq3C2ZF643MbghaQ0+8kzLA4NvOVllgf2lQ/YB/b
DmnyOejGvUu+uu4PJ5VJBBQGzWtI4wBwsSj1+fukVcBFxukTu+kmNDuGD8eBjcq1MCmbsk04+Qmp
AXZkPFmOfZqr7BSBv/WXsM6qeytr+3FkFzCW6T5nMs/haSD42VoRZJtYOxSFC0gK9BtFOXjYGkwM
C79jVhmwJXXr0yNHmeoodHIXE0Pf5c/0tPkbwxZ6IgnUQ81LnlZjYWsJkao+KAPfxidRfJa1hSO3
ubIwADBnweZRI9q5XMxXZVd/dKa4CO35VI70iNNJPk92VLKR8ltihGG46ItnN/+axUlqIWc4UC24
OWAjxWEyvM8mHN/EAKkuNVg/ltILnEre1Kq60KxbqGP0Sp8l/3uZdbc+5xR0qoJgHBDxKK1Rs0QZ
bDYb4Xxk8g9Y1HERhG7sFnup47oQZwV0L8JFEUP2rK1jW3uQQHwJtRXPmfWUZR76OuofJW9X1KA7
aEgUQ6c/lcjYRmX+E07DeYN69i32oInaRHieIFtv04xqiz/Gf1ppXXc2XPyaqnbv9YFJBM3OiiWZ
QOXXTB0MJ1OQWLF1kD2mK6e/r1UhTnqxgf6VbCFWzoEYlyPS37c+GcC5BwO48+OrkPYgu3Ik+SqU
gQYFHro/C1OKObJOFskAU69hEzpqyfGA7Wch12EXUuH0gWvkF7KCTZMg4YqTgjQciipGgTJqbhYt
bH9BtmweH3FSDIeB1HT2ikScFS0t5IaylKgYdVpvbk097Te4ZDDEtuwx4TWXmwRr4aYNy/lyiS4z
UdbSz0QQnxv2tnUrcRIGAv+p6Fl40hPWZPruxNF4mvQ62xZ+stU49Tf2lBHo6SJiMxPbuZyygzUh
djA1jYJ5QYHfPReJxxoIQkY/2E+Rwbc8XuPuf5f5byji1pMX0yFo2n5jLmJlmNMGUBp7PKEmkih6
dWw9ebM3oP9vQDmxxgD5qVkiiCUrLTmk1r41k3uV9oQE+QI3Y03xs0bY7jcRbVeC5DeNXR2boemv
7RvV/9YrS2xHVZJIzvwsbHilpjaXdFGHx5k0MRQT96pCJ9aCmWJP4cdBDLAkk/7S2BkR95Tkg1fZ
dOC6KI7m1KPz67J259tEuVmhfJ6pwjURmmU/tzeIBl6yDhuGPYqbgUnLNwgXSxz/Vq/FoxETQ4hO
N7lymtjEAZ0T1TjY91WbNqeF0rjvs+GjiaPHzoGlItqIeSeirlqaTaC37YOXQwZCqOzu3B1WYJBO
86mbJVBfKkBQfLlCVBTq941idHq+j9FHQLHFUubfCoxXtsFqbY6g4nIeXDa+Arzamcesk6xRwO3L
1C+2qNWPjjJkMNRgLiHBB0n6AtG7uhURFryG07CTUdDn6Nj1gmA/GElg3J9Z4MLRrlzcstREWIHk
v/tSMzel+RRlbn3KfDZhtl9YN3qkAOMUDue1VV4PMQSUvH4qQrfdk4SGfX3O2eQR1aUV4XvVg2hc
4nU3A2EGVKXyg5nzsdnAfrsenqn2o8eDGNnO58kqPsdu2LUm4ASlOW+kpd0oCJCAZQ81/e9NOqhX
2WZ0vn35MLn8Ufqd5+LxnqjqN/bIeviX6Y4PYAFtHKajHlQ2BYUIyBb8p3rPrqJGOIQKwdmJHohW
AwmAJRc2Tj3Zp0LmR2Nqj4aL+DcDnCw6xOlzuG2bh5CSTjIxcbuo3TY6qoJiDO+00H1o0aCyLKD0
r/yAMma20bEpu4xxvzVH9ppIUZCWUay3+vt5jbRxqaW3ev4e88OZiP4U86c9N1eujrvBqGj74fS/
N9FD+SmLb3EAYH5dFc2vZuw4Y3OI4WC0pwlKLk6Bibq7BqzGxovBrAyuddkbWCpgOXPVFS/OROcw
zhzWXHqN62hgm1KwS6HcZR0WD4g5jS90F3GrWLvGdM8Icv4ovpLBXtBrOQrjik8ZwZdx7iXWuxW2
OBCLzwIKceTflTMQJ8ME8euPl6bu0H3FT1wMzl0DJFS1GWyeLHCd6KpO2l+tmwUNkmtWeWKf9N51
P7lXmpPuooZd60Y38seh70gPCc/LZzV2diVLccGK9dBZBAU1WzoWbLagT3BtTcR4CBN5gRmhduWr
b+KP0Z17v8cgEh4A7L+apnvJkfTHfGdi+//mwLmsU5h98G9I42AyRW4mViZNaQc5k1QDGp4aArrs
UrHVqWDXVUyVSWE8eLN6TFr5OlHo6Kx0N7nDZeHgNR7Lp1w88q3tGKWnRAfYST+kmfwbe+xvluPV
axR0i/SGX3mtA5Msnbuwa3+NFVUtlUINcnr22tOINFooQiqP4TgecWmS4ZITS9IUXBkFtfXKatDh
z/Wdk/cvCIf5uluuAOa96XgbjQDC1FG38C0CBHGoA+VbCh12U6Y1zv47aTjX9RyfGo8gjDg/kG+O
5re2nxPyFB3IlmEvr+qmtzZEMj5OkpgVf7xLUypV5BfRrImb9JDn6fOkTZ90Fbd50eKjwnFt9Rky
OYlenYDuqSNEEL79pkXQFi8WnGoQN7UZ7eFGf5JeANW4xsc5Jc/Unhe4Hfgo1+yw4sIYca5D8YvC
1kU+D+ZOTgsbJj3qfnSQo3ks2SUT5Y5kmTrUbeRMQcc5Ajn0CqMeyNf41Kfxo5my8Nasvepm1O8V
keHaHpk3fgS6LhXxt9VEV8nYhR4ox9zuH0KKwB1gQ6bdwySIaWBSvDTLJCDq62E58YlmeS9zqh5c
08rheoQjP1g1Mij3Nc8I4tD86zyzg7bznmi0v45ZuSMz4YIdNtNVrb8Yo4c1dP4jF4Af4Xx3M0N+
YzgRB2cYtS2AvwuWHnj3xMnUm0PRGtlGhI8m1YeK9UtZmNf4Gq5lWr3Tvn6DAHs00o7euEmI+Phb
CrmTtD2JdwFehayOGdXrtA9ltJ99AQnW9J7amLo7xYhP2TmPc0Z8nIbrrKuf6WP+wjtv9+Ev3cYO
pdo/WR0/SZntMzu7o+d8GpFRZzONVvQVvkxv9OGglfWjE0OynRjKfv5h6vSBHetBRoiGbaLIQyr6
MOT77L3R9Psmb98KRr0mq8s+Tl/NanwbOw1Th7B2Q+YeQUfeKlqwKDkpb5rNvs64AC3y4cI/Yw/e
cY2BSRw9mZZxS9TRjqiST/5WeIgxulySJosnnU6aw/WzNgrC7B7pL32Fs3ddR+Z1m2e/coKgIjc9
5nF0mSjcmPiNLQ0xsiUuGqv6SuC8NtlwYWv9q8WgchYQ6GwUu4Seaabf5W3yJslfJ5WIeh4b3N6m
am61L7ZmX9oJAFiKjZVLTFRSXcdEflkDzRS9G28sVd2MZnPuyPnSCoPyM9dLLzq3YXaJB/aR4tJD
wzVlo+iIlFA1o1kFXcmpzexJAuNm9hiehXnbV+yf7qHOa5tuGxWUIp2+u3DKZffVNAGkEuXe2DPW
ksFG/OLLOSZvxzuGZnEbRrdAoPdxheI2oX7FPIN/w20bOK2SohWGaJDNM+qJCuoxWLzoRgz50e/k
oyG8YLBmUrxsa9OVddDpFS51qM/ug5WOJ3u2ECdQ4Y/MV3uW1qGYKAG58wNxFfyKkfAIu7lRA1GE
s3nra/WHNcXHqAG2XKjLkC5qq9Q1iMZfRZ/cl8WjH8fhBpL+y+z9AgN5muzpd6lVdFIM87prs3vI
FGp6Go36fez3Q9MimG9fYzG/ub0RFJn/HHsMOfjeuWi73zPBuIIqOG2RQ6WXdDFR7lGnKk9TZ4KZ
iY7gB3E0dnQ20MXgbbgYfWpxBc3orLxKY3UIM9ZIzBgBNgA2ZjBR3clxN2huzMWOtIf+it1SPMBF
inaDazzR3brypQns3T2zxzkSRPwsBob9qCI+XV3olB/Azh9BvnP6UXiyxS1r3q+Z10PDC4hg2U/G
jVMXj+AeD5F1N6nkpR2bB5hje59lBN0ByuXxtiRUmDXkXtNiCtTE2DqG+LP8XkyAd7rlX8R1fBUT
KrhpTKQ6yy8sMDa7hY2rJPYvpwjFfAzhpuVMiZMnszD33VA+u9vGUFfE6YAZmAT7kHg44BoCekX/
efmhqahfehePVJx8mW3cbdzCeSzN6o6EALyDFnbmUj54SEoE5sGsIHGIjGlWtfCuleJKThg8GzhM
XYDAxLRQUNWzpfpDauO91fBxJt7WERRFNAIu6cpXndqYFJjbTLsaDSCHqPR34zQeG3e48UOHMqE4
wWm4mTUX1511iuLukAIaF69DTxF7fhxUspuS+eh5/Y1I3qKllDmWX+nofVBtBYZBDzTWN07kftT+
Ey2aYxTmX6HwrsI4hNcIad/T23cVOvchzPGxjwFRU8EBhMIvMMmkwdepmCKrIjtQwtv2BGFJumk7
CKE3OVx6Ixv5KolMDxRXra0rXfwvtFW3aUdy0oBsgA6U3AqLCsBUmG/LlBm10ysgSbml+7Pk0904
HqHQfqrXZ9zCvsn0iGriyp7jY8d64iy1zf/IP/+78k80l//7b2nlf0nt/JZ/7t6zsvsv4k/e+Jf4
0wcSKDzkeJ5v2bZwCNv8W/1p6OIfuiM8SyyNMRMq4D/Vn8L+hy+ETkPIMw0XIiBov7ZkRP+f/yXM
fwjPpvrswA6kmMy7/v4T/4p3/P+pPw3LXdSd/0oJ9PkMU9cNwzH8RXLq/r+UQF9vZReGtXaRasnC
8MB3S1QmzRWT2t3UZqc2YkomcemVHSvZhHN4RqLwqgrtNp9Dl4Y2Voh0bDZicNy9OYAtNo5zFsy5
WCxA4y3eq9xNiDQTMDcaj0qHHpLQJGlGi5zM5jhCfJ1SrvbtedOT5VaVxT20i1dLwW5CUUBhSV4D
5z/UtXdrLKNDL5V9shoI/iT4LNXnN71xH3y/fKJ/cT2K6TfLPZZ4gmmymC+EZFUUTohJ5CV5WT2l
W9yJ/uIUN7P7sks+iBslDpRLmQYTUG/vM/o/mFwSFxAnvoXOLimB5kFuTvalwY625aLvFbgSBk3+
ifP8AAr0Iin3shoC1fa3OAPx8xK6M0y4cMLyDzAdcEJ5UiHCEk895ryxz541l+KitPif7dDFldci
bKS2l/X0BP3I/K0MEczdiGK1Nu/rPDtDonzA0z1trIrKcdr7O6/RfnX28FjV8p10nqEjJgCmj5E2
zda0iOXLShVoU/Nk6Lg9dEDYiguIjSBy6yTjto+cK811u40xPevpcDWURFRqI8CEgn8341to2a2j
uRlu0buUW6y87EYIU8sAplMU7iiL43sHEt5nl4q179Yb8bNpZvLOlgM87Aw2XnkZ6//bLLJv6LY+
iD7aO3zGPusrGhdJ0uxGmtCmBbMqGqIMjIJGxgKCsMSePpoiu9QgObOEzZO9r+7z5L5yfuuTczVW
+Xju+BJm0kDv5wkF7Ew6if/hZcmFVjWQnfvwETr2bcyxNsOkPIzJgCEuI6Jzqt0T+c4sCfAgN8ZM
dTePn3pr9I5x011llVldVO7wWHpEVy3RnIays/3gsrK3W4AaHEw0/Rmncmq8FLAwd4619mmyS6es
073RbCuBWgebwNFu42trMCpWNlyq4kG+Fl71ChF63kj9WbjZSwW6eYvCZ9ig+nnOpPw9D1e6L69M
MLheRt+H+E2TnYOLqGvaV135UI7OvSo8OFQkgc3ViDVB37UOPFsrCm8dmzaFvHa1KNkZ9EmVW05b
PNy28llwWE0f6FxSrRJnDN7+rdVZGdHof9+0TiJ2peRfLLwIOluWSQb0OL/SpIT2SI/U675oOaFl
8LDrqhyh7FwXT1XFIUK6GtDu2xpKvNVLAaiL0Z1JZC070vFgVFp3eTcIWhkaOy5K5/XQpDtYMyCl
WeXaHY0oXepoJhCwjotzf73385xWsymlLbIgCtebfmHrr/fa5d4yGQeT8F7/epEOOmfPksfQi5/7
miLPpOgBKH2/9i8fRxgMPSG9w14v+vM0dnA8oICuj7KGrykwEnrxllkuQR4hTZK6AESOtdzH8h4P
oDOT367ONrXq9bo5Yk9BJUgpuJDxlqw7/xiny2qfViBGFb/sSIzHUbLeG63qdp6xcfw8tT6Pg/E6
mRJ3//Pz7GX+eufMtWQHyLqAGgQTZw23qix1KJRrHpo1levfAq/Wn5NRCJGILurypp93rrFYiZtB
V03wqTC5GTR6wO58f9J3ytf6BGTB+8gfCE9rOLvtoXxoe3oFmUzE41hoEEUJgMnSd7b9Ln0PphvP
eqNsEip6M36deIe6dOtbY1kcjt0kLtB9Hfq6Sy/GoXwcZ+pjvRmbR8eQ185CY0IkEtGukckJF6Nk
2YW+Sb2jScWsvqOOSpmQutjeKtjXTnV6jUkBncY8PBaJVgZyKJ1N6CpgUSr3zo1r1kczKp/aRW7r
WvqlVlVInlNAzHmSBl0MFUhR96Hs4M1QrkL1yoKd7Z/2pixPp17ZqMM0pd01QPJTZurluVLte90a
7lGTLPGLufwQE4Syzq7jYwz65SkBPl44bkZYmuYElQapVvOit3ruv2Tct/eOHpa3JpmUFt1XAqD6
RyX75KxKeduHEwGSU1dS3ssIOIzvoTXAi2mdJqhiJw1aV38dOjYtWVR758zngtvCw4kBaEzNtRnf
NZxdOCKxlIFYac+GRBwzy77eheDVsAFuGMYVxLoIVbiY6vjgoMcWyzhbAQrkItbyuD72BvhHg3+a
RpJCjqt8ab1BXH8zDLT/WU0U5ynRsX523Qr7FEuFabCJDWxbRqTrAn3NU+JRFrM2OQWgSmGSo4nD
BdosJNT1JgQOdE795WT8eTxXunmo+pnMHvpKW3MCpbredDTK4XVxxjdnpyVUdiK81tE0eapow5xX
0lfzz3vrcz8PXVU9axIJESYy+FGLjHwm1ZyEVzkGCWuFo5G7hMZqhrldXxVLsFxiWksK8RIy4hA4
Xsk5OeULdmq9sYlNR433TwyVZ9kvjjN4wZz09dlmVWCKAVNGHXVnigDdN73r56ER0wHFOTGgO3fw
/U2LL+37Lhu75rw+1kbMiGlW/RaRajHNsb1P+T45I/kasKnmxK7P7nwclbftFvlVOeNN8NPB3q7H
VZG8k9O6W+bOqnAOtePv16Mcp6Bf2Ncdh1nJ889R7heUcLvcrPfWF/I5g5GkI4ihvkggn/HXzXoi
/Dxc7ymsGduuIiRgPe4r6my9SZbTYH2uKlxWL2HjRPvCqQkt4oQQhkInsN41WDdQLtHaVxrgdoAG
rzrpyUe7GPVCPUSgGEkaqevXunxlKw+tw7gR9Av0fn243qy0tChtjYM9dcdwMV7+3KwMs5+H6731
OeW81WXanbxupHW0fqfr6bbeQzfqoNbCmLSebz83P+fgz4no5nQqGViHQVsid6Lcu8lkqYij/JtA
h4if47L6Ytcnx6SqmJ/qr5Uq933svseoTtYErXmGK2lZTG0ZxqF/Hjg30uBw/adjiMSTFbzbI1Xh
oA3rmP0eud/37bT6TdZhG6wH5ucQrUfs355zpT8QriCpqC1HbB2930C39ditj9dXCBELg5pGq7Fw
2r4Hb9MuxODlcQtIhqsPcqATy75NIpFTbdYhsw6lGGn99/j6ec6IjIPbmnS9FwY1VhfW0XJru+10
aBfc3Ep+W1/7/oHluTIifHawe3CFOvMhjgjYeP+892/PaU0NWYm1+0Z4C104Yeewd/OEym6smgs/
UQdznTgGdjrrPenHRoDm4dd6CEF4/0USXB8WImROW48oWZ7OsU3JgV+G4DokyzYmrTuKDGZKO/MC
2ozRsTE8ptPvefbaH+v0e0hajgslTaX0rJYh6bTUeow2j4N1cDpUC/96E+q2OyT3pAsvB1rWjpNt
1tG63oQe13zSvMhhynp68/4CIPRtwbvXI/0vj1vPoama6yw85cQ592/IPn19klAUUCfkhhDZ8dcR
thd43/pwvbferId+fS4EzRDK2gdj9De1Lw8VEtAV4Pd9FyTgm/QjrBlZK/b+cpEpln/GmTOEZ976
L0zWtPxj62tm1IBkW35iMlgfHde760usw/567/owMnUkBqajfQxVFccfYZfB8llQhAOOu/N67+fm
Pz0nNaw239FN3z9YLF/Nf/qIib1KAHjwz/ox+fo+SPAXtm0lh+jnbf/pvf/2XBZD1FOtxem4/K3r
q3ruvhMWMgbro3IiU6ldYjqb7tMYl8uRNBg+IuICtN4MLV/3z3Mjxq+capu21+kMHqYxJ2KpLw6W
sxyL9R3RnHB3fcv65v/0MesL//Ief3YDm+wAgoiJ8WysFyM2qS4vv/v7475/dqimheDIt2FYsCjX
19cbZ/l7v18dlADCzImiiYppgtJoda4MgH5c3erx1Dqkzg19KZsjMUXU8jUXKmbssSyQ8qCWMWos
N9N6ca9WTnlXGtlZPZTL2kBbSKH1ukqIHf6YKCxeG13YRIkxIvBYhKAdR5o20TLBkXNNIHsoL2ct
JLdpGYErf2C9WR9668y7PqZbbzBd0B3+SU5I1ml7fVx1FqeQtwDSPdgsqJs/C1E1AX8342a5cZfL
wvrwL1KCfPJcC20mG7ydWGYenBqSry1E58f/sj61/kPrTZQazmEo8kPn21N1bJfFQLysEpLl0uj9
X/bOYzlyZMu2v/Ksxw/XoMWgJwEEQlIzmUxOYCmY0Frj63u5s7pYt1pY97wnMABBBhkk4HA/Z++1
PTolEiAg2QEKDwYhh2WagSguh3dUrX7ipox90i4vPfJyrx/K5DxyIYoB1CrUb9aM92cUWM9ebOQe
bNEAz+p4HMTQK4H7cq/Dt99p0Xb8CA8QQ3tOEBRPAv56Zwnbn82CohKqIhNWH0gMMT44AvBV6pbJ
KBkRtLjNpLyJyaKEHHzsqVZ8Fm6r0tjwrYrP6bZwE+Qexg0EcNt4k7UWtXxdNDG4gcSkSm7skS5X
FVnjrhGTCiq5fG5VTCjIZtcwfiSkJLsjuYwZJpjznChhQgXwsBVzjBpZ3I2rEt+3Vg39TQ6lAhyP
bJvx9IPVj4BUdPuurRdvJ0noV6lnkX0joigkyKKi5n0gxJQ8Kx7qEscv9/gf8Vz4PKlOiRKMHZFe
ktDxuSndzDlsvUMRnQ8nN5LmMcRIUIY+okRiWl24KMqDfLdJUD7k3ucmFg+lQeu/Ehnq7uV7FPLZ
JXftpeQPb2YAk7rJOg4mi7FLNMXjMaFTaok5uNy08lKzksDIsMSpucI/WL6g1MgW3KH9LpEW8mpz
vRI7mDxGM81ugpuGf67xXZ/0S1XGaDblxSc3KTVC1Scs9DfFvnavU+bkrfF/bWi4Tq1gWRAUtJxV
1QR29XlMgxfwHfQLybKQjI8aQAleRNibiN8F1yJNU345q/oJrwLohQf/LY7YyMP/cC7rfAVjt1/O
10mv6jsoi/PtGHXE6up75jUUiiA44GmLwq2ECTrYytPk4r1I1cgJE922fderq4NToc0CT9+GpFwT
Oq66271WPq5qBdubMFpSm5+afnMvSPqfQS+DwU4RBw6G/Q20ZnIVTueu3tT7cdTqK5lBTeTeMN3O
bsZVNS6Lhqgtc7ghhFJJW4d9quEcddE+Uc19cRGYn/KpqQgGdB4z9C9UYQYIFiognpxC5ZJN0bGL
toc8WtNj2zvDpZmn62TY0XEGMqsgVQxx2RJmBt18dFh+rH3WHm0H6YoyI6v1lp7WTF/cVhHEcwy9
1cFcuaLt1h5PqKaPXoygLm4t6zZ2tmuWjgql4PXrDH/En515BXA6A1xR4DqTfwMDTJ/vqGy1ly5D
6iv3xrx970mODa22b65GIie54EhyZUkIdwMbDYEfudvYEe1qkWdVxWB2FXK60FCa6W1RlBQ+WY2H
xHVhdUenYpj1MaOLfKxQ1G+TQyMJ87cxpm646kTTwsTGKFOp8yEGBwsbCS46lGHKIHEfWDRt/A4U
5GrE41V3K9WfmnEKDFMnjq1O0ce57o1RdVXo0MjeJdRmTFBOlAofrEZ5LjxjOLgOAqGBQmpp0GpP
4c56OlHga3IYwZ8ijmCDL6oMjMXbm9H0qxZIyVWja4o4q42MZwv5x03UQMYGiftlUXWcDVlFwpjw
ADTJ5u6zcXyrwYlhX9IKv6OyvmbqD7uniFtNv1CsEUSwqVT4veO2pJtv2ONN1ZuoRgyQN52hUgku
ssfWhluCE28II2GGrqxFfejJzO3mqgg2tdIBJEKYdHlS+AL5PQ0xtC3PgqwF2ntpsYpYRMGZCjpy
x4qbHcxrI8xBCF/jNR53NlP/0FjL+dRs+uqXC9D+GaUwMfQQiQ2msNdNyd5VLU52I9M+PAyVaGU2
u94p6xvDUDJKTfzgxjKUXbFqyS0a4pW5LFljulG7wTDSzEjd9n2wxHzToM+Zs8DEVFwHY97zsNdj
nuaDKlIDy0NqDERaIC6KcKIHRo3pJUoBGra9F9Bunv2qd+8ArF08+J3X1h2OatGUpzxvfzSoT/xa
M4bg/7p3/6Pune3pNLL+6+7d15WGaRX/E7Xl43v+aNzJ7pwFVBJfEu8lW3BCk/+v/0KinfYP8Cse
uTCeaxoOQJd/T/ey/qFqhmlDI7dVEykUQJd/79upIt0Lx67qQlhxBOvlf9G3o2v4T0078C+qZhqe
pekmP8fgV2h+fn/kE/X/+i/a/9c2vc87YmNujfY1wXDIJKVVQgRbSAmQDf3lL/NH0/D/VWN5T/z1
wPcbNCL/258mXv/LTyOdVG2WmZ8W3ay/IZzYLzURjDygH8jIQC9ifaWNEN8Yh/qZBpf5ihj7PT6k
JzMsx11HF9DnkfSiXQmxPBEyW/uovzCaQ5muL//9r0oH9G80G9XVEHig0jEM+AH88/5Gs1m1XisY
v7UbB7j0rhGRZzL3zJuNhdWLWApMhIuhKIClalTPTr8tJ+h81NbkLFVOSeUe4D/KiQtI4gTAa9Ca
FT1BwRKTm0nbsjAioldOKBQxwTC0bfbLrIE4ICYdJKojvrVXxl0seMBhSX6I2nYKyT6gD/jnQsHt
Eypd1QajxNSgc8qZ118WBfJYTsw+1gjqdF8RAvIxpbMtRuCadGamX8yWPzdyMr06mU0job7NxYxZ
bsou0rAYonz581QHlh8MvYP2jD+SR/YO6ylVlGFGR6yvxrHJ98PiIKuWpSgHRR7Kd1+uRT6WIbYs
T8kTcpmymROIi4Ln6+x20cGYpvBvyxG5MIGt9cdyqweGOmj6SU4JSyOhjCkXJ3Ij544ao3Mwqym6
DVmkE8sSR84OP49rk0yVYom+ovg9Di1FYrkAhD5NddWChZ2ydpOnhk1hlgh+yaaXlX5zRdGHGvhv
d8paolY4kqfk5vNQazOsyJRtlBaXify4cjqdDTEZvPKTy0mx28Ugb8sUHxorMvkp5R6CetRWcld1
8yYst+zp8xPqclIsjx1ZV1RZ/zWJ0u/lVJiEMy7Szw8r96DMFkduh72cCkuA2cekGErLYTK3E41O
tHuO9SJfK9KIHBRst5MOGNhWesVfRCGaLiXzcU8f4tAd65ePQ0MUY1e021wJllhtyT15dTDp0o+z
iSlXnJen+I9TXfa45mNZrW9F/a/Fp7/5WjKgIWQ2Sd634pwHr7WIGKDjoCQtM21DWIvnGQohRAhm
8OlG836RLmONxLkZWzGIlO0oV3zysp3E7/yxt40PpRUN4V+u10YWD+Uv1de1G/ZRdyN/m1r+Sn9u
5BrNE0tG+SrTFFHU2yyq3VQNIpehgniH4SwP5WYRL3we/u1LChNxXUd+SGDWrDLBtbKUJLJMkC06
52B79YGUZSqR4tVN7P3tsIpWHTEqZCGT2nzQF4YIl4l0bS+/xdY2BAnF+Pr59nJvgHl4HNF4y6Mu
6bnrsD37ncn/ZhYFFpKWIBqLjTy3yhpL1aXMvCbUHfLkpo0xvkSwih8v/+UrB/VdmZTylIkxi1kt
7SCxt5hZ073K3ZV5z7aXu3JDbvT3hEfGvpe1j88X5He3nyc/301+De0w4B0EOwbyL4/45o+/t21C
oEdX8DiKCk/7UewRdZ/YEkOUJqpBzCR3s/xojqgVyc8rN7qoJHmUlD5eNWUhK5E1rI/XRSUqpSRV
i9qUTZGKaOI9WgXqJ/Jr5VfJ41qUzj4P5Z489/F2f/meStTMVopnmqiiGZTTFllY+8/e5vOcLgt0
OqU6R9TsDG+AnkMpgdwfwggo7MmjTJxSxfUKbgqKuTicRZlS7n1u/n5OlhZtUWVU+GuUsvAov6ai
GLnKwpx4q7+/n/y2z3et5fd9Hv/9y/+Tt4gJklJJNDZWHbgVfIRa5DVOojZkUCN3lqagY6q+mlFq
7WUBXG5khwMbGt1jlJvNYdJVLtGYefhWA2LYUiTk6rCSPSkwCXLjWuojFb0ulB26z81nT+/zXEUT
BVhHs19F2UMV3byqzxY/E4+5ah5IaBlmfdyxYOsCWUyXG10UYz4P/3JOPPU6FjOMVwW1nczBu1WZ
lPSqmRAN8GY6Ac7bMZtxSeqeeXILYmLybnjjzzGdAGBdM6HQT23QRhVNH7WcgFJOT+admeegUcRd
J8v/H82c1qzxb+YwPNwFJ3qK0GvXgfFdrdY5Vmk6YJWjXy7bVlPZz0zZxKNTNg7lBv4dDigbNoO7
1uEyk6bZTD/lH4hFUVUfayhrp16/lR0L+VeSbfjc6e8yb8vI1qP5Vs7W71Gsu0dacuvi0gBPCGdz
YhRXPQwfDJqAnak1f0lAfhFULcp/okmDQ70Uq+DoMa0nErPEOXE5kCtTHLsl4xfulc07zfp11niE
gHzqAyZLD2jZXgbmuiys83M6X4Cp5PxhaF1aMV5DK9bJKTW0j81mjneeZefHaSClJK/d28bFHKNv
z20JMD9b6XnN0O41Jji15nSBpaA5iyrnIYMp6OvDogWqKMnJjRhsz7Jf8nlOJRfAz0XTKxEpQ3Lz
cQXI3dTOmQTn8+SnLCFZbSi3gGiApfRbF3SJeQVuRxSdjupk2NCMuXOMU9jSsKSRXycoZvhEnDt7
KxZUzNbEA7XUfveLWu4/O9+ybfbZUAGsoh3IcSDJxPzVLNp9VcD/yF2F2pXYw4YNMD0hSiCpuQlL
PgGYvo3/zF+OPZXBjpqiOJ17lHbla6I2P1kdYIM/T8mv+HgPch0o2FERRTYUYxDvxUOoFRsENvTI
5S46nBG74AQdxRyZEamzR+dPfmmTM9uQXyT3FvHQknufL8iv+/gWChC/CtGalOccHKIHF5ohFtfx
jAZwRBcveMTymIsdetQG2Zc5G10B8bKjmLzcdFcSSayTPCVfxEopuccUe6H3+VPLr1eMxBA4rron
QtQ94fi/R/pjhlwpPNL15FRgtT3Mdozl8uPcQMS0G1O9x9d/lqesUlMChNnYdsV3fb7weTgDdQCx
RRt0j06cAGRXCbgANEDBB82dbqEWZ+FgXMBOW+5+/lq9u1p5MyMy5Ol46AP7ubhl2fGo7CMPB14w
UTekmLQcsO6zg56jtc8byOnusSe+Jr0Vq6QsyGKyRV9G/fs01RjHINARnrNP8hczu9MyjCnQai+w
UJwM7gH3zMHRLi6yLjxLXnWtstt2uY4LEsBdRCoBlCjl5GJSsB5idTd7AeDwnFIH/pmOajifK7TP
1RW4xMYT2x9+bmQs78vfom45HEZEUsobIGAYZPPT4JwESUtd79DQl/lX+MrkE8BT+GLja/kh0qpI
qtSfR3ygYGA0H2pQtjN0f1BC2oCmcXDU0C5PY0M/LMyxNZt3LsbsL11236s/ihs1bHZXal/f3V12
SzmIW9RPfVRnZ+QRb+u1D7LfZEh87+sdPIRAuYdsBk1veSPv3XdP+i+aqvv5lL+qQfPSBm6A0hRi
3p1xnI4Y+HfpvbMnKtC+Z9EJxP8EzPRGOzY/kNglwy3kk6HZ5xgW0jBSTv28s6/GFDRjqDHDHiBr
7KLgR78z7qqTFW7PRA2b+/xBuY3f11/JS/O7vrZXOKJkA+7LV5LobJbZXwaCTG715/7VDN6H43Y5
jW/Rid8qPWyH1OcXZk56ru/PxnIEOCOSRfZEMWGqzISObIeTutzb7euQHdPkcY73OqanLrTbY4QB
wd0VJU6Pjtgv337C62kOvvrLrB+gT6zf4howB26JYFuDpdxh3iMWkOKckfmLg1thDz0Ich76LXoy
jTbsVDyOl6vz4PGxqpPtV0/2ckb85O1TKEyBEn0laKuODxuUvQkvvu98GUNMU8nRe8AqdhOHyxvC
u/6XfiW8pCTQ1juiemxAnTwVeYCWZViOg7efI0Rju9p+NOtd9d2A1rqF39DLZvoD2cFNfQuz5Gej
UHjf73Gw84RQER7s1h/OLwelL2mY1iV3dg7xcEyFMXnekZiYv0CVuFjPEzCtixY2Qf3V+kXMyk4k
CXIlXaNHZJnOt4kcWKTKbx6oQbBdmW9eTPM4va3PXnPVzaN6pSn6ULxp76Ka6O7UH/B4ivP0XeWq
bK8a0tvDdKjyoEEZfCqYoyAkXfwVi6LGSnmnf60O2GipTjov9o/pobx3X6FE3JTqDkFXU125/ZXp
5EbB/DSR2wG791fsd+8et49GNIkfgezSwgKQr3ngN+Tti5lFv6/dAJ5+oPG3LCh74JHu0nf1Zv6u
/Czu4cf6oKCe9df4Vw6wcyfiIEffxqMU3eZf26/1RX0A7x6HaBEuFtDz2/qInGN7Jc3g9mV9tJ6U
o3GfvQMDd2LfQLQXqL/JnCVNPaz3IAgYaLovw2F60I/4QU/I+7oXPQmm76hukKYHyw7E4Kta+04Y
BeT6BONzOmMr2Wk+q4Js3U0kyMK6FEKjExe98jC9lSfSjGkPZWAs4P1f44Ax9Ssax3wXP9VRwEev
98hC0OKy+p13iAxD91g9eN+QGL4se9qcx/ytPID+aPzUvcNpqfZ7z2fQDOIzOI45oKMZ7eort1sW
UqQjG5kiGdfhFfWwtqP0hWhhx52vZ4ftNktI2w2tw/LwE77HlZXnEbYuNyotV/eeKvFpZuTB80lH
ixEQ1ToU2aB94m96Gi5IcPNAr/2KKxV+Cp9hIsM1oO3X3HuvLa2XBRCf3xohug7s1DiT2lvnGFm+
y3V4QKw9Hsjz89tD9m2+qbsvrL0yxYdPUHmh9RXvTM21R2Dw1Q3iU3uNQsQWLya/80FB6b/kPvxn
37lAMWmOBs8UerSByGwKgfuM2f59vcuv3nfzPv9CfuIh+VFB6iMUBk7C5+PPrVoKPvIRaTBslFMx
HCkenVXTIfTSiG41F+HIIFY4YFYRgom10TjTAkpxCuzhDrzahHP01tG0Zx11fANqhwrYh3ZD7kkt
hNybLTKGjh+7JCCp+6yAWGX22UFKKD7kGP/1dxt5yywGl/fOGUjRrEfbz4e6v7jO76SuHIBlIqh7
/HOTdep4VkSCt9yTLwCRflNq0jOV1m3xIXUmCuAtTPJcP/VUrtxZAbOwkXPwsbuo1B57q2kDxzbB
NvcJE865jWqYedNC/JZTlDvExRnjLjUIBKwcRw4vOQa2pJx4PrvDDr1TK9I/PRdBnNwbErEo+Dzu
EJAR/6le7MksUGsDXtZF11oVGymYkXuf5zRvmg9lN95HxDsT8Qh1Eq+zz/KEchLJ5w3EXnIto/gu
tlX1DNmfOYhNInomJG+yxy03Q27hUYYMInvcnxvZe/481Gdwr8mk3skq22f8RNe4DLmfJ027J7cp
BX4spRK2PvqquZlHWQ4ehCZE7n0IQ9DtHsvEA8GrPRVEJoauR2mqWXCFrg2PiQibwqXDQROaBuPx
+EJvaj7NRBgpaFUPnwUkrNCjj8NW3IzpWO7SlgT7cqMSYwwdo7pH5EECRMAeJ7xoFnJYeahiSvBx
djx4U/TsxL16TsoFol2yac8N+bYhPYDlTB+APra2GAcDYke8if9wZ1pfy7VBRSOSS32h+TybuYGt
OnKbgEgCViriP/e5+Tw3Tep60qNrJbRR2kSSHd3DGheo2T4Drrh1WPUIu8JxEoU4WaITXRDfmkgk
lQIMEwAUN60sHn8Wk3V9erMspMSqUpu0gheDGFl01GubMLK2P1YQctwjmJ3Cuje+Tr2rsXJjo8Id
onU67vvO1vayrCr/wXLzeegOdcqHZGEo5JLy3yvFPMrqaCyMWs8ShFzIVjB2hGsCDczHRugPrKbj
JKq6oPQwNxqtiJ7bNCp0ssIqdSEfx666lPv/a8b9j5pxBky3v/Rx/oOV7vm9qt77/v39n9pxH9/1
RzvO1f5B0h/pHTptL2Gko+3zRzvOU/9haJbh2AQoOIaIUfizH2fY/7BdjE0wxPEoSLPcv/fjDPMf
NPBsWnIe6kHRyPvf9ON09T+kKBBO6FF2MGkA0pQiz+Gfm2TO2hlKMlvVKdEcxZcaJFmBnk1jOA3q
i2wp1Qa2fn9TAV0TvwuC+U9xlHz5ow312YGSGin5itzIF+S5amRwWsYiQkUPa04U3HqhRlNjItM+
jj92XfI59cIbDpXNrYxsh0oU97sjRgW5JzejlPwCq1tDpTXu5DiiSZG+3J2j2qO4K0YXqXkj+g/F
vmY0GPWFQRdMPozSWTm1ph3TCse7ThDJi1UwrWvhruws6JXDdpmRmC08LM6kZRTM5IFdUN2oKP/Z
1SXdUKWUfQviknEyo7ka5kn8HfwNE5ul+dJpxowb3/mp3Bmm+g2genK76tnZShYlzM0tOiaoAQEe
mjiIm+JuoE02mwnszHWu/VUjvHNVugAcMgv52PCTCZXWCNlC1eOUOFEkcPGSXobBIZmOmAm1Sl6b
zrisC+ttXJzaziS+1YnJgUcX90Bs8SFFjeajN255dOvzlzyZkrBkljvOC/rEuQl1eJqqXTz3M2wn
O/LQaBYwpKvFoYJTPgAKJv4dq7xvKo3FY+fJjTUKUhuPq01zXyscX03TLaAtgcusKnj7SVWpdQO5
IgSK6EzmEX6NSC+cO1z/SotnBdtzrW5fFJZtQ/atoJ5dpduGKhxiAryLgMeDho1unMneMyE+Q4CY
XYXIRXJs9dh6Kh2N1UjKDBkGbx6NZkjYhYKMlVQFDRai7uKGyRL3BmDmcjRN7bdSKXZQpbp3bovm
3si79kHPzxaPFDxjJC6vAANj1TFDHJMdhAPdDCpNGwHYbI8OcYlh0sPeWl3lkBbeJR6wWCwdvaDR
WL7paRNTTE01HPEuOW6R/YNoww7xx02eLa8VmLIjWc2kbrjbWworM9TQt8obZXvqi7oMVn25Vys8
jCikWHCns0ECm/kzHmwWB4aTY07lsomy5gRXXAfd2R16Aqv8QbfP+AMPXVmAT1XnR/o1oFraqA/n
1kXPEq8CnhMuyeAFdu7mWMQMdGw2jZ8pDQENEvA3s+K3QfbQ1giiB0/PT8RzBpU7Tb7dWU96Ov0o
RgUPzlY/DINKDAAxhsqI6oVhLWw6fT0lUJs1olC0qIFhi7ESA1n/WHUz2Lcl9euFYEDFspiz99yI
w7Gyqx5nKEjthepb3rTaBZjEc6dCFMW5wqL32JpEQusjaMW8tI52rV6RFEnwVLJbRGiba9Q/uDog
QYxzuldT22BtUSdB1RJkprD6MFYPMqFDylj3inw+xiN0kIpLjc52lFfmRVNnsFcrqdwDVi/y8BBx
g2ytBIcA2eO+V1AIkPhdYI5S6IcdbCK4yOBoHmomnc26vvbUBJnhGLQ2TcI3WwqZ/mjEQwDBvT/B
GC81+y13gFZoYWqpATX1N7v34KLjmdl50UR7P5xvDMN5h9cxHG2X0knDGiMwdbMOurz/WnCZHR0D
Vno8A7fbKFzShACTlNC4ApHZeDfEofHvoYwxCWCAVR0yFTBVQpMuoCORHbyOCbQza7/a9RSX0B1j
WMEammIouwkwa24NGOdQxKs7W/yQui0PG+iXQ+Lgx41oSUNW9Y2ls+5H1fxVEFFTx9iW0+V+mdLh
Fhv16k9dR9fWe4oWL37pHQtm2JouR4hfp45rTB1XO9yKlQBBXWmxScTrYQJYtQlthpd7oNPUn3rO
EWGg32PFp/GHwiqH8ifiJ8oCWH3yuMaRQmQNI+ekAuZjChcMxT7uG67GhCSylvxYz7RfjEXlPkhx
5C6xiIAmbwSOk5Bsj6WvVE5M2A6cxG1uoczgDCa+BwNHCzkegNpUwUCw5tXeT7P7bi4MLxNpMMfV
4z5vTiP+3bfCxq0V8aRyu/LVMn8rZTv4mmJN/lCkUCRTIODNb7eu9HMeTUel08ZjPBfPSxll+KO6
jjIJy36Eeva9BZApq/oAbkR02jTGTTrqLQkA0Wa8oEifaJ9QQcz7mYCVytP3XNVTSIkxbiiLxMV6
cpBAupQllWj04c2zuoc4ySWszCfmtdCktXKi7PkDJB3vYwzWBVoEmQZv09S+GcgRqa9ApmpHMCoq
FE9sV9UP6MfflzVsQHr7o7JAHRQLVtU7o4cg5NS7Ux0Nvm+VFydHj751tTqfRFg06x+I92VysCzy
Uc2hcvzC2GidYcU/dBhMZ8tUKRBt5T0poFSRLHMXqboA/dX9KVltzIADfZfl0mvckvgkIhoQ2cOK
pNPvXzoCD4gs5I/XbMOEGGQ9LN6yQF5uS5afgG0y0Bt16+eb0d1Vgv9f5wltFJ5Fmz6TW6JSKM4r
Bo05/23FEy6H2ShQf66AAtSRxS0xAA0ZputNM1J2dDGI0tb4SkYF0/YWUoAIfbPS6nfl2YrvWbBt
qgT2YcVDJe4pAefbc2f3Q5jb2XqdSL5j2tCSSGyYj7GW0oHeKNIl24Vx+ja1mzi0jPalY412WFX7
VslCvATLQenVO0ImE1h+7bYnpErx+6pPD7ZpPyqKdfQsZKxVrYdi+oJbLgrsuLxkmnrrVNYTd86r
KujjbdMshy5PaGSxvJebnIkEycvu3tEfG8uFcQDR1Epmpg8TIW9tUlNOJrehbAm7KxEBnGuxMRL9
DbNoFqhoQJexovucM6hvhOUmFDN86KJvSJPLfQP2Y4ktgyW1ujDWma2AlFnP6kQBKInWbyoKlv1s
AiN1E4vWhlrqMD2r7yg+qUqINumUU43YDWX5qObZFCLN9ePMhn7TWEdUiQiB6jaMvF8R8kwgRBGR
FUBnQLCRMMF84jgryg/G/D6E53MXD5MVxqRK4LIwDd+ePUpttskzyysgebcunMsVIHuxQpRIVwF4
ATObB1GpkAW862Q7SxXjdwZb+8Pbp1c0A9u+ezQ8qj4zLkYSJUEb0DFyjGA26PrnxiM5JtixhPVJ
OjiJJyAukp/ZC+94OdSsoOFb9wdbIALVPqASoh2lWw2dzrOBEQLocXojafaOoU+Hpc/OsZ1Y4bwk
d4sBxJ687c5HH93S1yugkKF5kgY/JOmsygv3seoHYKXp05q8wNYFBDVCVpS/jk3jnuskOTlemYbF
hMFZa0n5XqKcOpDuV7auszAm4hwKN3NCTy9CZWieM6mdWZlJh+Oi3KBktk7lKDMfzJ20bcW4k2CK
lfme3Of31lKGfV7adD1tAKNOS6Zaq0Uwg6H+DOnUBmrawzagiPHhn5PWuTJ6M/sIWgaTZTS5ccBN
ohruYzkY3XHGlGfodh9SpZ8SOuGIHCKa11Q0csccjhC79xs243Do7FdX1Ct61NgkiUIv6Ip4O9eq
au8dt3wrU4o8W4GxV1gwHeZRA/RzK67e2umpzNz3OWW8SNQawBlVolovzl5rfFmoYudt/py2ik53
mG7l2As+d2Z/91JMF5tMkMT2wp8hgk44IzoU2ZFaXLxs3gjTDWxlXHqvzAMTeATZta5sWj+1GkJa
f5+IYdmjYYninJAlNfk9LIg0xto4N+pzgyTsFA8GMaNiEWHWuDrs3kId33Q+9RH6vLXqUBut2x2X
EQzIeF+pIpy5aZygWujMtFYLkXqiPae2xw8HaVH3BGNTOGmqfj2V3mO32tChxGaOfxJ8up42skJC
va1eDDL6yp26ad6BEIQjQDtSLOKkI5zM6g8GCzcTiCPGw+YbMwpvZ5UMNo4ZDMQ74W5QN+xIG7Xa
pfrSMtiGdGKSZp0uado+TTP1PQLup4vi0jzYXO20jkdnK5Rznw7fmT28FC3BT4rdX8jBJjgtQ8SZ
h6rIXdVtT91hKm+DEaPLeUSgnbZ4OXprJNzcIcy1KQv9TLC0c3Lqr9jbl33BWP5xU5tz+aC3OoBM
4e8m0Lk9I41vzzYahgO4lJX41VoLnenNESKBqKHQXapK58djcS0WkH6ZraBN9HTQ+bI+5hKZw4oQ
7jTi6p23UhbrvBikA7o7VlY3aTSn5/W+tIrRR8th4PCPn+s1tsMhG5LLWG72acDTAzsXyJqdlaGX
OC+xQ9hR4mwiFomLxGpJVcahAYIJHAY/e2zM3TCCWIkjSmZ1772Q/Md8QeSHyst8TUh9YOABRGJ/
c1L9LclRhE5rc8107WIbxrg3uu1SxBYTIZr8aYMKQHL3O5UptWPRWBPusryYTon5VlaAnvW6nILW
/S1x/nKjqgkzsMgyHmD0cY2KtasZ139simZ8mep+CUWA/cf51kYYbCRTs5ebyHY6cglxIqiqLifp
+w13qHRDS/c5AnoNtnn73TI2qOcp+Cn4j8htNmsISuGGSQF0nYstcam82qQZU5KwS3MIkwIBTKEg
dB2+pgxGYBNU85zCjP/Yy2cbY3TLaM1zqNrlVt+BUMVLimKqZk6ClWmg/X7sW+jUc8ey0mzvvSpO
DqqNrmUjAMRpPQ/RBq99buS5IqPtEytoi4hA5DvrMjrbWfYIA9MJl7XOYYk86CJbK0Zs99OkruKv
wvmQ1UBXaA56t60S06YQ1erac2gqtRj8YGIOGIhdd49+5HUWBWSQctlurgmKJ1D2vcFiQ5zfSK2g
zF3IZkUHt5g4lQeWYu1ZGljlJhJPSS1htpuJ6rDcqCBuj9WoB0ZvlwwbNdNYgT2RGxG4Zyj2ST7W
Pk/rEDgt7qG1BOCpis02Ns/VYNJFdQE6rKn5PerzONQifb5sDhdVhqFov3GNHuOSoN0tny+VPZV1
OFZETBPS27JUL+A8kuEBIDrS6f94i8rTJaFzlJTmvdyUivpDHesna3B69J7al9YzRh6cEQo6wr3z
LEWOY9E/04fm0PU6/BTLPPRZcXBInb5JuPJ8U4urwMg186pmTk8a+kuOK+bbUj2CLqjGgb59VdPi
h5n73ZxGYqYKq79EW/SQoKR8ahqmBqrrN3DsDz0evfvISxlXk+LX0NFt8Ca8ng2JykBz6oDgv3VP
GFZN6Ng0oRMwLpYDdzmHr0wGQE1uhv62qeXJzb3xGwKwCTjnrm4y42vfZPrOhHy9A+JRX3K15Y8V
5/6c0ecaqRGfkKC/D2PxnKildyS2B3Sf4RySmeVZlEAl2tL0tFXV96gstZ9VizvRnr+uemlAxrSJ
cczI2NJjPTnP7gQjJ15um7T9RUT0RtQLS0tSuR1qhdl0mWvvZA26czOpQx16JX290p29a9r80ObC
uDR3NNXMR1YgOlTbkqTM1CN6lRGxXrfmlOmsfONGE4E8IxDpmOr8alcYdnD+H1jdBl1bkQYddR16
pCW6xmb2aM3f1yXJ33STsHZ1IKVsMZ4xP3x3vxax5t3yVIyDbrC05wRRRDnAzV+As+yapFqvA46k
cFM86+CsvXdNakQOWT9ofleS/hGTdDMly7lp0NZPTY6ixPjdJdV2sq1sPmxMR1iAuMq+6KPneluZ
xapMMDLHXG7avl/3xmCTRuvOPwol7e+sqv+awGrypa5NytzIBHcCqpbMA4VWXGFGeV7TvAQ81IeR
MYIPAxftwzVVz6Cpt7PbjcRqKNmzPMVcaD3ftyJ7Wm7WdaSFN9OkLvRNRdKGKEoKGAdRxFXwC3lo
4XLXA/FJnhGifC7AQlNrGNPxl3wkiKWbSL2JjST89NOvenfPqp5ekujW6LLo2uj2l0HItiVEQG6k
etG125BEAOIHxROnTe578Dwn+bohdOa9dDJXiLp4ci6Nb+s9WjEp2JP6PbnRF+IHIi5fVUW+M9oJ
ACQZaCMnPWigSekTn7zQsgKQj/YiVzo1yxqnTDRoN1p1XLhQbE37pbVuciDC6gT4GTO23XgXPSYC
sUYNARaoJy9Jp9yyksTbxPzzpqWwmeV6WIAXVpTteOCGqXaQ0xk/lPtFyw2f0CaNEFiC3szFfp9W
kldW0724bqZR/hMOdFpE/8beefa2zaVh+q8E852z7GWxM8CoyzVusZMvhOLY7L3z1+9FKk4sxa+y
+8Y7gIAFDEOV4iEPD8+5n7uEybXrEFklNUMEE1wy3w5gxsAL6g3QY2/IsCC9nSpekl36Gb9VZ6rE
P+2jIzv2vLZ1qOtdY5/TW9FTdglDZCLP3LkQoLc0e/fSLOdpE9fLBF6jY4YQ+ADZgY+GdL9hqHE+
Vorx0a9VHEUCKASZLK8N37gOHP8ZUAsPSGGIEl+kLr7QpFFBjUnru8AnHUfNnHlnVgHJAmAGOadg
kgtY5nkd0a1mIXWL3L8LPeWp6uJ4Kno43jWOu2Edf1k5LbS7AKSngPOeW/5UBlxkeKwXbcYtGrcL
e8JZCiRlhT6AQCWBKEss2iFKDCx7S5IZy80OKy6Pg230WTQzCqLESmVQ00HLb8yzgCytWdUbX+PA
IiYhPIsoeFLSoPlWf681xokfzKHMB5ewxcHoiKmepYWbTYjYTAF5Z/wyk5uAVKyyGsawvqf+JwVL
o+pvWgmxC5NXf+57oNeFgk9fpsCBCSKgTcGXLpErziJZoIOaHrpNwF5JZSjX5WZBOYNACis718FK
Q9R9rQim21gwoKgHIIGJvhDTpa3kyO4mYojOsOwvpAIFJlqGSVYKNwD9N/PMpv6SSg91Aew7TGPj
ZiOyup74MuZ/Ue89EBErXxcUEinR+KDnZQTgzHTQC50bFgK+cl6iPAQVd2+KPhWmqs0dD932NE6j
W112zg3mxHVRuuftcKIzqqpnBgSoxIF0osuPRmb2C6P8FFuhDpvKuKP080lTC2nuVhBwjDI8bwyg
EEsnpwa4GS9jE8oOwV/cMiSf9ZyxLlwYYghoz0Ofu1ksBPAtRJy42vvK9wzYxN2taYYLFEgWpXzi
N5I6x7RAm5H3ifBZaUvAfCldVBJGymSNrUJNv5ZlCgJebdnwwZp5L+nnOlBcUZCJFUYpRFEIanFE
zGhgIyYWcHOUc2kuUjUR7aaedTqO1J2QAQQ08GO0oEZ2WU5Vh1JPZCkWwsonwSq/KbKLPV2SwhNJ
QibGnx33o1uRXtU5kGBl00FsG0CAdXFbsTX4zZqOxBPCohTB7JMIADYQUOPk22ccLJFBhRQyIf+i
5epz+xhTJZyETnwudKJ2Fjnufew/slJ1Ae9KpEwBvZuUWFGXWbJht+Zh6tVboFYqJP2oSG8LlQ5i
9DeZJpqsl5SZ6qgx9OYvmHRypTW6Pe31B19qGuABhQDaDsZU4EASJ/QrDQihTZNuUTdAAqpLLoMj
KtiOA7MMkbRa5M9y+SHx/XrmE5GilvJXTyHCJGuQJLl98imOgMpxOAogd+EyXuXJomxbpsqgiXEn
3SJLzfJu4dhcc2ml3tqela+ge5xFSXAbqJWKQ2wPi4pYcj2yzIXrYwctk2LvSFAvUw2TLWI5pwqV
Eyrm1wbASMOspyiVZqHHROQROhuolIe8dNXHST0zDeGaNK3yxlVlRBLW5zhIW1A311qWDOmFq19g
r/js+FAxu8ZRJnBvibPwfWpGMXcjlxmU70DxKYaIFyNk7lF07gkeNbOYWAFhXcEWX1hwRea6khDc
ACd50kgWJfpa9aFGCl8LXIE1G4dSqcBRfiDtw1BQ57B9YXrUS+Yfj1zsMzcXOY1xO+TRySyuXQFi
9aUSndYSV1rm36GVxuWXoGZSaSlWFI70yQhLD6s8c92bOO7GyK69dgDwcHNXk/wssHqSqMIFc5rL
AqFIHpICLSpuwWbOe1Z3HIjgJkuVZznH25iSCX0Hl3ODsGEbGtA6ysJz9xbTSUbDU12LqQBlOocB
+jQAS5qd2xDOCyH8gjElkxWvvKeIoEHZki99wEGiVoTTTIM6pvakYykk2IdheUnWF3n3dR8R25cY
i57YC+KMUlUWiHVd5LmrT0sjxgiReGYhyxKiiK3HEvrU1O1T/dzx+3U9XFAFGJEtkDZgkfGdpSwH
tJRLhPtEgZElFRsGF20QOhcta9CuKlgDicbc1MmDjW2yJnVqDmk8JVHwC+jmY4bvykJFCNo2awOB
062XGJSDMERVhkmiozx68EGgAotrxppZ30ZrXRzsAA1nbn6D5ByjCQhj/BQFf4CM4CNHsA5dUbwM
ZX9DhS1beCUe+KD32kwV/Js8CXQS+4LrGp3TRGwp2MVc0lidEnARpjEmqDHp8HqBNbyRnERR7i/M
rG1n+DZdG24qzgg0yLm6XAZVw0wWGNF6WIL31I1OnNxY4PqGv22HM5jIdD1roxWz34csJFoklAkT
yWrp3KPA2YTxRn30tVC5kFNyGqscvqKWqGvc/6Z9Y+hzKAn6xI2LZE5SsT6pzOKZMcaYZkiGp3Fb
n5YO1YWWMWMp1SCvbl/NMcL/SujkqdFTCsZpF7QHb3uboAxpgA6TWkVsAvlTdZcji+XnP2NQe4yk
lr3Xfj7dsl1YjkERjAtpOkpM49GGZny41aGCImRTSjjptBut4rizfbcJefX53Japf0fhXTp+ffzM
q4fbzQ1eIskAJugyl4c0KGlMpbqUeqmniseb47/xuz+fbndiq4sdPvNq03sf3/5e15AH6Ug9Q7U9
EHV/mKds6WSaj9XE+NOS7kqrqBexBHbkO7FHGGWQsEbYFZT0UOhWVZkGeFSaySpmdj1Pff1R71CS
1PdehlglUlC5dm5CwjxGexm5G0R3fXFDhmnXMM5MuSJZWu5BrAZbGasZKHj7D+MMSl5mssDB+OLL
6H8yKjvHf745mP6ND7duPONDFyoZZZ7h7Bai4Z9EGngvERLJ4C3Ai6/eH7f3SiYbDr82fmj8p8s4
fmy3tH1R7Zlb6siKUu7BPz/3c7e22/r5/K3PvPWaKpTm2iiWo5ZXG2xhGqBGEhs7ZesSM9oQjeLX
8d3x0fjaz6fja+MGxkc/P7z33b2n4+eiKmmYt3Eu8qE4smfx9NMhaSSLOaPv0/iiMlLGfr4/ypi9
n++Pz8e39YzVT2Wum6F0kFd0aerVPLQTAwOO8eH41vgPB34gMmH98+t7P7H9cRGK6/9nof0fsdBQ
JGPH8NeWEJ+e8iiJyx0O2vY73zlohvRP1cDzQVdEVkkWJgM/OGiG8k9VUaGn6aqkDzwzfum1JwQv
YyRhMMsbmHAvlhDyPw3ZkqCeaRp0Dk01/m8oaHsmDbKlaRJsNnZQVQzM47GMf23SYEp11XuJqa0c
3Xo0K+623lUvNS3zrux7H3ps/6fzlLzlCDFs7JVpvGrqFFQlXYVCZ4kcjz2ym13VmUzV1CZPWAoW
slnJzMFagM1M8ebQo3PxG0uGdcUyUexIw0CLILTrMGJ+69XUhQy8QUPc/vKmaGZNSbxlS3qGGuA1
bcbenWdSiAkpCeu6cuqFGusXOWswuCoorgUmUgQDVYTmnSWOuWoKUUba0CXzWsg/vuoBbzTUGNzv
9xuq6aKJB4iFE7++d1RdPcTZG0xnRc4qCUcmOhzfZPngaZjt4ForhWSfefKjKobPrNhXaZt/FL04
miLoQumSlkzSoxXg4HOkRmdhWDczk7zBgf0zD2LSsTvdw7IKHq2csLLKI+k+qFwc3pYwaskEMpV1
DeMbzE6V50mpQEALWO8h4BcxoR5qVoIMwmQZ/qdXcLwbw65PXQW/NGbYYU4qJUlO7KnKbpe1GeKh
BJHMCighGE750GU6Uw0nW7mmdBd7nYgOH+KEafkr3yy4DxDcwVe8Z8nvMMlvPmL1bwJBKCgPUKb1
T9gtfAxE51kP5GKCCfNNWnUzuWlJj04KE05xQL4msXwgsxtAmIEgETaz35yrPVOUsVMaKudJs8gx
kPW9TilSd1WiEk6R6wKJSJl96ysBghvEE3ErTuIgRukeo08B2dRmdUYxK8kbPKq0VSGQZGlX5VKC
Q+EEijk1yIAkXAR3iEaWZ7LX4I0U63MtMx8ITA2nssoEWYQrRb43Br26s8xh6lH/HBwUuivpvhZD
bIQc71nzCU1JPYw9MkNxCS2l32e1MM+bxpr3qvU1JG/7RMmzh9CNz1QMC1gCICwwvWrwAz2N5PRT
1cQfo4SOZ7RMZrv6jBUHeXzxR7voyAg8IUxq3cn6TJbCC98WLiu5PNMoumPEq4gFxJkaYz8+QCQ9
ZxGHKlS/pnUlSjA4bCxTSEH0L8mdQY4Jj6bABiNHT5tp15FFj/nNeXrjkjINHZmYaaqwdvcMWgpV
qYhGaayVp6TNLB9c9UxH6xYSsqxSvinV4OHwD44RFvsXsWmKikZyhqn9Qs3VaqmIUolfVFpgcl3/
2JvwbtThYiD25R731QtFIGvbM6uHoKMHe+TeknkkD2bB5jr3nGeAGScj27H6fHjf3uqzFnN7eguM
VkvhvvF61JalIo5hQlgrQz6zisRdjkmi3MmKSaRhR1Yl5PnG/e8sfd74WYjKMKkNE8Y0fNndn7Vy
WTbDRjBXFEefW828FVPGAwpPz0VW2XOHoNCgMG8PtxUPhl9PvSbzsgErQ/n1HuU7kmw1XLgrsURX
5CEKaahLuU14ZqdiTRIlFg9qHYAX3dmFcRv4aHOzFseAxBCfJcnCHr6vIaFZjP5udK77RMv7DDK2
SPnAYzNEgSw7FpKT2O9YCUIznqahDsdTjz6qhHZAQ/Hu41y4ilX0pzW9oIPRO6N8Oc/4XaxjKHWF
cC/8FOllLn4EjYAoqxcV8u5obencABzlNCbIb5J8gcoK9y8mnkhxyW3GDgYBHNQa3cwfS/EuSANk
uVVDPlHGEtpGxdtnxpeSxSz5IozBAezTICsGyWxAcIAJdFVppxTsgpnvlTWqq3ZuDtnmUIp19C3d
MPCEbX9GFu88oRpCiZrTlmYLQWe27rW6xlqnu1Xq5K6Shs9ya6Uw3l2THB1OM6EWiduwblWHC8+2
OLhapjzoXQ/bYrg7dJTimiyLZ1T+RNMNVnBfSbOm/NZSWqakGU1/0yNklTnT7g3WFFHO0BFlw4SN
r+3Fz9gyBjG4J7crx5IHxtnCj+vLquv7pWAXlM2tK6ps5N1J6TlOKIhiSuMcp08M2yggdy1T+Xoe
1oC7VN1JoDXFlWQ2FVilX+Hbx42IucpUA6drqghnQrFyzhJZuqt81rpka2TTEJ5NoeP15sczV63h
tWYVWk7t0TOGgihE945M86mGKH8WhSWMNwMjWMkAue5N7iCOu3Cj7rmM9RND9kQCa1mti+vcba6t
pAGqGHI/kqJcylDDzpNe/RYI8Elsu7ttUxv1pamhuwVsCWYwAW4U0T0LtfjazPAo0Nscy/wk0Cap
JD9YVdigBTIWWoSRXVhZIJm+MNOwkAaqYIrlSBGEBgkYmBKCEMcVUinhXtc1+NRutzQj5a7ok892
AkU1LzQSYgt7EoXejY/3yiQDAdBtYebbLFxDUC29EC6yvlrDq/RmdWlc8buUdMi3ww5jXUYmnFC3
uVH8dCXX3twUIw8idHOed341Q6sxNUIOlfqpbEKShLL6mpjp5y7zkmWUp0Tl5NVESi34SqgR1rbv
XrlMrPEyKzEmIv8isPx0GvakRrQu6lObMGCjx3cs0Yd6DWGaAmiS6gGQ2Iq1FhwmX0R6t21ET+a7
WDl3G6ZmxB3DIyYzkWzmTEHDJdnUv0A7e8k1Zyb+U2Tg1Jcw6b0FGWHxNPBzDLsUIuIA6OgNdAn0
FS7dX/UWjY/aU1GidBoEPrT2QD7NY01cp8PNWYG0boZuOTeHaOdAih46DdyTHIVPvRPe+HBJPAoO
WHzI0yzo0EATpBNV2YoCCNGlJDMY2tJV6QwdMJNoJNS1SHCm260yESzUNpNqKnfWleXoKB2E+sYp
MmuaSvldxOU6qSXlym0MAVwvOJUKud/gcID3BHHdhqYvU1v9pGXaBXZW8K8lqKgBPEJsbanEtRmj
IHVoMtDIr9a6mZZ4d3HQwnmkjNckojJJwvSulTP04VaI3LVNlElUYbkeyTmuGtxLXWhoQAk4XMK/
hnPuMZfvGFE6ZOE18YSJl572rnLZ1RW5F8ImStorJq1YrKGqxuaX2VMbQZOz68+4pyKb5vxHuYgt
NiZQRFus5ZoZqsZsJSGlYBFXwg2ptEglYoZY1YkxQXWnoe9d+UMkKUna14VQE2RVCQQzC/JZnw9Z
EBJXdSn5qy7AOC2btJ8VLptJC/CaDu5LQuOjLBjypKMloOnnXElIpyNPYqJHnTBJ7BR1QqhsLGS6
bvUtY7RZ4wcBrbcltU6zL8Isu4lNbX21gAp5nnakdJtkTWJwvtB9EmUM91MQ1U8w9cgPElGtSOlF
0Z5Weva5zKpbq5C/BOoJGtOTjPRCqJdwawN83CZlHuNDajT3IcTQqrSZdJdLLcgu+rbsOQjwefya
2nsHiSZ1o7s8rIcMKmsTmHjAaEF7E1q9M4kMWJpKpE+MBFO2kKE+Fkz5kgTsftZB95sT+O5MglZa
CjLx1qIOczIMz+rYvqX6hLFU0l/UhQPZSw4/+zFHx1U/pWITnUU5+DNFYOwvmuYemxPcIXwxuEoF
K17BP0boKmVXJFILC3SGMnDrSmjR3xMFYbNupLTfgY3KqEVCtWT7YnNnNgUJxkp9ncEd91Uu5jRB
uZ2p5Z1hxVdCmV5CuSY8CFWF31SUMaHoZMUQDt4bdwbrG8gXEUm0rccY2RfpJIrsYFmYFckNbjhH
zxVPLNff2N5tXkDZbDoGTVe5iikADkSJia4syaVxl5Lr3xrYlrV+ruOFQqakl9poTxKrAyzHJ6jO
kplmqAbG41STPBNGfNPcpVZHIK5MEAGSm5NKWntNwu22Q+vScq4IIfsqeF+4yvF48xt/hnPop6qw
rlqJezU+andFmi/VVuL0ixh1XInofNZ6ES2DIZxMcclFp4BA1FRdLcRIPBMpv06ZR04EtSomWq88
pJb62VQncooXo4mZROjVSPH1+CRVnEdFntWh8xipJDlFGfH1zKbuypRKbEmFdpZqzYlsF/eiYD3a
kbfSU5wbO1v4FOiDJ5OUzFjr19kcEcoK9cJDnXe3EcPLpCPFwjeoWJUGQaI15ocNy8ggPKks49mn
yjrRzJwdrZP7xqIGbqD4bGL3IlHcB9t5KOTTMMYqRwywRfUVaymlOFyUBAGN321QOJDNWi0Kwre7
lhB3xWJq0Ega9uTatM+CFgVyc+8OWvBcMP1JjToG710VhmCFNqoKF15Tuyuqr+Gs5f0YKTbC1Get
1qkmhUGzkjrpPkFpMstEbS5DHpiLKgQ/xjiwCIqhnmmetrn13A4/1psJlxrsUzeljpClzqTLMDuS
Wa7heiH5zecStTe3zgfqKNqDkF/5nniNb3Y+Fwx8jWRMjqZwtpm35lH0OUiEpcQ9t+l8f6nXJgKw
NByEN9KT6wPvVt2GLN+PTYNyyABFWAtp+1AaWAe49kkd11C4BMJBNeGu6yR13YrlHES8Rms3kIbR
Qc+4DYSzykCUn57K5RBjCRNTYOVKpoJNJPRyTMJgAfid4qJB+oNjCwmxRKfMdLVfJAqxN2bQIWAY
rRRbKBeoJjOi57DOaRtSsMZHP/85A18w8qnEQJNG+TdQ3GrTWXYx5QsSFFOMx/H+0Qfuc4lnZdcG
/Yk7suQiz59aIYDquDUTFhR+x+0yw8ZSNdGMmRH13rC8GMk/ASTa3IR1PbL2EIVx52iwwnENyqWB
Ly0rRT5PNaQ3sTIjXRrAu5TPfRlBcECEWeNy20VFPSkhg08qh9mIBvc8E6JgRgT8aW/WkNPxynSE
4IkKz8emj6j+mvGTJoXnhnuVeqw9+s75aNstWewQbS3D/dgkxR0x9jcZ2XRg0U950556SOEkU96Y
lf5FPSF18SGo8RytouRJDp2PcilOJZn8n8SgEOaT28cs47yudO7r1R3yzyfmUKd1NkxTVNTVYs+t
DzDMFCHSd4hWIJUwmJb8So9GYJ5a0RfWfR2+YlV30ihVPK8NhPKJjhpxomHmWsqxuq4FxAxpuhz5
r6PlmE7I2VzDF3LM+SgHpWnAiQ4K7dSJuEQFD85w0Zn2yfgvbuATQ1u5YN5tY2pDl+0rhrGw0ZYj
OT4XqalOvSEmJ8uTWz8oH4uSucp4dsdHY1/xeqhhXmczz8aBjerWoFodHbXGR+YQKCVlUCZd1PtF
bkG8yM2ZFvVf4ctKyBDctZeLnx0f9Kep40+k+C7jAdAQ/eAZD/NbFkykWaErs2LtDO/LO5iM3rLT
LfZX1FZey90tFiPSESvnxOzAd5xycPGqywru2BDtziTOS3DgzZi6TVWlRCkYa3NN7r+peASMGGbp
o5tAFmA5mG2aCaHOqYeRT149sGpjeiQObjk9NAvMd3hDYdycNzrLE7KPJnnpP9cqgJymCU9t7VuT
PKcBpSxMtLSVJih9mNwwxTwxWF7mBnYebUcpKdOfg+G2PkB/4yLRTjEZ19NkokblykwgQ41L7r5m
25KHFpK0lnUqR7gXDT/n2cqdJHVzy/ToH0B4I8wlRNZtJoZfELwyrw0on4uh/0iY9bPa9nNIK2u9
pX1+fuGKAkbtTtiSIyK6c68Ur33ZBGNr+JDRXQqDzRTxd8qSChy1Y8bDeUXMaOpJ07QlLq+K02ld
SuhIdMud6fJHu8Rbr+mYwlH8pwps32j5EPgIPTJXgpURVptIR57o1fI6BCI/k70zcmQwW7KRnSFS
m7owiFYGeGqJldNgBU6PaXtXn2UDjqn38jxyMYcFPcjLKJ1rWjtT886bOqKJOGmAo00oLsjJxJBc
aq7xaoAVoQBbNKu9Ko38m62DCMRNd5pKDvP1GqBC94t73BjgQIJwEF7xScKjfapmNhgGDNwcduks
LLlrNzl2OgqTJjD3eBYRTodVPTulCyVSwDUOI5XExT2eHpeRxnM9gl1s/wtBNVgp9vEnWeRW5oMM
NlqCPZ8PYYRoBAyUmutebZsJ7Dkuj0C5EBTzStQATryM2bRpmdcCXA4sV0ElSo6K4YNihLr32au8
K8EG6x17XdC680gSa0KhmZ00LaELkvjc98wfXOgMAxAS5HSeXkFNaoM4Un8QESWZt6GvIkod3mPV
ltGh1iZCx+EEYKrOknpAYoxIu8pz9TFMwYYsO8V7X3zyBPGCcG23hhPdudZiPKQeAoE5ldcBqESX
yjwnHkyQ2FoSbJjbYhzW1+6ZEQ04rtATK1DAfaeDz5syuIna9sLH13BeJ6zlIk81J5WIV3vY99g9
R9Cp0mAVAzaQkor4tKfD4/HOeR3B7RgwDmS7WZfQPOBrcHj1KJ4nQSVTSEZJkzU+rnwAw0mqeius
JUpApwDYKNLWVdkM2Wv+F0cFhZGEs1oClMh9with7tpmFixg03M7dvHTaSR3HgsJZLPahO7rIWJU
43Jl2TdugVTNtXsuWrySWH7FFUJnDQr7ImxYKfRWu5bgQ+eCBpEtemZVALkotrHdCr42TlCvg4qo
kNDsnyPxrhw6sOYCrAlWAH0O5lxuszwe9HABuJmUi1dNaiwjBXRO9IGVes3zwYWALOh44Bew3oLT
sSYDJe8ZeIXT3Ji3aN0vwl67ImUECak0L8KonBtpxXQHStzYx3o1bmatr8BSz+Bc1Lk8F6vsqihU
VgJJ8Cz2jLRVfg4BHjGjF+Go32mgYZJ8KssqOoGlJEbZUpY9a9oiW4zEAlxNgNQX1MGEPG9q51BS
bNs+H1BcOzgrs+4a6f+9GHFRtzpkmdDCUqsuBhyNWbBTm2vdJqak43qmhcVTlgb5tPPcU01CRZ5S
41v5KgCp5TcrgTFl6mLUAv5AqS1yoNQiNrTnjXcd6O0mRybBLZbs4w7zO+fMapIYDx4HfY/BLLFl
mVOoSDflUrh0rFWUeOskW+GPmhG7twhUgiTSNFlTKbj31PJKLJpVMlgvyD5hB6ZH7jrLDhgzLufj
k46kb1o52I01+udcQvWCfvVO742VFBmb2hQec7xTiNoR1KnMDC4j9VxiWuj5HlCUpkxz1jep7N+n
IaoGr2u/GFqD1V0drGslPAsiiXVNTPyxFdbupNaLCxwGV1DSb7NBRtxjJZiFF0rnXVUJJKww8s56
yydwM8xXVi46p1mif5Wq8KF0WCx6Zji3ahEaKDqXwBBjxNB9zb1IeyALyFk0RXYhWGq2BLL1TzHK
pmiPDFwtK1KFrSA5bTumKXp55angmROvWnU9sg5ZU57sXs7MqWgj7QRndie2kvQn4z9HzFCx/Xye
W8CaGTV6oUjM0zwbEisE53pIIzqRIjSLhsoYUrdCd1pgi8dYks0UxqVJ2w/6EGTRJC/puXgyPrdc
+1IiFHYSVGYEuqjEZzYF2b4xY2p1xlwELJi4noxirBGXOqR9LClwKS2DYFB8DQ8xZpdPxkfjvyAQ
qJhy756HZSefjP/simS3rIAmVLqBsn1tfKN3vTMw/3bu+OCEOcbXvqPcOJXinaUzJ0Mfz5UXJDJu
E3UFcZT6JJApS+NiXXE70k5Fix9KuGtP7FES9eOfZqVwLSEQz90ki08FyOAjEPw/dirK22DyxyTt
uNbccu/pv2+TiL//NXznx2fGiISfz869xzwpkufy4KeWT8nFJnoq9j+0s2V+/fveDXY0O0/mI53g
qnrKu+unogrLw+/+yFvHiDn8Nn7Zeypeff23H3gJgvh1Ax+exn1Zf/vXPzB5+kEPGD9426VP201v
PzQ8//fm2zDke9DVvMftUXr15kuLX3/9+0H49aff3KmXF1feU77JH91ubG73fTeHo/6vf/wn3Hzd
RJvXPAquCOXl+bCb//rHzn6+Khr8ZsNFsLfdoXL1s4V/c7u5R3ru7oYtFZ7Gn2842MTFpnjZ0nAa
JTI7Xp7//UMx3YTec5LH3s5ea6BD77BtmBf55lvysqVhrw19CAX50+MxTfB5eiy9x6p82di4cSyY
Xp7//UMyewo3zSbf8ZAyseV5hy1/v5w+JM8fpklYRV93D7slKe/QC7HWzL1vO+dTksShIPynh53x
MHd2d1li1QWV5U+3vOKIe97LdsburejaO/SU9beNu9MBJdWQ3mEIGcJi48TbvSKJUnyH/reOv3mb
vVGEHNh3OH/rpNntFtS3KZP+6ck7/XVs0iX5Ha6XU/asegy6l10c+4XOUX554e9f5GdJRUrO/mG2
oEH9+bbPN168M3oMzLx32OfzTd6Fm/jbyx4OhwM7uvc4heebotg8ulXxVJY7fVqGTfgeh8R7dD1n
E+/sOjyLd7jCz73B8y8pd3o25n7SO1ww5/ieDX9pujM2yRJ0zpem/P0+OGw9Add92dJ4PiUIZy8v
/MGm4Z/udW5ZMkzrz7d88fQ13+zNnuD4DDaKfzqOXDzVm937lqzAtXqPDTcfVpsI5aC3e1tn+9Y7
DIAXT82Hk6e8eOpe9nU8lYo0EMj+/Kg0H86fWu9x5zYmK6z/3mfjn5M8eNnS9/3W32HwvsDD1f0w
3eQJd8rdi1NB0vvyi3+/j29/YLYhumd/8/I7TEkuXW/3iKv0lj/f68sgZEayu6qB4mm9wyB7SQpE
sjvEqtp7nMqP2KoWgCCbvWWCDD39Hfb72k2+PX1YF7/c2wx9oEn/6QV0g5Ty7Y6ocJd4h1O6/YFf
O+Kw+XeYDx40tf1rwcIPfcKhlfDtU7u7qlTY6XcYce/Kjfty5oYxhShL+R3u9QeUFX94ID55rGz2
ureiKe/R/+433Hdip9y9NBXNHCiMf9q570kS/fDmzsOHfofOd+8VjwkA/c6wgrQQl+M/3/e/jk49
eDbfQpp+IGu/4k970NtffeAHuPaRtX9czodd+Av47S8/8YJqvfGB70druBi2INaP63P8pYPI1+F7
5Ksfe9nKeBsH5htESt+P1qtP7bbqwD6/HLnv4Ouvx2WnUcMS5zeNejVvPIo2bWGTQ43aA1uOolVb
yOZQq/aAnqNo1RYvOtSqXZDpKBq1BasONWoH4DqONo0o2cE27YFrR9KsAaI72KxdYO84WjUihAdb
9QpUPIombbHJQ03aBTSPo1EjKnqwUUxqXoOpR9GsLSB7qFm/ALnH0a5hkXWoWf/ZLSUeR6OGguTh
Ru2WMY+jVSN2f6hZO3j/MbTpe9HgcJt2aw3H0ayxVnG4WW/UOY6ibdtiycG27dVYjqNZY53mcLP2
6jvH0a6xQnS4Xb/Ulo6kZUOB6ncte13XOo5mjdWxg83arakdRau2hblDrdqv5x1Fs7ZlwcPNel1L
PJJGDbXIw416o455HG0bS6G/a9tuDfVIGjaUYX/XsN367ZE0bKgc/q5hr2vHx9EsDLJ+06yxbv2f
6Ani62a3yEElpITaM1h7/Tgwr3D11+g7blbGFg//L+Hv8rao/mO/3qgqvF2RP47Tpg8l/d83brcI
exRN29IKDjXtNRPhSJo00BkONmmPBXEczfpNF8TQrHz69uGm3JRPxf7IUcXloAJwvKEM/OPQ/MXo
IVMd3g5T/63RY0sU+bFfb4weu+ySozhhW3rKoUZ9fIPZchRN21JjDjXtLVbNMTTtOynnUNPeZvQc
S+NgZfy+ccd3I1P2wrnfGEJ+YTIdxSnbMqIOnbIdFtVRtGlLxzrUptcMrqNo0p4r7xvdb489dhyt
Giloh07UPvnrOJo1kt8ONetX1txRNGzLujvYsLcYe8fRtpH1d7Bt+2zB42gXDmKH78n3u0zFo2jV
DwBiy957YzzcXaKk0K+ftsjGf2nRsVWZHupPv6pTj+HQbzWuB9u1p4w9ilaN4trDrfpFlXsMDdtq
ew81bF8RfAyt2mqJD7bqgBr5/3ELfzfAwMUePvIYPm3yf/9vAAAA//8=</cx:binary>
              </cx:geoCache>
            </cx:geography>
          </cx:layoutPr>
        </cx:series>
      </cx:plotAreaRegion>
    </cx:plotArea>
    <cx:legend pos="r" align="min" overlay="0"/>
  </cx:chart>
  <cx:spPr>
    <a:ln>
      <a:solidFill>
        <a:srgbClr val="C00000"/>
      </a:solid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F9851-8D6D-4C9A-90F8-E854AE7CAF80}" type="datetimeFigureOut">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C8605-1CEF-481C-9C58-D70F1AFFF67B}" type="slidenum">
              <a:t>‹#›</a:t>
            </a:fld>
            <a:endParaRPr lang="en-US"/>
          </a:p>
        </p:txBody>
      </p:sp>
    </p:spTree>
    <p:extLst>
      <p:ext uri="{BB962C8B-B14F-4D97-AF65-F5344CB8AC3E}">
        <p14:creationId xmlns:p14="http://schemas.microsoft.com/office/powerpoint/2010/main" val="3988151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SAM B</a:t>
            </a:r>
          </a:p>
          <a:p>
            <a:endParaRPr lang="en-US">
              <a:ea typeface="Calibri"/>
              <a:cs typeface="Calibri"/>
            </a:endParaRPr>
          </a:p>
          <a:p>
            <a:r>
              <a:rPr lang="en-US">
                <a:ea typeface="Calibri"/>
                <a:cs typeface="Calibri"/>
              </a:rPr>
              <a:t>Thank you, Iris. From an investment perspective, we consider two key aspects. The first aspect is return on investment as investors are seeking good returns and diversification. Nursing homes offer diversity from traditional investments and protect against housing or stock market downturns.</a:t>
            </a:r>
          </a:p>
          <a:p>
            <a:r>
              <a:rPr lang="en-US">
                <a:ea typeface="Calibri"/>
                <a:cs typeface="Calibri"/>
              </a:rPr>
              <a:t>The second aspect is long-term sustainability as investing in nursing homes involves considering ethical and human issues. Retirees and the elderly make up this business, and with an average stay of 28 months and 21% of residents staying over 5 years, nursing homes give reduced long-term volatility. We highly recommend buying and holding these investments.</a:t>
            </a:r>
          </a:p>
        </p:txBody>
      </p:sp>
      <p:sp>
        <p:nvSpPr>
          <p:cNvPr id="4" name="Slide Number Placeholder 3"/>
          <p:cNvSpPr>
            <a:spLocks noGrp="1"/>
          </p:cNvSpPr>
          <p:nvPr>
            <p:ph type="sldNum" sz="quarter" idx="5"/>
          </p:nvPr>
        </p:nvSpPr>
        <p:spPr/>
        <p:txBody>
          <a:bodyPr/>
          <a:lstStyle/>
          <a:p>
            <a:fld id="{058C8605-1CEF-481C-9C58-D70F1AFFF67B}" type="slidenum">
              <a:t>5</a:t>
            </a:fld>
            <a:endParaRPr lang="en-US"/>
          </a:p>
        </p:txBody>
      </p:sp>
    </p:spTree>
    <p:extLst>
      <p:ext uri="{BB962C8B-B14F-4D97-AF65-F5344CB8AC3E}">
        <p14:creationId xmlns:p14="http://schemas.microsoft.com/office/powerpoint/2010/main" val="245688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a:cs typeface="Calibri" panose="020F0502020204030204"/>
              </a:rPr>
              <a:t>SAM B</a:t>
            </a:r>
          </a:p>
          <a:p>
            <a:endParaRPr lang="en-US"/>
          </a:p>
          <a:p>
            <a:r>
              <a:rPr lang="en-US">
                <a:ea typeface="Calibri" panose="020F0502020204030204"/>
                <a:cs typeface="Calibri" panose="020F0502020204030204"/>
              </a:rPr>
              <a:t>For this phase, we have two main objectives. In the previous phase of this competition, we proved nursing homes as a viable investment compared to other investment standards. Now, we want to dig deeper and see which state is better to invest in between Florida and New York.</a:t>
            </a:r>
          </a:p>
          <a:p>
            <a:r>
              <a:rPr lang="en-US">
                <a:ea typeface="Calibri" panose="020F0502020204030204"/>
                <a:cs typeface="Calibri" panose="020F0502020204030204"/>
              </a:rPr>
              <a:t>Also, for those unfamiliar with the dataset, it includes various sections, such as Cost Reports, Quality measures, penalty information, provider information, health deficiencies for individual nursing homes, and COVID-19 vaccine adoption data.</a:t>
            </a:r>
            <a:endParaRPr lang="en-US"/>
          </a:p>
          <a:p>
            <a:endParaRPr lang="en-US"/>
          </a:p>
          <a:p>
            <a:endParaRPr lang="en-US"/>
          </a:p>
          <a:p>
            <a:pPr marL="285750" indent="-285750">
              <a:buFont typeface="Wingdings"/>
              <a:buChar char="Ø"/>
            </a:pPr>
            <a:r>
              <a:rPr lang="en-US"/>
              <a:t>Cost Report, Quality Measure, Provider Info, Covid Vaccines, Health Deficiencies, Penalties</a:t>
            </a:r>
            <a:endParaRPr lang="en-US">
              <a:ea typeface="Calibri"/>
              <a:cs typeface="Calibri"/>
            </a:endParaRPr>
          </a:p>
          <a:p>
            <a:pPr marL="285750" indent="-285750">
              <a:buFont typeface="Wingdings"/>
              <a:buChar char="Ø"/>
            </a:pPr>
            <a:r>
              <a:rPr lang="en-US"/>
              <a:t>Cost Report for individual nursing home financial information</a:t>
            </a:r>
            <a:endParaRPr lang="en-US">
              <a:ea typeface="Calibri"/>
              <a:cs typeface="Calibri"/>
            </a:endParaRPr>
          </a:p>
          <a:p>
            <a:pPr marL="285750" indent="-285750">
              <a:buFont typeface="Wingdings"/>
              <a:buChar char="Ø"/>
            </a:pPr>
            <a:r>
              <a:rPr lang="en-US"/>
              <a:t>Quality measures for overall rating and other rating metrics</a:t>
            </a:r>
            <a:endParaRPr lang="en-US">
              <a:ea typeface="Calibri"/>
              <a:cs typeface="Calibri"/>
            </a:endParaRPr>
          </a:p>
          <a:p>
            <a:pPr marL="285750" indent="-285750">
              <a:buFont typeface="Wingdings"/>
              <a:buChar char="Ø"/>
            </a:pPr>
            <a:r>
              <a:rPr lang="en-US"/>
              <a:t>Provider info for information on individual nursing homes</a:t>
            </a:r>
            <a:endParaRPr lang="en-US">
              <a:ea typeface="Calibri"/>
              <a:cs typeface="Calibri"/>
            </a:endParaRPr>
          </a:p>
          <a:p>
            <a:pPr marL="285750" indent="-285750">
              <a:buFont typeface="Wingdings"/>
              <a:buChar char="Ø"/>
            </a:pPr>
            <a:r>
              <a:rPr lang="en-US"/>
              <a:t>Covid Vaccines for showing which states adopted vaccines faster and more widely</a:t>
            </a:r>
            <a:endParaRPr lang="en-US">
              <a:ea typeface="Calibri"/>
              <a:cs typeface="Calibri"/>
            </a:endParaRPr>
          </a:p>
          <a:p>
            <a:pPr marL="285750" indent="-285750">
              <a:buFont typeface="Wingdings"/>
              <a:buChar char="Ø"/>
            </a:pPr>
            <a:r>
              <a:rPr lang="en-US"/>
              <a:t>Health deficiencies for the results of inspections conducted by health inspectors</a:t>
            </a:r>
            <a:endParaRPr lang="en-US">
              <a:ea typeface="Calibri"/>
              <a:cs typeface="Calibri"/>
            </a:endParaRPr>
          </a:p>
          <a:p>
            <a:pPr marL="285750" indent="-285750">
              <a:buFont typeface="Wingdings"/>
              <a:buChar char="Ø"/>
            </a:pPr>
            <a:r>
              <a:rPr lang="en-US"/>
              <a:t>Penalties for showing penalty type and suspension length for nursing homes</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058C8605-1CEF-481C-9C58-D70F1AFFF67B}" type="slidenum">
              <a:rPr lang="en-US" smtClean="0"/>
              <a:t>6</a:t>
            </a:fld>
            <a:endParaRPr lang="en-US"/>
          </a:p>
        </p:txBody>
      </p:sp>
    </p:spTree>
    <p:extLst>
      <p:ext uri="{BB962C8B-B14F-4D97-AF65-F5344CB8AC3E}">
        <p14:creationId xmlns:p14="http://schemas.microsoft.com/office/powerpoint/2010/main" val="2714180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SAM B</a:t>
            </a:r>
          </a:p>
          <a:p>
            <a:endParaRPr lang="en-US">
              <a:ea typeface="Calibri"/>
              <a:cs typeface="Calibri"/>
            </a:endParaRPr>
          </a:p>
          <a:p>
            <a:endParaRPr lang="en-US">
              <a:ea typeface="Calibri"/>
              <a:cs typeface="Calibri"/>
            </a:endParaRPr>
          </a:p>
          <a:p>
            <a:r>
              <a:rPr lang="en-US">
                <a:ea typeface="Calibri"/>
                <a:cs typeface="Calibri"/>
              </a:rPr>
              <a:t>As you can see from this graph, New York draws in $370k more of net income than Florida, on average over the pre-COVID years. This, however, is an ineffective metric because it is inconsistent for longer holding periods, it does not account for assets and liabilities in an asset-heavy business and gives the investor information on accounting profits, not return on their investment. Now I want to move on to Sam to discuss the ROI and ROA metrics that we used for this analysis.</a:t>
            </a:r>
            <a:endParaRPr lang="en-US"/>
          </a:p>
        </p:txBody>
      </p:sp>
      <p:sp>
        <p:nvSpPr>
          <p:cNvPr id="4" name="Slide Number Placeholder 3"/>
          <p:cNvSpPr>
            <a:spLocks noGrp="1"/>
          </p:cNvSpPr>
          <p:nvPr>
            <p:ph type="sldNum" sz="quarter" idx="5"/>
          </p:nvPr>
        </p:nvSpPr>
        <p:spPr/>
        <p:txBody>
          <a:bodyPr/>
          <a:lstStyle/>
          <a:p>
            <a:fld id="{058C8605-1CEF-481C-9C58-D70F1AFFF67B}" type="slidenum">
              <a:t>7</a:t>
            </a:fld>
            <a:endParaRPr lang="en-US"/>
          </a:p>
        </p:txBody>
      </p:sp>
    </p:spTree>
    <p:extLst>
      <p:ext uri="{BB962C8B-B14F-4D97-AF65-F5344CB8AC3E}">
        <p14:creationId xmlns:p14="http://schemas.microsoft.com/office/powerpoint/2010/main" val="126113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ea typeface="Calibri"/>
              <a:cs typeface="Calibri"/>
            </a:endParaRPr>
          </a:p>
          <a:p>
            <a:endParaRPr lang="en-US"/>
          </a:p>
          <a:p>
            <a:r>
              <a:rPr lang="en-US"/>
              <a:t>Recommending FL:</a:t>
            </a:r>
            <a:endParaRPr lang="en-US">
              <a:ea typeface="Calibri" panose="020F0502020204030204"/>
              <a:cs typeface="Calibri" panose="020F0502020204030204"/>
            </a:endParaRPr>
          </a:p>
          <a:p>
            <a:pPr marL="285750" indent="-285750">
              <a:buFont typeface="Arial,Sans-Serif"/>
              <a:buChar char="•"/>
            </a:pPr>
            <a:r>
              <a:rPr lang="en-US"/>
              <a:t>People-focused business</a:t>
            </a:r>
            <a:endParaRPr lang="en-US">
              <a:ea typeface="Calibri" panose="020F0502020204030204"/>
              <a:cs typeface="Calibri" panose="020F0502020204030204"/>
            </a:endParaRPr>
          </a:p>
          <a:p>
            <a:pPr marL="285750" indent="-285750">
              <a:buFont typeface="Arial,Sans-Serif"/>
              <a:buChar char="•"/>
            </a:pPr>
            <a:r>
              <a:rPr lang="en-US"/>
              <a:t>Nursing homes are a long-term investment</a:t>
            </a:r>
            <a:endParaRPr lang="en-US">
              <a:ea typeface="Calibri" panose="020F0502020204030204"/>
              <a:cs typeface="Calibri" panose="020F0502020204030204"/>
            </a:endParaRPr>
          </a:p>
          <a:p>
            <a:pPr marL="285750" indent="-285750">
              <a:buFont typeface="Arial,Sans-Serif"/>
              <a:buChar char="•"/>
            </a:pPr>
            <a:r>
              <a:rPr lang="en-US"/>
              <a:t>Florida has year-round better weather</a:t>
            </a:r>
            <a:endParaRPr lang="en-US">
              <a:ea typeface="Calibri"/>
              <a:cs typeface="Calibri"/>
            </a:endParaRPr>
          </a:p>
          <a:p>
            <a:pPr marL="285750" indent="-285750">
              <a:buFont typeface="Arial,Sans-Serif"/>
              <a:buChar char="•"/>
            </a:pPr>
            <a:r>
              <a:rPr lang="en-US"/>
              <a:t>Drivable cities are better for senior citizens</a:t>
            </a:r>
            <a:endParaRPr lang="en-US">
              <a:ea typeface="Calibri"/>
              <a:cs typeface="Calibri"/>
            </a:endParaRPr>
          </a:p>
          <a:p>
            <a:pPr marL="285750" indent="-285750">
              <a:buFont typeface="Arial,Sans-Serif"/>
              <a:buChar char="•"/>
            </a:pPr>
            <a:r>
              <a:rPr lang="en-US"/>
              <a:t>Florida has a higher quantity of investable nursing homes than New York</a:t>
            </a:r>
            <a:endParaRPr lang="en-US">
              <a:ea typeface="Calibri"/>
              <a:cs typeface="Calibri"/>
            </a:endParaRPr>
          </a:p>
        </p:txBody>
      </p:sp>
      <p:sp>
        <p:nvSpPr>
          <p:cNvPr id="4" name="Slide Number Placeholder 3"/>
          <p:cNvSpPr>
            <a:spLocks noGrp="1"/>
          </p:cNvSpPr>
          <p:nvPr>
            <p:ph type="sldNum" sz="quarter" idx="5"/>
          </p:nvPr>
        </p:nvSpPr>
        <p:spPr/>
        <p:txBody>
          <a:bodyPr/>
          <a:lstStyle/>
          <a:p>
            <a:fld id="{058C8605-1CEF-481C-9C58-D70F1AFFF67B}" type="slidenum">
              <a:t>17</a:t>
            </a:fld>
            <a:endParaRPr lang="en-US"/>
          </a:p>
        </p:txBody>
      </p:sp>
    </p:spTree>
    <p:extLst>
      <p:ext uri="{BB962C8B-B14F-4D97-AF65-F5344CB8AC3E}">
        <p14:creationId xmlns:p14="http://schemas.microsoft.com/office/powerpoint/2010/main" val="586142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571B-C272-147B-5FF6-80EE35C8F3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1EB17D-87F7-03F2-4D7F-BDA3E8710E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A5FA1F-4F39-8DAC-EAEC-C08F5AAEC1C4}"/>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5" name="Footer Placeholder 4">
            <a:extLst>
              <a:ext uri="{FF2B5EF4-FFF2-40B4-BE49-F238E27FC236}">
                <a16:creationId xmlns:a16="http://schemas.microsoft.com/office/drawing/2014/main" id="{66E38D85-6AC7-57C4-74E7-022B5CF88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C9A48-0101-726E-5EA5-0CABC84A8D18}"/>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184022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49D39-E2B6-DF95-0DA4-2BFD4B7050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3BFB1D-415C-96E6-4E62-23F7310B08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F80F2-B144-F29B-02F7-05AAB9C7A7CA}"/>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5" name="Footer Placeholder 4">
            <a:extLst>
              <a:ext uri="{FF2B5EF4-FFF2-40B4-BE49-F238E27FC236}">
                <a16:creationId xmlns:a16="http://schemas.microsoft.com/office/drawing/2014/main" id="{1C28BE50-DC65-A83A-E540-6FF1D4F13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D162B-6EAB-9CFD-5001-655B22DF9D11}"/>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2326971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0DCCD2-F999-75E4-B118-0205464D15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CC7296-7683-B260-F541-6958C199D8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223FFF-48B9-1CAB-6F25-ADDFF0CA8A35}"/>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5" name="Footer Placeholder 4">
            <a:extLst>
              <a:ext uri="{FF2B5EF4-FFF2-40B4-BE49-F238E27FC236}">
                <a16:creationId xmlns:a16="http://schemas.microsoft.com/office/drawing/2014/main" id="{7751FEE2-0687-CE04-B4DD-F0DE04163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DEDAA-DBD7-C4A1-EDCF-7C8A2230DFFB}"/>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3541688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B368-0928-F185-3C02-214DAD5DE8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CF1683-B336-CDD6-643F-3DAA1E1BF9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AC54A-7DCE-ADB2-0548-FD9CE408EC4B}"/>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5" name="Footer Placeholder 4">
            <a:extLst>
              <a:ext uri="{FF2B5EF4-FFF2-40B4-BE49-F238E27FC236}">
                <a16:creationId xmlns:a16="http://schemas.microsoft.com/office/drawing/2014/main" id="{220BF5A9-272E-C196-5256-2CD49B7BE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E9CFE7-2872-7D0D-50A1-CD1CA40CAA6B}"/>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3118431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2184-4252-6753-9F4C-1E48C2A789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7696D4-22A5-5198-C41A-25681CE37A7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E797D5-62C0-36C1-EF34-8EB133D7A45A}"/>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5" name="Footer Placeholder 4">
            <a:extLst>
              <a:ext uri="{FF2B5EF4-FFF2-40B4-BE49-F238E27FC236}">
                <a16:creationId xmlns:a16="http://schemas.microsoft.com/office/drawing/2014/main" id="{10D08640-CC99-B842-848D-3B3B19619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BEA4E-52BD-08EB-0800-0F6F801FC758}"/>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1567251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3FB7-A83D-9D52-EAEC-94BB2191F8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CE760A-A8DC-B47D-4FC9-3146E6A88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ACE11A-0813-D508-0410-3BCA272EBF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398534-CEB6-478B-EFC8-D4F79C803016}"/>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6" name="Footer Placeholder 5">
            <a:extLst>
              <a:ext uri="{FF2B5EF4-FFF2-40B4-BE49-F238E27FC236}">
                <a16:creationId xmlns:a16="http://schemas.microsoft.com/office/drawing/2014/main" id="{F67DEB08-C045-9DB0-67BE-55962E13D6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A27A2C-9F8D-7917-D5D9-9F9836F03BFF}"/>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22333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7F3B-830F-E2F5-B356-20B2DF677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83CB0C-7754-EC60-8AE9-5AA1FFEB4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908B9-982F-277A-EDD2-D3E50EFCF4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44750A-0C5A-5D5B-8E61-68156E55CB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C69E0D-1B08-3718-335B-4430D08A7C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E5D57A-004E-97EC-7C8E-B8A0722671A3}"/>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8" name="Footer Placeholder 7">
            <a:extLst>
              <a:ext uri="{FF2B5EF4-FFF2-40B4-BE49-F238E27FC236}">
                <a16:creationId xmlns:a16="http://schemas.microsoft.com/office/drawing/2014/main" id="{A6510B6A-3C2A-9678-26A5-530990BBCB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19EABD-EC0C-37CF-4126-B7330C32549D}"/>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10780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A7CC-A86B-6C68-7D91-938D467E01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7523F-2992-00B5-5902-AB2AC463235A}"/>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4" name="Footer Placeholder 3">
            <a:extLst>
              <a:ext uri="{FF2B5EF4-FFF2-40B4-BE49-F238E27FC236}">
                <a16:creationId xmlns:a16="http://schemas.microsoft.com/office/drawing/2014/main" id="{AD39627E-6A63-4E11-730E-110472C841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0C091D-8CC6-BDC0-27D1-F37D92379134}"/>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112343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C33C0-4A5E-F47D-EFFF-4245E0917051}"/>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3" name="Footer Placeholder 2">
            <a:extLst>
              <a:ext uri="{FF2B5EF4-FFF2-40B4-BE49-F238E27FC236}">
                <a16:creationId xmlns:a16="http://schemas.microsoft.com/office/drawing/2014/main" id="{66403FE7-7F5E-C0D3-4A8C-20606CE46B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BA8CC6-E74D-C711-149E-5A4DC94A3652}"/>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1251640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5A89-2EBD-2E47-9A54-693EE5B52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8A2A11-680F-EBB8-9682-E2765416DC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0B6CC4-3173-61C7-651A-DE9EAD9CE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CD6F3B-2CF4-F1B2-913A-D1B85AC9AA9E}"/>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6" name="Footer Placeholder 5">
            <a:extLst>
              <a:ext uri="{FF2B5EF4-FFF2-40B4-BE49-F238E27FC236}">
                <a16:creationId xmlns:a16="http://schemas.microsoft.com/office/drawing/2014/main" id="{D61C3F2E-D34A-3B87-8054-23A0F4304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C4DED-6F35-BF36-C4D3-476C8D8127ED}"/>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117239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7184A-10B7-23F9-04A5-50E346FFC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BC27E5-B8D1-7D7C-5931-64B86A2D95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1B3FF3-FE54-C0B3-9F04-7C5541BBA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C73CD-7972-F146-F285-2A4A8C9B482D}"/>
              </a:ext>
            </a:extLst>
          </p:cNvPr>
          <p:cNvSpPr>
            <a:spLocks noGrp="1"/>
          </p:cNvSpPr>
          <p:nvPr>
            <p:ph type="dt" sz="half" idx="10"/>
          </p:nvPr>
        </p:nvSpPr>
        <p:spPr/>
        <p:txBody>
          <a:bodyPr/>
          <a:lstStyle/>
          <a:p>
            <a:fld id="{F95DDCDF-316C-4024-A689-4F2D051185AF}" type="datetimeFigureOut">
              <a:rPr lang="en-US" smtClean="0"/>
              <a:t>5/21/2024</a:t>
            </a:fld>
            <a:endParaRPr lang="en-US"/>
          </a:p>
        </p:txBody>
      </p:sp>
      <p:sp>
        <p:nvSpPr>
          <p:cNvPr id="6" name="Footer Placeholder 5">
            <a:extLst>
              <a:ext uri="{FF2B5EF4-FFF2-40B4-BE49-F238E27FC236}">
                <a16:creationId xmlns:a16="http://schemas.microsoft.com/office/drawing/2014/main" id="{EF853B91-CFF6-7FDB-FBA9-DC00B5F2F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F4934-E1D3-2531-56C0-53E2C1A26EDC}"/>
              </a:ext>
            </a:extLst>
          </p:cNvPr>
          <p:cNvSpPr>
            <a:spLocks noGrp="1"/>
          </p:cNvSpPr>
          <p:nvPr>
            <p:ph type="sldNum" sz="quarter" idx="12"/>
          </p:nvPr>
        </p:nvSpPr>
        <p:spPr/>
        <p:txBody>
          <a:bodyPr/>
          <a:lstStyle/>
          <a:p>
            <a:fld id="{6BF4B525-9299-45EA-9551-6A1FB47A518E}" type="slidenum">
              <a:rPr lang="en-US" smtClean="0"/>
              <a:t>‹#›</a:t>
            </a:fld>
            <a:endParaRPr lang="en-US"/>
          </a:p>
        </p:txBody>
      </p:sp>
    </p:spTree>
    <p:extLst>
      <p:ext uri="{BB962C8B-B14F-4D97-AF65-F5344CB8AC3E}">
        <p14:creationId xmlns:p14="http://schemas.microsoft.com/office/powerpoint/2010/main" val="2936697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1750CA-03A9-66AC-0A87-673CFF622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05DEA-9A69-C2BD-87E4-92EAFB40D0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3153F-BDAF-2A60-C44A-1E855932FA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5DDCDF-316C-4024-A689-4F2D051185AF}" type="datetimeFigureOut">
              <a:rPr lang="en-US" smtClean="0"/>
              <a:t>5/21/2024</a:t>
            </a:fld>
            <a:endParaRPr lang="en-US"/>
          </a:p>
        </p:txBody>
      </p:sp>
      <p:sp>
        <p:nvSpPr>
          <p:cNvPr id="5" name="Footer Placeholder 4">
            <a:extLst>
              <a:ext uri="{FF2B5EF4-FFF2-40B4-BE49-F238E27FC236}">
                <a16:creationId xmlns:a16="http://schemas.microsoft.com/office/drawing/2014/main" id="{9B3E455D-15A5-EA6C-E73D-46A02C3783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7234C1-B173-18B2-CBF1-4FCCF24273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F4B525-9299-45EA-9551-6A1FB47A518E}" type="slidenum">
              <a:rPr lang="en-US" smtClean="0"/>
              <a:t>‹#›</a:t>
            </a:fld>
            <a:endParaRPr lang="en-US"/>
          </a:p>
        </p:txBody>
      </p:sp>
    </p:spTree>
    <p:extLst>
      <p:ext uri="{BB962C8B-B14F-4D97-AF65-F5344CB8AC3E}">
        <p14:creationId xmlns:p14="http://schemas.microsoft.com/office/powerpoint/2010/main" val="1775921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hyperlink" Target="https://lmu0-my.sharepoint.com/:p:/g/personal/snielse6_lion_lmu_edu/ESQj664QsDVJnrYvtN_LkqUByo1aeclBWjdnPlZSMqmJRg?e=3yZLQv&amp;nav=eyJzSWQiOjI4NiwiY0lkIjozOTAxODk3ODIzfQ" TargetMode="External"/><Relationship Id="rId13" Type="http://schemas.openxmlformats.org/officeDocument/2006/relationships/hyperlink" Target="https://lmu0-my.sharepoint.com/:p:/g/personal/snielse6_lion_lmu_edu/ESQj664QsDVJnrYvtN_LkqUByo1aeclBWjdnPlZSMqmJRg?e=HDsXe4&amp;nav=eyJzSWQiOjI5MSwiY0lkIjo1NjQ5NTI0MTd9" TargetMode="External"/><Relationship Id="rId18" Type="http://schemas.openxmlformats.org/officeDocument/2006/relationships/hyperlink" Target="https://lmu0-my.sharepoint.com/:p:/g/personal/snielse6_lion_lmu_edu/ESQj664QsDVJnrYvtN_LkqUByo1aeclBWjdnPlZSMqmJRg?e=jwtwPV&amp;nav=eyJzSWQiOjMwMSwiY0lkIjo0Mjc3OTcwNDA3fQ" TargetMode="External"/><Relationship Id="rId3" Type="http://schemas.openxmlformats.org/officeDocument/2006/relationships/hyperlink" Target="https://lmu0-my.sharepoint.com/:p:/g/personal/snielse6_lion_lmu_edu/ESQj664QsDVJnrYvtN_LkqUByo1aeclBWjdnPlZSMqmJRg?e=ajyHV0&amp;nav=eyJzSWQiOjI3NSwiY0lkIjozMDUxNjE1OTMyfQ" TargetMode="External"/><Relationship Id="rId7" Type="http://schemas.openxmlformats.org/officeDocument/2006/relationships/hyperlink" Target="https://lmu0-my.sharepoint.com/:p:/g/personal/snielse6_lion_lmu_edu/ESQj664QsDVJnrYvtN_LkqUByo1aeclBWjdnPlZSMqmJRg?e=3sXfRA&amp;nav=eyJzSWQiOjI4NCwiY0lkIjoyMTgwNjk3MzU3fQ" TargetMode="External"/><Relationship Id="rId12" Type="http://schemas.openxmlformats.org/officeDocument/2006/relationships/hyperlink" Target="https://lmu0-my.sharepoint.com/:p:/g/personal/snielse6_lion_lmu_edu/ESQj664QsDVJnrYvtN_LkqUByo1aeclBWjdnPlZSMqmJRg?e=pFE2aG&amp;nav=eyJzSWQiOjI5MCwiY0lkIjozNDkzNDQxNzI2fQ" TargetMode="External"/><Relationship Id="rId17" Type="http://schemas.openxmlformats.org/officeDocument/2006/relationships/hyperlink" Target="https://lmu0-my.sharepoint.com/:p:/g/personal/snielse6_lion_lmu_edu/ESQj664QsDVJnrYvtN_LkqUByo1aeclBWjdnPlZSMqmJRg?e=62Raci&amp;nav=eyJzSWQiOjI5NSwiY0lkIjozNjEyMjI2NDI0fQ" TargetMode="External"/><Relationship Id="rId2" Type="http://schemas.openxmlformats.org/officeDocument/2006/relationships/hyperlink" Target="https://www.madisontrust.com/information-center/visualizations/average-retirement-age/#:~:text=The%20average%20retirement%20age%20in%20U.S.%20is%2064%20years%20old,age%20will%20continue%20to%20rise." TargetMode="External"/><Relationship Id="rId16" Type="http://schemas.openxmlformats.org/officeDocument/2006/relationships/hyperlink" Target="https://blogs.sas.com/content/graphicallyspeaking/2020/01/15/wheres-the-best-place-to-retire-in-the-u-s/" TargetMode="External"/><Relationship Id="rId1" Type="http://schemas.openxmlformats.org/officeDocument/2006/relationships/slideLayout" Target="../slideLayouts/slideLayout2.xml"/><Relationship Id="rId6" Type="http://schemas.openxmlformats.org/officeDocument/2006/relationships/hyperlink" Target="https://www.caring.com/answers/what-is-the-average-length-of-time-someone-lives-in-a-nursing-home/#:~:text=About%20half%20of%20residents%20stay,end%2Dof%2Dlife%20care." TargetMode="External"/><Relationship Id="rId11" Type="http://schemas.openxmlformats.org/officeDocument/2006/relationships/hyperlink" Target="https://lmu0-my.sharepoint.com/:p:/g/personal/snielse6_lion_lmu_edu/ESQj664QsDVJnrYvtN_LkqUB5lf9RUJtRbEe7JwJGRBisg?e=rhgEIj&amp;nav=eyJzSWQiOjI4OSwiY0lkIjo0MDEzOTEzMjE2fQ" TargetMode="External"/><Relationship Id="rId5" Type="http://schemas.openxmlformats.org/officeDocument/2006/relationships/hyperlink" Target="https://lmu0-my.sharepoint.com/:p:/g/personal/snielse6_lion_lmu_edu/ESQj664QsDVJnrYvtN_LkqUByo1aeclBWjdnPlZSMqmJRg?e=qDCcF8&amp;nav=eyJzSWQiOjI3OSwiY0lkIjoyMDY0NDgzNDN9" TargetMode="External"/><Relationship Id="rId15" Type="http://schemas.openxmlformats.org/officeDocument/2006/relationships/hyperlink" Target="https://lmu0-my.sharepoint.com/:p:/g/personal/snielse6_lion_lmu_edu/ESQj664QsDVJnrYvtN_LkqUByo1aeclBWjdnPlZSMqmJRg?e=Ljnev7&amp;nav=eyJzSWQiOjI5MywiY0lkIjoyNDk3MTIwODQ3fQ" TargetMode="External"/><Relationship Id="rId10" Type="http://schemas.openxmlformats.org/officeDocument/2006/relationships/hyperlink" Target="https://lmu0-my.sharepoint.com/:p:/g/personal/snielse6_lion_lmu_edu/ESQj664QsDVJnrYvtN_LkqUByo1aeclBWjdnPlZSMqmJRg?e=Avldah&amp;nav=eyJzSWQiOjI4OCwiY0lkIjoyMTkyODY0MjU3fQ" TargetMode="External"/><Relationship Id="rId4" Type="http://schemas.openxmlformats.org/officeDocument/2006/relationships/hyperlink" Target="https://lmu0-my.sharepoint.com/:p:/g/personal/snielse6_lion_lmu_edu/ESQj664QsDVJnrYvtN_LkqUB5lf9RUJtRbEe7JwJGRBisg?e=mbhan9&amp;nav=eyJzSWQiOjI3OSwiY0lkIjoyMDY0NDgzNDN9" TargetMode="External"/><Relationship Id="rId9" Type="http://schemas.openxmlformats.org/officeDocument/2006/relationships/hyperlink" Target="https://lmu0-my.sharepoint.com/:p:/g/personal/snielse6_lion_lmu_edu/ESQj664QsDVJnrYvtN_LkqUByo1aeclBWjdnPlZSMqmJRg?e=74RBqV&amp;nav=eyJzSWQiOjI4NywiY0lkIjoyMzAxNzIwNzQyfQ" TargetMode="External"/><Relationship Id="rId14" Type="http://schemas.openxmlformats.org/officeDocument/2006/relationships/hyperlink" Target="https://lmu0-my.sharepoint.com/:p:/g/personal/snielse6_lion_lmu_edu/ESQj664QsDVJnrYvtN_LkqUByo1aeclBWjdnPlZSMqmJRg?e=3FmEcH&amp;nav=eyJzSWQiOjI5MiwiY0lkIjozNDIzMzg4NDMwfQ"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www.actsretirement.org/retirement-resources/resources-advice/finance-saving-money/tax-benefits-for-retirees/florida/" TargetMode="External"/><Relationship Id="rId2" Type="http://schemas.openxmlformats.org/officeDocument/2006/relationships/hyperlink" Target="%20%20%20https:/financebuzz.com/florida-retirement-tax-benefits%20"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1.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14/relationships/chartEx" Target="../charts/chartEx2.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3.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14/relationships/chartEx" Target="../charts/chartEx4.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5.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14/relationships/chartEx" Target="../charts/chartEx6.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7.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14/relationships/chartEx" Target="../charts/chartEx8.xml"/></Relationships>
</file>

<file path=ppt/slides/_rels/slide26.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9.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14/relationships/chartEx" Target="../charts/chartEx10.xml"/></Relationships>
</file>

<file path=ppt/slides/_rels/slide27.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11.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14/relationships/chartEx" Target="../charts/chartEx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13.xml"/><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14/relationships/chartEx" Target="../charts/chartEx14.xml"/></Relationships>
</file>

<file path=ppt/slides/_rels/slide29.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15.xml"/><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14/relationships/chartEx" Target="../charts/chartEx16.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17.xml"/><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14/relationships/chartEx" Target="../charts/chartEx1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19.xml"/><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14/relationships/chartEx" Target="../charts/chartEx20.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21.xml"/><Relationship Id="rId1" Type="http://schemas.openxmlformats.org/officeDocument/2006/relationships/slideLayout" Target="../slideLayouts/slideLayout2.xml"/><Relationship Id="rId5" Type="http://schemas.openxmlformats.org/officeDocument/2006/relationships/hyperlink" Target="https://floridaseniorconsulting.com/senior-health-and-wellness-tips-for-staying-active-in-florida/" TargetMode="External"/><Relationship Id="rId4" Type="http://schemas.microsoft.com/office/2014/relationships/chartEx" Target="../charts/chartEx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53E4F7D-9912-F48E-8FAF-91D04C1E4DDF}"/>
              </a:ext>
            </a:extLst>
          </p:cNvPr>
          <p:cNvSpPr txBox="1">
            <a:spLocks/>
          </p:cNvSpPr>
          <p:nvPr/>
        </p:nvSpPr>
        <p:spPr>
          <a:xfrm>
            <a:off x="-35825" y="4061846"/>
            <a:ext cx="12302074" cy="27694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rgbClr val="000000"/>
                </a:solidFill>
              </a:rPr>
              <a:t> Analyzing</a:t>
            </a:r>
            <a:r>
              <a:rPr lang="en-US" sz="4800"/>
              <a:t> </a:t>
            </a:r>
            <a:r>
              <a:rPr lang="en-US" sz="4800">
                <a:solidFill>
                  <a:srgbClr val="000000"/>
                </a:solidFill>
              </a:rPr>
              <a:t>Nursing</a:t>
            </a:r>
            <a:r>
              <a:rPr lang="en-US" sz="4800"/>
              <a:t> Home Investments </a:t>
            </a:r>
          </a:p>
        </p:txBody>
      </p:sp>
      <p:pic>
        <p:nvPicPr>
          <p:cNvPr id="4" name="Picture 3" descr="My Cats Are Democrats: A New York State Of Fine">
            <a:extLst>
              <a:ext uri="{FF2B5EF4-FFF2-40B4-BE49-F238E27FC236}">
                <a16:creationId xmlns:a16="http://schemas.microsoft.com/office/drawing/2014/main" id="{22A71B06-3D66-2F23-C613-A15B457091DF}"/>
              </a:ext>
            </a:extLst>
          </p:cNvPr>
          <p:cNvPicPr>
            <a:picLocks noChangeAspect="1"/>
          </p:cNvPicPr>
          <p:nvPr/>
        </p:nvPicPr>
        <p:blipFill>
          <a:blip r:embed="rId2"/>
          <a:stretch>
            <a:fillRect/>
          </a:stretch>
        </p:blipFill>
        <p:spPr>
          <a:xfrm>
            <a:off x="526664" y="-391430"/>
            <a:ext cx="4653617" cy="4827694"/>
          </a:xfrm>
          <a:prstGeom prst="rect">
            <a:avLst/>
          </a:prstGeom>
        </p:spPr>
      </p:pic>
      <p:pic>
        <p:nvPicPr>
          <p:cNvPr id="5" name="Picture 4" descr="Florida Map Png - PNG Image Collection">
            <a:extLst>
              <a:ext uri="{FF2B5EF4-FFF2-40B4-BE49-F238E27FC236}">
                <a16:creationId xmlns:a16="http://schemas.microsoft.com/office/drawing/2014/main" id="{CE2E6A31-08FF-395B-ACC7-E40C4B6CD57A}"/>
              </a:ext>
            </a:extLst>
          </p:cNvPr>
          <p:cNvPicPr>
            <a:picLocks noChangeAspect="1"/>
          </p:cNvPicPr>
          <p:nvPr/>
        </p:nvPicPr>
        <p:blipFill>
          <a:blip r:embed="rId3"/>
          <a:stretch>
            <a:fillRect/>
          </a:stretch>
        </p:blipFill>
        <p:spPr>
          <a:xfrm>
            <a:off x="6289993" y="355224"/>
            <a:ext cx="4640909" cy="3885370"/>
          </a:xfrm>
          <a:prstGeom prst="rect">
            <a:avLst/>
          </a:prstGeom>
        </p:spPr>
      </p:pic>
      <p:pic>
        <p:nvPicPr>
          <p:cNvPr id="11" name="Picture 10" descr="A logo with a lion and heart&#10;&#10;Description automatically generated">
            <a:extLst>
              <a:ext uri="{FF2B5EF4-FFF2-40B4-BE49-F238E27FC236}">
                <a16:creationId xmlns:a16="http://schemas.microsoft.com/office/drawing/2014/main" id="{AF7895D1-A480-1130-9FF6-4F7F194C1513}"/>
              </a:ext>
            </a:extLst>
          </p:cNvPr>
          <p:cNvPicPr>
            <a:picLocks noChangeAspect="1"/>
          </p:cNvPicPr>
          <p:nvPr/>
        </p:nvPicPr>
        <p:blipFill>
          <a:blip r:embed="rId4"/>
          <a:stretch>
            <a:fillRect/>
          </a:stretch>
        </p:blipFill>
        <p:spPr>
          <a:xfrm>
            <a:off x="10484145" y="5133411"/>
            <a:ext cx="1714091" cy="1722285"/>
          </a:xfrm>
          <a:prstGeom prst="rect">
            <a:avLst/>
          </a:prstGeom>
        </p:spPr>
      </p:pic>
      <p:sp>
        <p:nvSpPr>
          <p:cNvPr id="2" name="TextBox 1">
            <a:extLst>
              <a:ext uri="{FF2B5EF4-FFF2-40B4-BE49-F238E27FC236}">
                <a16:creationId xmlns:a16="http://schemas.microsoft.com/office/drawing/2014/main" id="{07F69F6F-0993-006B-032F-0A43A7E8A7F3}"/>
              </a:ext>
            </a:extLst>
          </p:cNvPr>
          <p:cNvSpPr txBox="1"/>
          <p:nvPr/>
        </p:nvSpPr>
        <p:spPr>
          <a:xfrm>
            <a:off x="1078424" y="4061846"/>
            <a:ext cx="467532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solidFill>
                  <a:schemeClr val="tx2"/>
                </a:solidFill>
                <a:latin typeface="Aptos Display"/>
                <a:ea typeface="+mn-lt"/>
                <a:cs typeface="+mn-lt"/>
              </a:rPr>
              <a:t>Big Apple</a:t>
            </a:r>
          </a:p>
        </p:txBody>
      </p:sp>
      <p:sp>
        <p:nvSpPr>
          <p:cNvPr id="3" name="TextBox 2">
            <a:extLst>
              <a:ext uri="{FF2B5EF4-FFF2-40B4-BE49-F238E27FC236}">
                <a16:creationId xmlns:a16="http://schemas.microsoft.com/office/drawing/2014/main" id="{60DA30EC-7BA5-EDB1-610E-9D78A43CCC6D}"/>
              </a:ext>
            </a:extLst>
          </p:cNvPr>
          <p:cNvSpPr txBox="1"/>
          <p:nvPr/>
        </p:nvSpPr>
        <p:spPr>
          <a:xfrm>
            <a:off x="4633366" y="4061846"/>
            <a:ext cx="191145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600" dirty="0">
                <a:latin typeface="Aptos Display"/>
                <a:ea typeface="+mn-lt"/>
                <a:cs typeface="+mn-lt"/>
              </a:rPr>
              <a:t>vs</a:t>
            </a:r>
            <a:endParaRPr lang="en-US" dirty="0">
              <a:latin typeface="Aptos Display"/>
            </a:endParaRPr>
          </a:p>
        </p:txBody>
      </p:sp>
      <p:sp>
        <p:nvSpPr>
          <p:cNvPr id="7" name="TextBox 6">
            <a:extLst>
              <a:ext uri="{FF2B5EF4-FFF2-40B4-BE49-F238E27FC236}">
                <a16:creationId xmlns:a16="http://schemas.microsoft.com/office/drawing/2014/main" id="{59C05B8B-379B-939A-4752-F17BAB552337}"/>
              </a:ext>
            </a:extLst>
          </p:cNvPr>
          <p:cNvSpPr txBox="1"/>
          <p:nvPr/>
        </p:nvSpPr>
        <p:spPr>
          <a:xfrm>
            <a:off x="5579389" y="4061846"/>
            <a:ext cx="585706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solidFill>
                  <a:srgbClr val="002060"/>
                </a:solidFill>
                <a:latin typeface="Aptos Display"/>
                <a:ea typeface="+mn-lt"/>
                <a:cs typeface="+mn-lt"/>
              </a:rPr>
              <a:t> </a:t>
            </a:r>
            <a:r>
              <a:rPr lang="en-US" sz="6600">
                <a:solidFill>
                  <a:srgbClr val="ED6921"/>
                </a:solidFill>
                <a:latin typeface="Aptos Display"/>
                <a:ea typeface="+mn-lt"/>
                <a:cs typeface="+mn-lt"/>
              </a:rPr>
              <a:t>Sunshine State</a:t>
            </a:r>
            <a:endParaRPr lang="en-US" sz="6600">
              <a:latin typeface="Aptos Display"/>
            </a:endParaRPr>
          </a:p>
        </p:txBody>
      </p:sp>
    </p:spTree>
    <p:extLst>
      <p:ext uri="{BB962C8B-B14F-4D97-AF65-F5344CB8AC3E}">
        <p14:creationId xmlns:p14="http://schemas.microsoft.com/office/powerpoint/2010/main" val="4212758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347D6B2-A667-F793-FC19-249DDFE2B91D}"/>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AC9BC79-2D92-A062-5884-422C1607D1A9}"/>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270342A5-52EF-4CA0-A2C7-15B0DF5E9D41}"/>
              </a:ext>
            </a:extLst>
          </p:cNvPr>
          <p:cNvSpPr>
            <a:spLocks noGrp="1"/>
          </p:cNvSpPr>
          <p:nvPr>
            <p:ph type="title"/>
          </p:nvPr>
        </p:nvSpPr>
        <p:spPr>
          <a:xfrm>
            <a:off x="312420" y="-596"/>
            <a:ext cx="11567160" cy="828607"/>
          </a:xfrm>
        </p:spPr>
        <p:txBody>
          <a:bodyPr/>
          <a:lstStyle/>
          <a:p>
            <a:pPr algn="ctr"/>
            <a:r>
              <a:rPr lang="en-US" sz="4000"/>
              <a:t>New York and Florida’s Nearly Equal Performance  </a:t>
            </a:r>
          </a:p>
        </p:txBody>
      </p:sp>
      <p:sp>
        <p:nvSpPr>
          <p:cNvPr id="10" name="Rectangle 9">
            <a:extLst>
              <a:ext uri="{FF2B5EF4-FFF2-40B4-BE49-F238E27FC236}">
                <a16:creationId xmlns:a16="http://schemas.microsoft.com/office/drawing/2014/main" id="{31EF7EE3-894F-B4DA-2836-ECF085A1067F}"/>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a:t>
            </a:r>
            <a:r>
              <a:rPr lang="en-US" b="1">
                <a:latin typeface="Aptos Display"/>
              </a:rPr>
              <a:t>Financial Performance </a:t>
            </a:r>
            <a:r>
              <a:rPr lang="en-US">
                <a:latin typeface="Aptos Display"/>
              </a:rPr>
              <a:t>|</a:t>
            </a:r>
            <a:r>
              <a:rPr lang="en-US" b="1">
                <a:latin typeface="Aptos Display"/>
              </a:rPr>
              <a:t> </a:t>
            </a:r>
            <a:r>
              <a:rPr lang="en-US">
                <a:latin typeface="Aptos Display"/>
              </a:rPr>
              <a:t>Operational Performance | Recommendation </a:t>
            </a:r>
          </a:p>
        </p:txBody>
      </p:sp>
      <p:graphicFrame>
        <p:nvGraphicFramePr>
          <p:cNvPr id="2" name="Chart 1">
            <a:extLst>
              <a:ext uri="{FF2B5EF4-FFF2-40B4-BE49-F238E27FC236}">
                <a16:creationId xmlns:a16="http://schemas.microsoft.com/office/drawing/2014/main" id="{07501E07-7577-2354-0912-A6E5030B5E7E}"/>
              </a:ext>
            </a:extLst>
          </p:cNvPr>
          <p:cNvGraphicFramePr>
            <a:graphicFrameLocks/>
          </p:cNvGraphicFramePr>
          <p:nvPr>
            <p:extLst>
              <p:ext uri="{D42A27DB-BD31-4B8C-83A1-F6EECF244321}">
                <p14:modId xmlns:p14="http://schemas.microsoft.com/office/powerpoint/2010/main" val="3602570951"/>
              </p:ext>
            </p:extLst>
          </p:nvPr>
        </p:nvGraphicFramePr>
        <p:xfrm>
          <a:off x="589280" y="914402"/>
          <a:ext cx="11054080" cy="51188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5465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840863D-FA1E-9FB6-FBB7-07B5AB0C38B9}"/>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AA78254-98F8-732A-FFAF-84CBFB9EE2AB}"/>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119A56B2-B287-4BA2-752D-EE8DB1CC5034}"/>
              </a:ext>
            </a:extLst>
          </p:cNvPr>
          <p:cNvSpPr>
            <a:spLocks noGrp="1"/>
          </p:cNvSpPr>
          <p:nvPr>
            <p:ph type="title"/>
          </p:nvPr>
        </p:nvSpPr>
        <p:spPr>
          <a:xfrm>
            <a:off x="-3386" y="-2647"/>
            <a:ext cx="12196837" cy="824821"/>
          </a:xfrm>
        </p:spPr>
        <p:txBody>
          <a:bodyPr/>
          <a:lstStyle/>
          <a:p>
            <a:pPr algn="ctr"/>
            <a:r>
              <a:rPr lang="en-US"/>
              <a:t>ROA Is the Best Predictor for Ratings</a:t>
            </a:r>
          </a:p>
        </p:txBody>
      </p:sp>
      <p:sp>
        <p:nvSpPr>
          <p:cNvPr id="11" name="Rectangle 10">
            <a:extLst>
              <a:ext uri="{FF2B5EF4-FFF2-40B4-BE49-F238E27FC236}">
                <a16:creationId xmlns:a16="http://schemas.microsoft.com/office/drawing/2014/main" id="{F71790BD-CE4A-228B-E28F-56227E46CC46}"/>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Financial Performance |</a:t>
            </a:r>
            <a:r>
              <a:rPr lang="en-US" b="1">
                <a:latin typeface="Aptos Display"/>
              </a:rPr>
              <a:t> Operational Performance</a:t>
            </a:r>
            <a:r>
              <a:rPr lang="en-US">
                <a:latin typeface="Aptos Display"/>
              </a:rPr>
              <a:t> | Recommendation </a:t>
            </a:r>
          </a:p>
        </p:txBody>
      </p:sp>
      <p:pic>
        <p:nvPicPr>
          <p:cNvPr id="2" name="Picture 1">
            <a:extLst>
              <a:ext uri="{FF2B5EF4-FFF2-40B4-BE49-F238E27FC236}">
                <a16:creationId xmlns:a16="http://schemas.microsoft.com/office/drawing/2014/main" id="{BEFFFFA6-C359-6C5C-F33C-D3612BEAC0DD}"/>
              </a:ext>
            </a:extLst>
          </p:cNvPr>
          <p:cNvPicPr>
            <a:picLocks noChangeAspect="1"/>
          </p:cNvPicPr>
          <p:nvPr/>
        </p:nvPicPr>
        <p:blipFill>
          <a:blip r:embed="rId2"/>
          <a:stretch>
            <a:fillRect/>
          </a:stretch>
        </p:blipFill>
        <p:spPr>
          <a:xfrm>
            <a:off x="589280" y="1438277"/>
            <a:ext cx="7411727" cy="3841745"/>
          </a:xfrm>
          <a:prstGeom prst="rect">
            <a:avLst/>
          </a:prstGeom>
          <a:ln w="12700">
            <a:solidFill>
              <a:schemeClr val="accent1"/>
            </a:solidFill>
          </a:ln>
        </p:spPr>
      </p:pic>
      <p:sp>
        <p:nvSpPr>
          <p:cNvPr id="6" name="TextBox 5">
            <a:extLst>
              <a:ext uri="{FF2B5EF4-FFF2-40B4-BE49-F238E27FC236}">
                <a16:creationId xmlns:a16="http://schemas.microsoft.com/office/drawing/2014/main" id="{BA17B931-5880-7407-5D44-DFE3AEB51292}"/>
              </a:ext>
            </a:extLst>
          </p:cNvPr>
          <p:cNvSpPr txBox="1"/>
          <p:nvPr/>
        </p:nvSpPr>
        <p:spPr>
          <a:xfrm>
            <a:off x="8509000" y="2294210"/>
            <a:ext cx="3134360" cy="2129878"/>
          </a:xfrm>
          <a:prstGeom prst="rect">
            <a:avLst/>
          </a:prstGeom>
          <a:noFill/>
          <a:ln>
            <a:solidFill>
              <a:schemeClr val="accent1"/>
            </a:solidFill>
          </a:ln>
        </p:spPr>
        <p:txBody>
          <a:bodyPr wrap="square" lIns="91440" tIns="45720" rIns="91440" bIns="45720" rtlCol="0" anchor="t">
            <a:spAutoFit/>
          </a:bodyPr>
          <a:lstStyle/>
          <a:p>
            <a:pPr marL="285750" indent="-285750">
              <a:lnSpc>
                <a:spcPct val="150000"/>
              </a:lnSpc>
              <a:buFont typeface="Wingdings"/>
              <a:buChar char="Ø"/>
            </a:pPr>
            <a:r>
              <a:rPr lang="en-US" dirty="0">
                <a:latin typeface="Aptos Display"/>
              </a:rPr>
              <a:t>Using feature importances we found ROA to be the most important feature in predicting successful overall ratings</a:t>
            </a:r>
          </a:p>
        </p:txBody>
      </p:sp>
    </p:spTree>
    <p:extLst>
      <p:ext uri="{BB962C8B-B14F-4D97-AF65-F5344CB8AC3E}">
        <p14:creationId xmlns:p14="http://schemas.microsoft.com/office/powerpoint/2010/main" val="326582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1271C4AF-AA3F-C1A8-880E-D02BD8938359}"/>
              </a:ext>
            </a:extLst>
          </p:cNvPr>
          <p:cNvCxnSpPr>
            <a:cxnSpLocks/>
          </p:cNvCxnSpPr>
          <p:nvPr/>
        </p:nvCxnSpPr>
        <p:spPr>
          <a:xfrm>
            <a:off x="62484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F08D7756-74FE-06B8-DA75-65272E3BB7C8}"/>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FD4E1AC5-ED91-51AE-440D-F59188834B66}"/>
              </a:ext>
            </a:extLst>
          </p:cNvPr>
          <p:cNvSpPr>
            <a:spLocks noGrp="1"/>
          </p:cNvSpPr>
          <p:nvPr>
            <p:ph type="title"/>
          </p:nvPr>
        </p:nvSpPr>
        <p:spPr>
          <a:xfrm>
            <a:off x="3194" y="-2648"/>
            <a:ext cx="12320234" cy="834128"/>
          </a:xfrm>
        </p:spPr>
        <p:txBody>
          <a:bodyPr/>
          <a:lstStyle/>
          <a:p>
            <a:pPr algn="ctr"/>
            <a:r>
              <a:rPr lang="en-US"/>
              <a:t>Is There a Difference in Ratings?</a:t>
            </a:r>
          </a:p>
        </p:txBody>
      </p:sp>
      <p:sp>
        <p:nvSpPr>
          <p:cNvPr id="10" name="Rectangle 9">
            <a:extLst>
              <a:ext uri="{FF2B5EF4-FFF2-40B4-BE49-F238E27FC236}">
                <a16:creationId xmlns:a16="http://schemas.microsoft.com/office/drawing/2014/main" id="{3D349E73-BFEE-0E40-20D7-9B1A3366835F}"/>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a:t>
            </a:r>
            <a:r>
              <a:rPr lang="en-US"/>
              <a:t> | Financial Performance |</a:t>
            </a:r>
            <a:r>
              <a:rPr lang="en-US" b="1"/>
              <a:t> Operational Performance</a:t>
            </a:r>
            <a:r>
              <a:rPr lang="en-US"/>
              <a:t> | Recommendation </a:t>
            </a:r>
          </a:p>
        </p:txBody>
      </p:sp>
      <p:pic>
        <p:nvPicPr>
          <p:cNvPr id="3" name="Picture 2">
            <a:extLst>
              <a:ext uri="{FF2B5EF4-FFF2-40B4-BE49-F238E27FC236}">
                <a16:creationId xmlns:a16="http://schemas.microsoft.com/office/drawing/2014/main" id="{CF62B173-E83A-88D4-15AC-7CEBC6AAFDBF}"/>
              </a:ext>
            </a:extLst>
          </p:cNvPr>
          <p:cNvPicPr>
            <a:picLocks noChangeAspect="1"/>
          </p:cNvPicPr>
          <p:nvPr/>
        </p:nvPicPr>
        <p:blipFill>
          <a:blip r:embed="rId2"/>
          <a:stretch>
            <a:fillRect/>
          </a:stretch>
        </p:blipFill>
        <p:spPr>
          <a:xfrm>
            <a:off x="2960419" y="954852"/>
            <a:ext cx="6382922" cy="5033456"/>
          </a:xfrm>
          <a:prstGeom prst="rect">
            <a:avLst/>
          </a:prstGeom>
        </p:spPr>
      </p:pic>
    </p:spTree>
    <p:extLst>
      <p:ext uri="{BB962C8B-B14F-4D97-AF65-F5344CB8AC3E}">
        <p14:creationId xmlns:p14="http://schemas.microsoft.com/office/powerpoint/2010/main" val="1145495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164EAC62-F362-4473-9FD5-64482D6A587F}"/>
              </a:ext>
            </a:extLst>
          </p:cNvPr>
          <p:cNvCxnSpPr>
            <a:cxnSpLocks/>
          </p:cNvCxnSpPr>
          <p:nvPr/>
        </p:nvCxnSpPr>
        <p:spPr>
          <a:xfrm>
            <a:off x="62484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4625C37-65BB-74EA-12AB-59F0228E6812}"/>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08883D2-1A0D-43B0-7E04-7AD48A175E9C}"/>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Financial Performance |</a:t>
            </a:r>
            <a:r>
              <a:rPr lang="en-US" b="1">
                <a:latin typeface="Aptos Display"/>
              </a:rPr>
              <a:t> Operational Performance</a:t>
            </a:r>
            <a:r>
              <a:rPr lang="en-US">
                <a:latin typeface="Aptos Display"/>
              </a:rPr>
              <a:t> | Recommendation </a:t>
            </a:r>
          </a:p>
        </p:txBody>
      </p:sp>
      <p:sp>
        <p:nvSpPr>
          <p:cNvPr id="7" name="Title 1">
            <a:extLst>
              <a:ext uri="{FF2B5EF4-FFF2-40B4-BE49-F238E27FC236}">
                <a16:creationId xmlns:a16="http://schemas.microsoft.com/office/drawing/2014/main" id="{FF8BEA09-20F1-FF87-0010-BD05040A6D71}"/>
              </a:ext>
            </a:extLst>
          </p:cNvPr>
          <p:cNvSpPr>
            <a:spLocks noGrp="1"/>
          </p:cNvSpPr>
          <p:nvPr>
            <p:ph type="title"/>
          </p:nvPr>
        </p:nvSpPr>
        <p:spPr>
          <a:xfrm>
            <a:off x="621937" y="-2647"/>
            <a:ext cx="11059885" cy="879249"/>
          </a:xfrm>
        </p:spPr>
        <p:txBody>
          <a:bodyPr>
            <a:normAutofit/>
          </a:bodyPr>
          <a:lstStyle/>
          <a:p>
            <a:pPr algn="ctr"/>
            <a:r>
              <a:rPr lang="en-US"/>
              <a:t>Florida Dominates New York on Certain Ratings</a:t>
            </a:r>
          </a:p>
        </p:txBody>
      </p:sp>
      <p:pic>
        <p:nvPicPr>
          <p:cNvPr id="8" name="Picture 7" descr="A graph of a comparison of rating&#10;&#10;Description automatically generated with medium confidence">
            <a:extLst>
              <a:ext uri="{FF2B5EF4-FFF2-40B4-BE49-F238E27FC236}">
                <a16:creationId xmlns:a16="http://schemas.microsoft.com/office/drawing/2014/main" id="{AD4A8F4A-6906-F2FB-52FA-C57983048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265" y="1022225"/>
            <a:ext cx="6544117" cy="4817173"/>
          </a:xfrm>
          <a:prstGeom prst="rect">
            <a:avLst/>
          </a:prstGeom>
        </p:spPr>
      </p:pic>
    </p:spTree>
    <p:extLst>
      <p:ext uri="{BB962C8B-B14F-4D97-AF65-F5344CB8AC3E}">
        <p14:creationId xmlns:p14="http://schemas.microsoft.com/office/powerpoint/2010/main" val="13310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164EAC62-F362-4473-9FD5-64482D6A587F}"/>
              </a:ext>
            </a:extLst>
          </p:cNvPr>
          <p:cNvCxnSpPr>
            <a:cxnSpLocks/>
          </p:cNvCxnSpPr>
          <p:nvPr/>
        </p:nvCxnSpPr>
        <p:spPr>
          <a:xfrm>
            <a:off x="62484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4625C37-65BB-74EA-12AB-59F0228E6812}"/>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FF8BEA09-20F1-FF87-0010-BD05040A6D71}"/>
              </a:ext>
            </a:extLst>
          </p:cNvPr>
          <p:cNvSpPr>
            <a:spLocks noGrp="1"/>
          </p:cNvSpPr>
          <p:nvPr>
            <p:ph type="title"/>
          </p:nvPr>
        </p:nvSpPr>
        <p:spPr>
          <a:xfrm>
            <a:off x="621937" y="-2646"/>
            <a:ext cx="10515600" cy="824820"/>
          </a:xfrm>
        </p:spPr>
        <p:txBody>
          <a:bodyPr/>
          <a:lstStyle/>
          <a:p>
            <a:pPr algn="ctr"/>
            <a:r>
              <a:rPr lang="en-US"/>
              <a:t>Patient-Reported Survey Scores</a:t>
            </a:r>
          </a:p>
        </p:txBody>
      </p:sp>
      <p:cxnSp>
        <p:nvCxnSpPr>
          <p:cNvPr id="8" name="Straight Connector 7">
            <a:extLst>
              <a:ext uri="{FF2B5EF4-FFF2-40B4-BE49-F238E27FC236}">
                <a16:creationId xmlns:a16="http://schemas.microsoft.com/office/drawing/2014/main" id="{72740DBB-27FA-2A70-31B1-75F3BA19EC45}"/>
              </a:ext>
            </a:extLst>
          </p:cNvPr>
          <p:cNvCxnSpPr>
            <a:cxnSpLocks/>
          </p:cNvCxnSpPr>
          <p:nvPr/>
        </p:nvCxnSpPr>
        <p:spPr>
          <a:xfrm>
            <a:off x="4226560" y="824786"/>
            <a:ext cx="0" cy="5293587"/>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08883D2-1A0D-43B0-7E04-7AD48A175E9C}"/>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Financial Performance |</a:t>
            </a:r>
            <a:r>
              <a:rPr lang="en-US" b="1">
                <a:latin typeface="Aptos Display"/>
              </a:rPr>
              <a:t> Operational Performance</a:t>
            </a:r>
            <a:r>
              <a:rPr lang="en-US">
                <a:latin typeface="Aptos Display"/>
              </a:rPr>
              <a:t> | Recommendation </a:t>
            </a:r>
          </a:p>
        </p:txBody>
      </p:sp>
      <p:grpSp>
        <p:nvGrpSpPr>
          <p:cNvPr id="10" name="Group 9">
            <a:extLst>
              <a:ext uri="{FF2B5EF4-FFF2-40B4-BE49-F238E27FC236}">
                <a16:creationId xmlns:a16="http://schemas.microsoft.com/office/drawing/2014/main" id="{55A4BB82-AB64-6706-6C4E-877C1614EE0A}"/>
              </a:ext>
            </a:extLst>
          </p:cNvPr>
          <p:cNvGrpSpPr/>
          <p:nvPr/>
        </p:nvGrpSpPr>
        <p:grpSpPr>
          <a:xfrm>
            <a:off x="839873" y="1140479"/>
            <a:ext cx="3132687" cy="4054056"/>
            <a:chOff x="839873" y="1047301"/>
            <a:chExt cx="3132687" cy="4054056"/>
          </a:xfrm>
        </p:grpSpPr>
        <p:cxnSp>
          <p:nvCxnSpPr>
            <p:cNvPr id="12" name="Straight Connector 11">
              <a:extLst>
                <a:ext uri="{FF2B5EF4-FFF2-40B4-BE49-F238E27FC236}">
                  <a16:creationId xmlns:a16="http://schemas.microsoft.com/office/drawing/2014/main" id="{7D70DD37-AD42-9D2B-2AF8-BBE61C4B9026}"/>
                </a:ext>
              </a:extLst>
            </p:cNvPr>
            <p:cNvCxnSpPr>
              <a:cxnSpLocks/>
            </p:cNvCxnSpPr>
            <p:nvPr/>
          </p:nvCxnSpPr>
          <p:spPr>
            <a:xfrm>
              <a:off x="839873" y="1496383"/>
              <a:ext cx="312928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Rectangle: Rounded Corners 1">
              <a:extLst>
                <a:ext uri="{FF2B5EF4-FFF2-40B4-BE49-F238E27FC236}">
                  <a16:creationId xmlns:a16="http://schemas.microsoft.com/office/drawing/2014/main" id="{B259272D-D7A1-8186-CC89-6CC5785C9074}"/>
                </a:ext>
              </a:extLst>
            </p:cNvPr>
            <p:cNvSpPr/>
            <p:nvPr/>
          </p:nvSpPr>
          <p:spPr>
            <a:xfrm>
              <a:off x="1426361" y="1047301"/>
              <a:ext cx="1963118" cy="387457"/>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66A6F22-C783-0EAB-8CAC-8A804C72D1E0}"/>
                </a:ext>
              </a:extLst>
            </p:cNvPr>
            <p:cNvSpPr txBox="1"/>
            <p:nvPr/>
          </p:nvSpPr>
          <p:spPr>
            <a:xfrm>
              <a:off x="1214340" y="1048110"/>
              <a:ext cx="2380345" cy="369332"/>
            </a:xfrm>
            <a:prstGeom prst="rect">
              <a:avLst/>
            </a:prstGeom>
            <a:noFill/>
          </p:spPr>
          <p:txBody>
            <a:bodyPr wrap="square" lIns="91440" tIns="45720" rIns="91440" bIns="45720" rtlCol="0" anchor="t">
              <a:spAutoFit/>
            </a:bodyPr>
            <a:lstStyle/>
            <a:p>
              <a:pPr algn="ctr"/>
              <a:r>
                <a:rPr lang="en-US">
                  <a:solidFill>
                    <a:schemeClr val="bg1"/>
                  </a:solidFill>
                </a:rPr>
                <a:t>Survey Rating</a:t>
              </a:r>
            </a:p>
          </p:txBody>
        </p:sp>
        <p:sp>
          <p:nvSpPr>
            <p:cNvPr id="17" name="TextBox 16">
              <a:extLst>
                <a:ext uri="{FF2B5EF4-FFF2-40B4-BE49-F238E27FC236}">
                  <a16:creationId xmlns:a16="http://schemas.microsoft.com/office/drawing/2014/main" id="{B94C56AC-98B7-D904-2362-EDA35D8A800A}"/>
                </a:ext>
              </a:extLst>
            </p:cNvPr>
            <p:cNvSpPr txBox="1"/>
            <p:nvPr/>
          </p:nvSpPr>
          <p:spPr>
            <a:xfrm>
              <a:off x="843280" y="1724983"/>
              <a:ext cx="3129280" cy="3376374"/>
            </a:xfrm>
            <a:prstGeom prst="rect">
              <a:avLst/>
            </a:prstGeom>
            <a:noFill/>
            <a:ln>
              <a:solidFill>
                <a:schemeClr val="accent1"/>
              </a:solidFill>
            </a:ln>
          </p:spPr>
          <p:txBody>
            <a:bodyPr wrap="square" lIns="91440" tIns="45720" rIns="91440" bIns="45720" rtlCol="0" anchor="t">
              <a:spAutoFit/>
            </a:bodyPr>
            <a:lstStyle/>
            <a:p>
              <a:pPr marL="285750" indent="-285750">
                <a:lnSpc>
                  <a:spcPct val="150000"/>
                </a:lnSpc>
                <a:buFont typeface="Wingdings"/>
                <a:buChar char="Ø"/>
              </a:pPr>
              <a:r>
                <a:rPr lang="en-US">
                  <a:latin typeface="Aptos Display"/>
                </a:rPr>
                <a:t>Patient reported survey score</a:t>
              </a:r>
              <a:endParaRPr lang="en-US"/>
            </a:p>
            <a:p>
              <a:pPr marL="285750" indent="-285750">
                <a:lnSpc>
                  <a:spcPct val="150000"/>
                </a:lnSpc>
                <a:buFont typeface="Wingdings"/>
                <a:buChar char="Ø"/>
              </a:pPr>
              <a:endParaRPr lang="en-US">
                <a:latin typeface="Aptos Display"/>
              </a:endParaRPr>
            </a:p>
            <a:p>
              <a:pPr marL="285750" indent="-285750">
                <a:lnSpc>
                  <a:spcPct val="150000"/>
                </a:lnSpc>
                <a:buFont typeface="Wingdings"/>
                <a:buChar char="Ø"/>
              </a:pPr>
              <a:r>
                <a:rPr lang="en-US">
                  <a:latin typeface="Aptos Display"/>
                </a:rPr>
                <a:t>Patient’s perspective on care facilities</a:t>
              </a:r>
            </a:p>
            <a:p>
              <a:pPr marL="285750" indent="-285750">
                <a:lnSpc>
                  <a:spcPct val="150000"/>
                </a:lnSpc>
                <a:buFont typeface="Wingdings"/>
                <a:buChar char="Ø"/>
              </a:pPr>
              <a:endParaRPr lang="en-US">
                <a:latin typeface="Aptos Display"/>
              </a:endParaRPr>
            </a:p>
            <a:p>
              <a:pPr marL="285750" indent="-285750">
                <a:lnSpc>
                  <a:spcPct val="150000"/>
                </a:lnSpc>
                <a:buFont typeface="Wingdings"/>
                <a:buChar char="Ø"/>
              </a:pPr>
              <a:r>
                <a:rPr lang="en-US">
                  <a:latin typeface="Aptos Display"/>
                </a:rPr>
                <a:t>Consistent before COVID-19 pandemic</a:t>
              </a:r>
            </a:p>
          </p:txBody>
        </p:sp>
      </p:grpSp>
      <p:pic>
        <p:nvPicPr>
          <p:cNvPr id="14" name="Picture 13" descr="A nurse and a patient talking&#10;&#10;Description automatically generated">
            <a:extLst>
              <a:ext uri="{FF2B5EF4-FFF2-40B4-BE49-F238E27FC236}">
                <a16:creationId xmlns:a16="http://schemas.microsoft.com/office/drawing/2014/main" id="{EC1C2BE7-2F9A-3D4F-0373-4A1724CA3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028" y="1140479"/>
            <a:ext cx="6997708" cy="4662201"/>
          </a:xfrm>
          <a:prstGeom prst="rect">
            <a:avLst/>
          </a:prstGeom>
        </p:spPr>
      </p:pic>
    </p:spTree>
    <p:extLst>
      <p:ext uri="{BB962C8B-B14F-4D97-AF65-F5344CB8AC3E}">
        <p14:creationId xmlns:p14="http://schemas.microsoft.com/office/powerpoint/2010/main" val="4174307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164EAC62-F362-4473-9FD5-64482D6A587F}"/>
              </a:ext>
            </a:extLst>
          </p:cNvPr>
          <p:cNvCxnSpPr>
            <a:cxnSpLocks/>
          </p:cNvCxnSpPr>
          <p:nvPr/>
        </p:nvCxnSpPr>
        <p:spPr>
          <a:xfrm>
            <a:off x="62484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4625C37-65BB-74EA-12AB-59F0228E6812}"/>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08883D2-1A0D-43B0-7E04-7AD48A175E9C}"/>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Financial Performance |</a:t>
            </a:r>
            <a:r>
              <a:rPr lang="en-US" b="1">
                <a:latin typeface="Aptos Display"/>
              </a:rPr>
              <a:t> Operational Performance</a:t>
            </a:r>
            <a:r>
              <a:rPr lang="en-US">
                <a:latin typeface="Aptos Display"/>
              </a:rPr>
              <a:t> | Recommendation </a:t>
            </a:r>
          </a:p>
        </p:txBody>
      </p:sp>
      <p:sp>
        <p:nvSpPr>
          <p:cNvPr id="7" name="Title 1">
            <a:extLst>
              <a:ext uri="{FF2B5EF4-FFF2-40B4-BE49-F238E27FC236}">
                <a16:creationId xmlns:a16="http://schemas.microsoft.com/office/drawing/2014/main" id="{FF8BEA09-20F1-FF87-0010-BD05040A6D71}"/>
              </a:ext>
            </a:extLst>
          </p:cNvPr>
          <p:cNvSpPr>
            <a:spLocks noGrp="1"/>
          </p:cNvSpPr>
          <p:nvPr>
            <p:ph type="title"/>
          </p:nvPr>
        </p:nvSpPr>
        <p:spPr>
          <a:xfrm>
            <a:off x="621937" y="-209475"/>
            <a:ext cx="10515600" cy="1325563"/>
          </a:xfrm>
        </p:spPr>
        <p:txBody>
          <a:bodyPr/>
          <a:lstStyle/>
          <a:p>
            <a:pPr algn="ctr"/>
            <a:r>
              <a:rPr lang="en-US"/>
              <a:t>Caretaker’s Ratings for Nursing Facilities </a:t>
            </a:r>
            <a:endParaRPr lang="en-US" dirty="0"/>
          </a:p>
        </p:txBody>
      </p:sp>
      <p:cxnSp>
        <p:nvCxnSpPr>
          <p:cNvPr id="8" name="Straight Connector 7">
            <a:extLst>
              <a:ext uri="{FF2B5EF4-FFF2-40B4-BE49-F238E27FC236}">
                <a16:creationId xmlns:a16="http://schemas.microsoft.com/office/drawing/2014/main" id="{72740DBB-27FA-2A70-31B1-75F3BA19EC45}"/>
              </a:ext>
            </a:extLst>
          </p:cNvPr>
          <p:cNvCxnSpPr>
            <a:cxnSpLocks/>
          </p:cNvCxnSpPr>
          <p:nvPr/>
        </p:nvCxnSpPr>
        <p:spPr>
          <a:xfrm>
            <a:off x="4226560" y="824786"/>
            <a:ext cx="0" cy="5293587"/>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90621734-CC00-E383-11C4-14D46982BA91}"/>
              </a:ext>
            </a:extLst>
          </p:cNvPr>
          <p:cNvSpPr/>
          <p:nvPr/>
        </p:nvSpPr>
        <p:spPr>
          <a:xfrm>
            <a:off x="1164649" y="1228305"/>
            <a:ext cx="2479728" cy="400372"/>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D70DD37-AD42-9D2B-2AF8-BBE61C4B9026}"/>
              </a:ext>
            </a:extLst>
          </p:cNvPr>
          <p:cNvCxnSpPr>
            <a:cxnSpLocks/>
          </p:cNvCxnSpPr>
          <p:nvPr/>
        </p:nvCxnSpPr>
        <p:spPr>
          <a:xfrm>
            <a:off x="839873" y="1691468"/>
            <a:ext cx="312928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66A6F22-C783-0EAB-8CAC-8A804C72D1E0}"/>
              </a:ext>
            </a:extLst>
          </p:cNvPr>
          <p:cNvSpPr txBox="1"/>
          <p:nvPr/>
        </p:nvSpPr>
        <p:spPr>
          <a:xfrm>
            <a:off x="1214341" y="1225264"/>
            <a:ext cx="2380345" cy="369332"/>
          </a:xfrm>
          <a:prstGeom prst="rect">
            <a:avLst/>
          </a:prstGeom>
          <a:noFill/>
        </p:spPr>
        <p:txBody>
          <a:bodyPr wrap="square" lIns="91440" tIns="45720" rIns="91440" bIns="45720" rtlCol="0" anchor="t">
            <a:spAutoFit/>
          </a:bodyPr>
          <a:lstStyle/>
          <a:p>
            <a:pPr algn="ctr"/>
            <a:r>
              <a:rPr lang="en-US" dirty="0">
                <a:solidFill>
                  <a:schemeClr val="bg1"/>
                </a:solidFill>
              </a:rPr>
              <a:t>Resident Nurse Rating</a:t>
            </a:r>
          </a:p>
        </p:txBody>
      </p:sp>
      <p:sp>
        <p:nvSpPr>
          <p:cNvPr id="17" name="TextBox 16">
            <a:extLst>
              <a:ext uri="{FF2B5EF4-FFF2-40B4-BE49-F238E27FC236}">
                <a16:creationId xmlns:a16="http://schemas.microsoft.com/office/drawing/2014/main" id="{B94C56AC-98B7-D904-2362-EDA35D8A800A}"/>
              </a:ext>
            </a:extLst>
          </p:cNvPr>
          <p:cNvSpPr txBox="1"/>
          <p:nvPr/>
        </p:nvSpPr>
        <p:spPr>
          <a:xfrm>
            <a:off x="843280" y="1920068"/>
            <a:ext cx="3129280" cy="3376374"/>
          </a:xfrm>
          <a:prstGeom prst="rect">
            <a:avLst/>
          </a:prstGeom>
          <a:noFill/>
          <a:ln>
            <a:solidFill>
              <a:schemeClr val="accent1"/>
            </a:solidFill>
          </a:ln>
        </p:spPr>
        <p:txBody>
          <a:bodyPr wrap="square" lIns="91440" tIns="45720" rIns="91440" bIns="45720" rtlCol="0" anchor="t">
            <a:spAutoFit/>
          </a:bodyPr>
          <a:lstStyle/>
          <a:p>
            <a:pPr marL="285750" indent="-285750">
              <a:lnSpc>
                <a:spcPct val="150000"/>
              </a:lnSpc>
              <a:buFont typeface="Wingdings"/>
              <a:buChar char="Ø"/>
            </a:pPr>
            <a:r>
              <a:rPr lang="en-US">
                <a:latin typeface="Aptos Display"/>
              </a:rPr>
              <a:t>Ratings reported by resident nurses</a:t>
            </a:r>
          </a:p>
          <a:p>
            <a:pPr marL="285750" indent="-285750">
              <a:lnSpc>
                <a:spcPct val="150000"/>
              </a:lnSpc>
              <a:buFont typeface="Wingdings"/>
              <a:buChar char="Ø"/>
            </a:pPr>
            <a:endParaRPr lang="en-US">
              <a:latin typeface="Aptos Display"/>
            </a:endParaRPr>
          </a:p>
          <a:p>
            <a:pPr marL="285750" indent="-285750">
              <a:lnSpc>
                <a:spcPct val="150000"/>
              </a:lnSpc>
              <a:buFont typeface="Wingdings"/>
              <a:buChar char="Ø"/>
            </a:pPr>
            <a:r>
              <a:rPr lang="en-US">
                <a:latin typeface="Aptos Display"/>
              </a:rPr>
              <a:t>Consistently rated throughout all years</a:t>
            </a:r>
          </a:p>
          <a:p>
            <a:pPr marL="285750" indent="-285750">
              <a:lnSpc>
                <a:spcPct val="150000"/>
              </a:lnSpc>
              <a:buFont typeface="Wingdings"/>
              <a:buChar char="Ø"/>
            </a:pPr>
            <a:endParaRPr lang="en-US">
              <a:latin typeface="Aptos Display"/>
            </a:endParaRPr>
          </a:p>
          <a:p>
            <a:pPr marL="285750" indent="-285750">
              <a:lnSpc>
                <a:spcPct val="150000"/>
              </a:lnSpc>
              <a:buFont typeface="Wingdings"/>
              <a:buChar char="Ø"/>
            </a:pPr>
            <a:r>
              <a:rPr lang="en-US">
                <a:latin typeface="Aptos Display"/>
              </a:rPr>
              <a:t>Uniquely separated from general staff</a:t>
            </a:r>
          </a:p>
        </p:txBody>
      </p:sp>
      <p:pic>
        <p:nvPicPr>
          <p:cNvPr id="14" name="Picture 13" descr="A group of medical personnel in blue scrubs&#10;&#10;Description automatically generated">
            <a:extLst>
              <a:ext uri="{FF2B5EF4-FFF2-40B4-BE49-F238E27FC236}">
                <a16:creationId xmlns:a16="http://schemas.microsoft.com/office/drawing/2014/main" id="{18E466D3-D218-2E7D-035A-43DE8A364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06" y="1225264"/>
            <a:ext cx="5969231" cy="4492632"/>
          </a:xfrm>
          <a:prstGeom prst="rect">
            <a:avLst/>
          </a:prstGeom>
        </p:spPr>
      </p:pic>
    </p:spTree>
    <p:extLst>
      <p:ext uri="{BB962C8B-B14F-4D97-AF65-F5344CB8AC3E}">
        <p14:creationId xmlns:p14="http://schemas.microsoft.com/office/powerpoint/2010/main" val="212409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164EAC62-F362-4473-9FD5-64482D6A587F}"/>
              </a:ext>
            </a:extLst>
          </p:cNvPr>
          <p:cNvCxnSpPr>
            <a:cxnSpLocks/>
          </p:cNvCxnSpPr>
          <p:nvPr/>
        </p:nvCxnSpPr>
        <p:spPr>
          <a:xfrm>
            <a:off x="62484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4625C37-65BB-74EA-12AB-59F0228E6812}"/>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08883D2-1A0D-43B0-7E04-7AD48A175E9C}"/>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Financial Performance |</a:t>
            </a:r>
            <a:r>
              <a:rPr lang="en-US" b="1">
                <a:latin typeface="Aptos Display"/>
              </a:rPr>
              <a:t> Operational Performance</a:t>
            </a:r>
            <a:r>
              <a:rPr lang="en-US">
                <a:latin typeface="Aptos Display"/>
              </a:rPr>
              <a:t> | Recommendation </a:t>
            </a:r>
          </a:p>
        </p:txBody>
      </p:sp>
      <p:cxnSp>
        <p:nvCxnSpPr>
          <p:cNvPr id="2" name="Straight Connector 1">
            <a:extLst>
              <a:ext uri="{FF2B5EF4-FFF2-40B4-BE49-F238E27FC236}">
                <a16:creationId xmlns:a16="http://schemas.microsoft.com/office/drawing/2014/main" id="{194B2F47-3EB4-63BE-B78D-44BF8A0E65F1}"/>
              </a:ext>
            </a:extLst>
          </p:cNvPr>
          <p:cNvCxnSpPr>
            <a:cxnSpLocks/>
          </p:cNvCxnSpPr>
          <p:nvPr/>
        </p:nvCxnSpPr>
        <p:spPr>
          <a:xfrm>
            <a:off x="7937789" y="824786"/>
            <a:ext cx="0" cy="5293587"/>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1DC948F8-56B1-BEB1-D739-FBA138516273}"/>
              </a:ext>
            </a:extLst>
          </p:cNvPr>
          <p:cNvGrpSpPr/>
          <p:nvPr/>
        </p:nvGrpSpPr>
        <p:grpSpPr>
          <a:xfrm>
            <a:off x="8229600" y="1327616"/>
            <a:ext cx="3132687" cy="4045815"/>
            <a:chOff x="8229600" y="981559"/>
            <a:chExt cx="3132687" cy="4045815"/>
          </a:xfrm>
        </p:grpSpPr>
        <p:sp>
          <p:nvSpPr>
            <p:cNvPr id="3" name="Rectangle: Rounded Corners 2">
              <a:extLst>
                <a:ext uri="{FF2B5EF4-FFF2-40B4-BE49-F238E27FC236}">
                  <a16:creationId xmlns:a16="http://schemas.microsoft.com/office/drawing/2014/main" id="{6B746A20-5E8F-96A1-D061-2A2B152A6C95}"/>
                </a:ext>
              </a:extLst>
            </p:cNvPr>
            <p:cNvSpPr/>
            <p:nvPr/>
          </p:nvSpPr>
          <p:spPr>
            <a:xfrm>
              <a:off x="8472406" y="981559"/>
              <a:ext cx="2750949" cy="374542"/>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D70DD37-AD42-9D2B-2AF8-BBE61C4B9026}"/>
                </a:ext>
              </a:extLst>
            </p:cNvPr>
            <p:cNvCxnSpPr>
              <a:cxnSpLocks/>
            </p:cNvCxnSpPr>
            <p:nvPr/>
          </p:nvCxnSpPr>
          <p:spPr>
            <a:xfrm>
              <a:off x="8229600" y="1422400"/>
              <a:ext cx="312928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66A6F22-C783-0EAB-8CAC-8A804C72D1E0}"/>
                </a:ext>
              </a:extLst>
            </p:cNvPr>
            <p:cNvSpPr txBox="1"/>
            <p:nvPr/>
          </p:nvSpPr>
          <p:spPr>
            <a:xfrm>
              <a:off x="8332502" y="991563"/>
              <a:ext cx="2936391" cy="369332"/>
            </a:xfrm>
            <a:prstGeom prst="rect">
              <a:avLst/>
            </a:prstGeom>
            <a:noFill/>
          </p:spPr>
          <p:txBody>
            <a:bodyPr wrap="square" lIns="91440" tIns="45720" rIns="91440" bIns="45720" rtlCol="0" anchor="t">
              <a:spAutoFit/>
            </a:bodyPr>
            <a:lstStyle/>
            <a:p>
              <a:pPr algn="ctr"/>
              <a:r>
                <a:rPr lang="en-US">
                  <a:solidFill>
                    <a:schemeClr val="bg1"/>
                  </a:solidFill>
                </a:rPr>
                <a:t>Long-Stay Quality Ratings</a:t>
              </a:r>
            </a:p>
          </p:txBody>
        </p:sp>
        <p:sp>
          <p:nvSpPr>
            <p:cNvPr id="17" name="TextBox 16">
              <a:extLst>
                <a:ext uri="{FF2B5EF4-FFF2-40B4-BE49-F238E27FC236}">
                  <a16:creationId xmlns:a16="http://schemas.microsoft.com/office/drawing/2014/main" id="{B94C56AC-98B7-D904-2362-EDA35D8A800A}"/>
                </a:ext>
              </a:extLst>
            </p:cNvPr>
            <p:cNvSpPr txBox="1"/>
            <p:nvPr/>
          </p:nvSpPr>
          <p:spPr>
            <a:xfrm>
              <a:off x="8233007" y="1651000"/>
              <a:ext cx="3129280" cy="3376374"/>
            </a:xfrm>
            <a:prstGeom prst="rect">
              <a:avLst/>
            </a:prstGeom>
            <a:noFill/>
            <a:ln>
              <a:solidFill>
                <a:schemeClr val="accent1"/>
              </a:solidFill>
            </a:ln>
          </p:spPr>
          <p:txBody>
            <a:bodyPr wrap="square" lIns="91440" tIns="45720" rIns="91440" bIns="45720" rtlCol="0" anchor="t">
              <a:spAutoFit/>
            </a:bodyPr>
            <a:lstStyle/>
            <a:p>
              <a:pPr marL="285750" indent="-285750">
                <a:lnSpc>
                  <a:spcPct val="150000"/>
                </a:lnSpc>
                <a:buFont typeface="Wingdings"/>
                <a:buChar char="Ø"/>
              </a:pPr>
              <a:r>
                <a:rPr lang="en-US">
                  <a:latin typeface="Aptos Display"/>
                </a:rPr>
                <a:t>Ratings by long-stay residents</a:t>
              </a:r>
              <a:endParaRPr lang="en-US"/>
            </a:p>
            <a:p>
              <a:pPr marL="285750" indent="-285750">
                <a:lnSpc>
                  <a:spcPct val="150000"/>
                </a:lnSpc>
                <a:buFont typeface="Wingdings"/>
                <a:buChar char="Ø"/>
              </a:pPr>
              <a:endParaRPr lang="en-US">
                <a:latin typeface="Aptos Display"/>
              </a:endParaRPr>
            </a:p>
            <a:p>
              <a:pPr marL="285750" indent="-285750">
                <a:lnSpc>
                  <a:spcPct val="150000"/>
                </a:lnSpc>
                <a:buFont typeface="Wingdings"/>
                <a:buChar char="Ø"/>
              </a:pPr>
              <a:r>
                <a:rPr lang="en-US">
                  <a:latin typeface="Aptos Display"/>
                </a:rPr>
                <a:t>Focuses on the most impacted group</a:t>
              </a:r>
            </a:p>
            <a:p>
              <a:pPr marL="285750" indent="-285750">
                <a:lnSpc>
                  <a:spcPct val="150000"/>
                </a:lnSpc>
                <a:buFont typeface="Wingdings"/>
                <a:buChar char="Ø"/>
              </a:pPr>
              <a:endParaRPr lang="en-US">
                <a:latin typeface="Aptos Display"/>
              </a:endParaRPr>
            </a:p>
            <a:p>
              <a:pPr marL="285750" indent="-285750">
                <a:lnSpc>
                  <a:spcPct val="150000"/>
                </a:lnSpc>
                <a:buFont typeface="Wingdings"/>
                <a:buChar char="Ø"/>
              </a:pPr>
              <a:r>
                <a:rPr lang="en-US">
                  <a:latin typeface="Aptos Display"/>
                </a:rPr>
                <a:t>Subset of overall resident quality score</a:t>
              </a:r>
            </a:p>
          </p:txBody>
        </p:sp>
      </p:grpSp>
      <p:sp>
        <p:nvSpPr>
          <p:cNvPr id="18" name="Title 1">
            <a:extLst>
              <a:ext uri="{FF2B5EF4-FFF2-40B4-BE49-F238E27FC236}">
                <a16:creationId xmlns:a16="http://schemas.microsoft.com/office/drawing/2014/main" id="{E3F3E666-02B3-7747-5980-C24A76A12B4A}"/>
              </a:ext>
            </a:extLst>
          </p:cNvPr>
          <p:cNvSpPr txBox="1">
            <a:spLocks/>
          </p:cNvSpPr>
          <p:nvPr/>
        </p:nvSpPr>
        <p:spPr>
          <a:xfrm>
            <a:off x="-5745" y="-6755"/>
            <a:ext cx="12197652" cy="825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LS Quality Rating Focuses on the Most Impacted Group</a:t>
            </a:r>
          </a:p>
        </p:txBody>
      </p:sp>
      <p:pic>
        <p:nvPicPr>
          <p:cNvPr id="8" name="Picture 7" descr="A person helping an elderly person with a cane&#10;&#10;Description automatically generated">
            <a:extLst>
              <a:ext uri="{FF2B5EF4-FFF2-40B4-BE49-F238E27FC236}">
                <a16:creationId xmlns:a16="http://schemas.microsoft.com/office/drawing/2014/main" id="{DED58138-F037-C828-7B91-3268CDCA2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713" y="1327616"/>
            <a:ext cx="6325755" cy="4287928"/>
          </a:xfrm>
          <a:prstGeom prst="rect">
            <a:avLst/>
          </a:prstGeom>
        </p:spPr>
      </p:pic>
    </p:spTree>
    <p:extLst>
      <p:ext uri="{BB962C8B-B14F-4D97-AF65-F5344CB8AC3E}">
        <p14:creationId xmlns:p14="http://schemas.microsoft.com/office/powerpoint/2010/main" val="22344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1138425" y="-596"/>
            <a:ext cx="9905054" cy="827214"/>
          </a:xfrm>
        </p:spPr>
        <p:txBody>
          <a:bodyPr>
            <a:normAutofit/>
          </a:bodyPr>
          <a:lstStyle/>
          <a:p>
            <a:pPr algn="ctr"/>
            <a:r>
              <a:rPr lang="en-US"/>
              <a:t>Which State Is the Best Investment?</a:t>
            </a:r>
          </a:p>
        </p:txBody>
      </p:sp>
      <p:sp>
        <p:nvSpPr>
          <p:cNvPr id="10" name="Rectangle 9">
            <a:extLst>
              <a:ext uri="{FF2B5EF4-FFF2-40B4-BE49-F238E27FC236}">
                <a16:creationId xmlns:a16="http://schemas.microsoft.com/office/drawing/2014/main" id="{FF0F52F2-DC97-506F-C44D-3F790B1899C4}"/>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Financial Performance |</a:t>
            </a:r>
            <a:r>
              <a:rPr lang="en-US" b="1">
                <a:latin typeface="Aptos Display"/>
              </a:rPr>
              <a:t> </a:t>
            </a:r>
            <a:r>
              <a:rPr lang="en-US">
                <a:latin typeface="Aptos Display"/>
              </a:rPr>
              <a:t>Operational Performance | </a:t>
            </a:r>
            <a:r>
              <a:rPr lang="en-US" b="1">
                <a:latin typeface="Aptos Display"/>
              </a:rPr>
              <a:t>Recommendation </a:t>
            </a:r>
          </a:p>
        </p:txBody>
      </p:sp>
      <p:pic>
        <p:nvPicPr>
          <p:cNvPr id="7" name="Picture 6" descr="Florida Map Png - PNG Image Collection">
            <a:extLst>
              <a:ext uri="{FF2B5EF4-FFF2-40B4-BE49-F238E27FC236}">
                <a16:creationId xmlns:a16="http://schemas.microsoft.com/office/drawing/2014/main" id="{67905E4F-DB30-C957-B668-8C93A2A27620}"/>
              </a:ext>
            </a:extLst>
          </p:cNvPr>
          <p:cNvPicPr>
            <a:picLocks noChangeAspect="1"/>
          </p:cNvPicPr>
          <p:nvPr/>
        </p:nvPicPr>
        <p:blipFill>
          <a:blip r:embed="rId3"/>
          <a:stretch>
            <a:fillRect/>
          </a:stretch>
        </p:blipFill>
        <p:spPr>
          <a:xfrm>
            <a:off x="7916346" y="1370850"/>
            <a:ext cx="3798892" cy="3228330"/>
          </a:xfrm>
          <a:prstGeom prst="rect">
            <a:avLst/>
          </a:prstGeom>
        </p:spPr>
      </p:pic>
      <p:sp>
        <p:nvSpPr>
          <p:cNvPr id="8" name="TextBox 7">
            <a:extLst>
              <a:ext uri="{FF2B5EF4-FFF2-40B4-BE49-F238E27FC236}">
                <a16:creationId xmlns:a16="http://schemas.microsoft.com/office/drawing/2014/main" id="{48B33755-366C-04D2-51F0-3EFF01E39214}"/>
              </a:ext>
            </a:extLst>
          </p:cNvPr>
          <p:cNvSpPr txBox="1"/>
          <p:nvPr/>
        </p:nvSpPr>
        <p:spPr>
          <a:xfrm>
            <a:off x="585620" y="823843"/>
            <a:ext cx="6040782"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latin typeface="Aptos Display"/>
              </a:rPr>
              <a:t>We recommend Florida to both retirees and investors because of...</a:t>
            </a:r>
          </a:p>
        </p:txBody>
      </p:sp>
      <p:sp>
        <p:nvSpPr>
          <p:cNvPr id="12" name="TextBox 11">
            <a:extLst>
              <a:ext uri="{FF2B5EF4-FFF2-40B4-BE49-F238E27FC236}">
                <a16:creationId xmlns:a16="http://schemas.microsoft.com/office/drawing/2014/main" id="{326345E6-4DD9-1CA9-D642-A8CD757267FE}"/>
              </a:ext>
            </a:extLst>
          </p:cNvPr>
          <p:cNvSpPr txBox="1"/>
          <p:nvPr/>
        </p:nvSpPr>
        <p:spPr>
          <a:xfrm>
            <a:off x="6901215" y="2813399"/>
            <a:ext cx="3600786" cy="25453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a:latin typeface="Aptos Display"/>
                <a:cs typeface="Segoe UI"/>
              </a:rPr>
              <a:t>Focuses</a:t>
            </a:r>
            <a:r>
              <a:rPr lang="en-US" dirty="0">
                <a:latin typeface="Aptos Display"/>
                <a:cs typeface="Segoe UI"/>
              </a:rPr>
              <a:t> on people</a:t>
            </a:r>
            <a:endParaRPr lang="en-US" dirty="0"/>
          </a:p>
          <a:p>
            <a:pPr marL="285750" indent="-285750">
              <a:lnSpc>
                <a:spcPct val="150000"/>
              </a:lnSpc>
              <a:buFont typeface="Wingdings"/>
              <a:buChar char="Ø"/>
            </a:pPr>
            <a:r>
              <a:rPr lang="en-US" dirty="0">
                <a:latin typeface="Aptos Display"/>
                <a:cs typeface="Segoe UI"/>
              </a:rPr>
              <a:t>Long-term investment potential </a:t>
            </a:r>
          </a:p>
          <a:p>
            <a:pPr marL="285750" indent="-285750">
              <a:lnSpc>
                <a:spcPct val="150000"/>
              </a:lnSpc>
              <a:buFont typeface="Wingdings"/>
              <a:buChar char="Ø"/>
            </a:pPr>
            <a:r>
              <a:rPr lang="en-US" dirty="0">
                <a:latin typeface="Aptos Display"/>
                <a:cs typeface="Segoe UI"/>
              </a:rPr>
              <a:t>More investable nursing homes</a:t>
            </a:r>
          </a:p>
          <a:p>
            <a:pPr marL="285750" indent="-285750">
              <a:lnSpc>
                <a:spcPct val="150000"/>
              </a:lnSpc>
              <a:buFont typeface="Wingdings"/>
              <a:buChar char="Ø"/>
            </a:pPr>
            <a:r>
              <a:rPr lang="en-US" dirty="0">
                <a:latin typeface="Aptos Display"/>
                <a:cs typeface="Segoe UI"/>
              </a:rPr>
              <a:t>Superior weather </a:t>
            </a:r>
          </a:p>
          <a:p>
            <a:pPr marL="285750" indent="-285750">
              <a:lnSpc>
                <a:spcPct val="150000"/>
              </a:lnSpc>
              <a:buFont typeface="Wingdings"/>
              <a:buChar char="Ø"/>
            </a:pPr>
            <a:r>
              <a:rPr lang="en-US" dirty="0">
                <a:latin typeface="Aptos Display"/>
                <a:cs typeface="Segoe UI"/>
              </a:rPr>
              <a:t>Active lifestyle options</a:t>
            </a:r>
          </a:p>
          <a:p>
            <a:pPr marL="285750" indent="-285750">
              <a:lnSpc>
                <a:spcPct val="150000"/>
              </a:lnSpc>
              <a:buFont typeface="Wingdings"/>
              <a:buChar char="Ø"/>
            </a:pPr>
            <a:r>
              <a:rPr lang="en-US" dirty="0">
                <a:latin typeface="Aptos Display"/>
                <a:cs typeface="Segoe UI"/>
              </a:rPr>
              <a:t>Tax benefits</a:t>
            </a:r>
          </a:p>
        </p:txBody>
      </p:sp>
      <p:pic>
        <p:nvPicPr>
          <p:cNvPr id="1026" name="Picture 2">
            <a:extLst>
              <a:ext uri="{FF2B5EF4-FFF2-40B4-BE49-F238E27FC236}">
                <a16:creationId xmlns:a16="http://schemas.microsoft.com/office/drawing/2014/main" id="{27C3DE63-44D9-B2AE-3093-0937CC499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09" y="1727281"/>
            <a:ext cx="6287321" cy="397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62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596"/>
            <a:ext cx="10515600" cy="828607"/>
          </a:xfrm>
        </p:spPr>
        <p:txBody>
          <a:bodyPr/>
          <a:lstStyle/>
          <a:p>
            <a:pPr algn="ctr"/>
            <a:r>
              <a:rPr lang="en-US"/>
              <a:t>Appendix</a:t>
            </a:r>
          </a:p>
        </p:txBody>
      </p:sp>
      <p:sp>
        <p:nvSpPr>
          <p:cNvPr id="3" name="TextBox 2">
            <a:extLst>
              <a:ext uri="{FF2B5EF4-FFF2-40B4-BE49-F238E27FC236}">
                <a16:creationId xmlns:a16="http://schemas.microsoft.com/office/drawing/2014/main" id="{4B7BEFD9-2854-C652-8887-CCE2CF0A55E4}"/>
              </a:ext>
            </a:extLst>
          </p:cNvPr>
          <p:cNvSpPr txBox="1"/>
          <p:nvPr/>
        </p:nvSpPr>
        <p:spPr>
          <a:xfrm>
            <a:off x="787238" y="959327"/>
            <a:ext cx="596438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AutoNum type="arabicPeriod"/>
            </a:pPr>
            <a:r>
              <a:rPr lang="en-US">
                <a:latin typeface="Aptos Display"/>
                <a:hlinkClick r:id="rId2"/>
              </a:rPr>
              <a:t>Average Age of Retirement</a:t>
            </a:r>
            <a:endParaRPr lang="en-US">
              <a:latin typeface="Aptos Display"/>
            </a:endParaRPr>
          </a:p>
          <a:p>
            <a:pPr marL="342900" indent="-342900">
              <a:lnSpc>
                <a:spcPct val="150000"/>
              </a:lnSpc>
              <a:buAutoNum type="arabicPeriod"/>
            </a:pPr>
            <a:r>
              <a:rPr lang="en-US">
                <a:latin typeface="Aptos Display"/>
                <a:hlinkClick r:id="rId3"/>
              </a:rPr>
              <a:t>Overall Rating Breakdown: Health Inspector, Nurses, Quality Score</a:t>
            </a:r>
            <a:endParaRPr lang="en-US">
              <a:latin typeface="Aptos Display"/>
            </a:endParaRPr>
          </a:p>
          <a:p>
            <a:pPr marL="342900" indent="-342900">
              <a:lnSpc>
                <a:spcPct val="150000"/>
              </a:lnSpc>
              <a:buAutoNum type="arabicPeriod"/>
            </a:pPr>
            <a:r>
              <a:rPr lang="en-US">
                <a:latin typeface="Aptos Display"/>
                <a:hlinkClick r:id="rId4"/>
              </a:rPr>
              <a:t>Overall Rating for NY vs FL</a:t>
            </a:r>
            <a:endParaRPr lang="en-US">
              <a:latin typeface="Aptos Display"/>
            </a:endParaRPr>
          </a:p>
          <a:p>
            <a:pPr marL="342900" indent="-342900">
              <a:lnSpc>
                <a:spcPct val="150000"/>
              </a:lnSpc>
              <a:buAutoNum type="arabicPeriod"/>
            </a:pPr>
            <a:r>
              <a:rPr lang="en-US">
                <a:latin typeface="Aptos Display"/>
                <a:hlinkClick r:id="rId5"/>
              </a:rPr>
              <a:t>Florida's Tax Benefits</a:t>
            </a:r>
          </a:p>
          <a:p>
            <a:pPr marL="342900" indent="-342900">
              <a:lnSpc>
                <a:spcPct val="150000"/>
              </a:lnSpc>
              <a:buAutoNum type="arabicPeriod"/>
            </a:pPr>
            <a:r>
              <a:rPr lang="en-US">
                <a:latin typeface="Aptos Display"/>
                <a:hlinkClick r:id="rId6"/>
              </a:rPr>
              <a:t>Average length of stay</a:t>
            </a:r>
            <a:endParaRPr lang="en-US">
              <a:latin typeface="Aptos Display"/>
            </a:endParaRPr>
          </a:p>
          <a:p>
            <a:pPr marL="342900" indent="-342900">
              <a:lnSpc>
                <a:spcPct val="150000"/>
              </a:lnSpc>
              <a:buAutoNum type="arabicPeriod"/>
            </a:pPr>
            <a:r>
              <a:rPr lang="en-US">
                <a:latin typeface="Aptos Display"/>
                <a:hlinkClick r:id="rId7"/>
              </a:rPr>
              <a:t>State Response to COVID (heatmap)</a:t>
            </a:r>
          </a:p>
          <a:p>
            <a:pPr marL="342900" indent="-342900">
              <a:lnSpc>
                <a:spcPct val="150000"/>
              </a:lnSpc>
              <a:buAutoNum type="arabicPeriod"/>
            </a:pPr>
            <a:r>
              <a:rPr lang="en-US">
                <a:latin typeface="Aptos Display"/>
                <a:hlinkClick r:id="rId8"/>
              </a:rPr>
              <a:t>Median Fine Amounts</a:t>
            </a:r>
          </a:p>
          <a:p>
            <a:pPr marL="342900" indent="-342900">
              <a:lnSpc>
                <a:spcPct val="150000"/>
              </a:lnSpc>
              <a:buAutoNum type="arabicPeriod"/>
            </a:pPr>
            <a:r>
              <a:rPr lang="en-US">
                <a:latin typeface="Aptos Display"/>
                <a:hlinkClick r:id="rId9"/>
              </a:rPr>
              <a:t>Median Quality Score</a:t>
            </a:r>
          </a:p>
          <a:p>
            <a:pPr marL="342900" indent="-342900">
              <a:lnSpc>
                <a:spcPct val="150000"/>
              </a:lnSpc>
              <a:buAutoNum type="arabicPeriod"/>
            </a:pPr>
            <a:r>
              <a:rPr lang="en-US">
                <a:latin typeface="Aptos Display"/>
                <a:hlinkClick r:id="rId10"/>
              </a:rPr>
              <a:t>Feature Importances from Ridge Model</a:t>
            </a:r>
          </a:p>
          <a:p>
            <a:pPr marL="342900" indent="-342900">
              <a:buAutoNum type="arabicPeriod"/>
            </a:pPr>
            <a:r>
              <a:rPr lang="en-US">
                <a:hlinkClick r:id="rId11"/>
              </a:rPr>
              <a:t>Top 25 Zip Codes</a:t>
            </a:r>
            <a:endParaRPr lang="en-US"/>
          </a:p>
        </p:txBody>
      </p:sp>
      <p:sp>
        <p:nvSpPr>
          <p:cNvPr id="2" name="TextBox 1">
            <a:extLst>
              <a:ext uri="{FF2B5EF4-FFF2-40B4-BE49-F238E27FC236}">
                <a16:creationId xmlns:a16="http://schemas.microsoft.com/office/drawing/2014/main" id="{903E06B0-6F52-5E48-1177-A02B3F47F612}"/>
              </a:ext>
            </a:extLst>
          </p:cNvPr>
          <p:cNvSpPr txBox="1"/>
          <p:nvPr/>
        </p:nvSpPr>
        <p:spPr>
          <a:xfrm>
            <a:off x="7000067" y="962186"/>
            <a:ext cx="485613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atin typeface="Aptos Display"/>
              </a:rPr>
              <a:t>11. </a:t>
            </a:r>
            <a:r>
              <a:rPr lang="en-US">
                <a:latin typeface="Aptos Display"/>
                <a:hlinkClick r:id="rId12"/>
              </a:rPr>
              <a:t>Top 150 Above Average Zip Codes</a:t>
            </a:r>
            <a:endParaRPr lang="en-US">
              <a:latin typeface="Aptos Display"/>
              <a:hlinkClick r:id="rId12"/>
            </a:endParaRPr>
          </a:p>
          <a:p>
            <a:pPr>
              <a:lnSpc>
                <a:spcPct val="150000"/>
              </a:lnSpc>
            </a:pPr>
            <a:r>
              <a:rPr lang="en-US">
                <a:latin typeface="Aptos Display"/>
              </a:rPr>
              <a:t>12. </a:t>
            </a:r>
            <a:r>
              <a:rPr lang="en-US">
                <a:latin typeface="Aptos Display"/>
                <a:hlinkClick r:id="rId13"/>
              </a:rPr>
              <a:t>Top 25 Average Net Incomes By State</a:t>
            </a:r>
          </a:p>
          <a:p>
            <a:pPr>
              <a:lnSpc>
                <a:spcPct val="150000"/>
              </a:lnSpc>
            </a:pPr>
            <a:r>
              <a:rPr lang="en-US">
                <a:latin typeface="Aptos Display"/>
              </a:rPr>
              <a:t>13. </a:t>
            </a:r>
            <a:r>
              <a:rPr lang="en-US">
                <a:latin typeface="Aptos Display"/>
                <a:hlinkClick r:id="rId14"/>
              </a:rPr>
              <a:t>Top 10 Averaged Important Features for Ridge</a:t>
            </a:r>
          </a:p>
          <a:p>
            <a:pPr>
              <a:lnSpc>
                <a:spcPct val="150000"/>
              </a:lnSpc>
            </a:pPr>
            <a:r>
              <a:rPr lang="en-US">
                <a:latin typeface="Aptos Display"/>
              </a:rPr>
              <a:t>14. </a:t>
            </a:r>
            <a:r>
              <a:rPr lang="en-US">
                <a:latin typeface="Aptos Display"/>
                <a:hlinkClick r:id="rId15"/>
              </a:rPr>
              <a:t>Top ROI With Above Average Facilities</a:t>
            </a:r>
          </a:p>
          <a:p>
            <a:pPr>
              <a:lnSpc>
                <a:spcPct val="150000"/>
              </a:lnSpc>
            </a:pPr>
            <a:r>
              <a:rPr lang="en-US">
                <a:latin typeface="Aptos Display"/>
              </a:rPr>
              <a:t>15. </a:t>
            </a:r>
            <a:r>
              <a:rPr lang="en-US">
                <a:latin typeface="Aptos Display"/>
                <a:hlinkClick r:id="rId16"/>
              </a:rPr>
              <a:t>Where is the best place to retire in the US?</a:t>
            </a:r>
            <a:endParaRPr lang="en-US">
              <a:latin typeface="Aptos Display"/>
            </a:endParaRPr>
          </a:p>
          <a:p>
            <a:pPr>
              <a:lnSpc>
                <a:spcPct val="150000"/>
              </a:lnSpc>
            </a:pPr>
            <a:r>
              <a:rPr lang="en-US">
                <a:latin typeface="Aptos Display"/>
              </a:rPr>
              <a:t>16.  </a:t>
            </a:r>
            <a:r>
              <a:rPr lang="en-US">
                <a:latin typeface="Aptos Display"/>
                <a:hlinkClick r:id="rId17"/>
              </a:rPr>
              <a:t>Active Lifestyles in Florida</a:t>
            </a:r>
            <a:endParaRPr lang="en-US">
              <a:latin typeface="Aptos Display"/>
            </a:endParaRPr>
          </a:p>
          <a:p>
            <a:pPr>
              <a:lnSpc>
                <a:spcPct val="150000"/>
              </a:lnSpc>
            </a:pPr>
            <a:r>
              <a:rPr lang="en-US">
                <a:latin typeface="Aptos Display"/>
              </a:rPr>
              <a:t>17. </a:t>
            </a:r>
            <a:r>
              <a:rPr lang="en-US">
                <a:latin typeface="Aptos Display"/>
                <a:hlinkClick r:id="rId18"/>
              </a:rPr>
              <a:t>Poster From Phase 1 </a:t>
            </a:r>
            <a:endParaRPr lang="en-US">
              <a:latin typeface="Aptos Display"/>
            </a:endParaRPr>
          </a:p>
          <a:p>
            <a:pPr>
              <a:lnSpc>
                <a:spcPct val="150000"/>
              </a:lnSpc>
            </a:pPr>
            <a:endParaRPr lang="en-US">
              <a:latin typeface="Aptos Display"/>
            </a:endParaRPr>
          </a:p>
          <a:p>
            <a:endParaRPr lang="en-US"/>
          </a:p>
        </p:txBody>
      </p:sp>
    </p:spTree>
    <p:extLst>
      <p:ext uri="{BB962C8B-B14F-4D97-AF65-F5344CB8AC3E}">
        <p14:creationId xmlns:p14="http://schemas.microsoft.com/office/powerpoint/2010/main" val="1308495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err="1">
                <a:ea typeface="+mj-lt"/>
                <a:cs typeface="+mj-lt"/>
              </a:rPr>
              <a:t>NaN</a:t>
            </a:r>
            <a:r>
              <a:rPr lang="en-US">
                <a:ea typeface="+mj-lt"/>
                <a:cs typeface="+mj-lt"/>
              </a:rPr>
              <a:t> Values in Overall Rating Lead Exploration</a:t>
            </a:r>
          </a:p>
          <a:p>
            <a:pPr algn="ctr"/>
            <a:endParaRPr lang="en-US"/>
          </a:p>
        </p:txBody>
      </p:sp>
      <p:sp>
        <p:nvSpPr>
          <p:cNvPr id="3" name="TextBox 2">
            <a:extLst>
              <a:ext uri="{FF2B5EF4-FFF2-40B4-BE49-F238E27FC236}">
                <a16:creationId xmlns:a16="http://schemas.microsoft.com/office/drawing/2014/main" id="{4B7BEFD9-2854-C652-8887-CCE2CF0A55E4}"/>
              </a:ext>
            </a:extLst>
          </p:cNvPr>
          <p:cNvSpPr txBox="1"/>
          <p:nvPr/>
        </p:nvSpPr>
        <p:spPr>
          <a:xfrm>
            <a:off x="8038809" y="1192443"/>
            <a:ext cx="41182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t>Why Choose Overall Rating? </a:t>
            </a:r>
          </a:p>
          <a:p>
            <a:pPr>
              <a:lnSpc>
                <a:spcPct val="150000"/>
              </a:lnSpc>
            </a:pPr>
            <a:endParaRPr lang="en-US" dirty="0"/>
          </a:p>
          <a:p>
            <a:pPr marL="285750" indent="-285750">
              <a:lnSpc>
                <a:spcPct val="150000"/>
              </a:lnSpc>
              <a:buFont typeface="Wingdings"/>
              <a:buChar char="Ø"/>
            </a:pPr>
            <a:r>
              <a:rPr lang="en-US" dirty="0"/>
              <a:t>Looking at </a:t>
            </a:r>
            <a:r>
              <a:rPr lang="en-US" dirty="0" err="1"/>
              <a:t>NaN</a:t>
            </a:r>
            <a:r>
              <a:rPr lang="en-US" dirty="0"/>
              <a:t> values lead us to inspect “LS Quality Rate,” “Survey Rate,” “RN Staffing Rate”</a:t>
            </a:r>
          </a:p>
          <a:p>
            <a:pPr marL="285750" indent="-285750">
              <a:lnSpc>
                <a:spcPct val="150000"/>
              </a:lnSpc>
              <a:buFont typeface="Wingdings"/>
              <a:buChar char="Ø"/>
            </a:pPr>
            <a:r>
              <a:rPr lang="en-US" dirty="0"/>
              <a:t>Where "SS" is short stay</a:t>
            </a:r>
          </a:p>
          <a:p>
            <a:pPr marL="285750" indent="-285750">
              <a:lnSpc>
                <a:spcPct val="150000"/>
              </a:lnSpc>
              <a:buFont typeface="Wingdings"/>
              <a:buChar char="Ø"/>
            </a:pPr>
            <a:r>
              <a:rPr lang="en-US" dirty="0"/>
              <a:t>Where "RN" is resident nurse</a:t>
            </a:r>
          </a:p>
          <a:p>
            <a:pPr>
              <a:lnSpc>
                <a:spcPct val="150000"/>
              </a:lnSpc>
            </a:pPr>
            <a:r>
              <a:rPr lang="en-US" dirty="0"/>
              <a:t>Why not Survey Rate? </a:t>
            </a:r>
          </a:p>
          <a:p>
            <a:pPr marL="285750" indent="-285750">
              <a:lnSpc>
                <a:spcPct val="150000"/>
              </a:lnSpc>
              <a:buFont typeface="Wingdings"/>
              <a:buChar char="Ø"/>
            </a:pPr>
            <a:r>
              <a:rPr lang="en-US" dirty="0"/>
              <a:t>Survey Rate as a column had minimal </a:t>
            </a:r>
            <a:r>
              <a:rPr lang="en-US" dirty="0" err="1"/>
              <a:t>NaN</a:t>
            </a:r>
            <a:r>
              <a:rPr lang="en-US" dirty="0"/>
              <a:t> values</a:t>
            </a:r>
          </a:p>
          <a:p>
            <a:endParaRPr lang="en-US" dirty="0"/>
          </a:p>
          <a:p>
            <a:pPr marL="285750" indent="-285750">
              <a:buFont typeface="Wingdings"/>
              <a:buChar char="Ø"/>
            </a:pPr>
            <a:endParaRPr lang="en-US" dirty="0"/>
          </a:p>
        </p:txBody>
      </p:sp>
      <p:pic>
        <p:nvPicPr>
          <p:cNvPr id="2" name="Picture 1" descr="A table with numbers and letters&#10;&#10;Description automatically generated">
            <a:extLst>
              <a:ext uri="{FF2B5EF4-FFF2-40B4-BE49-F238E27FC236}">
                <a16:creationId xmlns:a16="http://schemas.microsoft.com/office/drawing/2014/main" id="{A45F6D06-5E6F-7D4C-4D78-CD1E384A4F46}"/>
              </a:ext>
            </a:extLst>
          </p:cNvPr>
          <p:cNvPicPr>
            <a:picLocks noChangeAspect="1"/>
          </p:cNvPicPr>
          <p:nvPr/>
        </p:nvPicPr>
        <p:blipFill rotWithShape="1">
          <a:blip r:embed="rId2"/>
          <a:srcRect r="1186" b="-126"/>
          <a:stretch/>
        </p:blipFill>
        <p:spPr>
          <a:xfrm>
            <a:off x="186137" y="1194115"/>
            <a:ext cx="7753791" cy="4632643"/>
          </a:xfrm>
          <a:prstGeom prst="rect">
            <a:avLst/>
          </a:prstGeom>
        </p:spPr>
      </p:pic>
    </p:spTree>
    <p:extLst>
      <p:ext uri="{BB962C8B-B14F-4D97-AF65-F5344CB8AC3E}">
        <p14:creationId xmlns:p14="http://schemas.microsoft.com/office/powerpoint/2010/main" val="2888490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9E4-E4C5-8E8D-0A8E-85E34D9587E6}"/>
              </a:ext>
            </a:extLst>
          </p:cNvPr>
          <p:cNvSpPr>
            <a:spLocks noGrp="1"/>
          </p:cNvSpPr>
          <p:nvPr>
            <p:ph type="title"/>
          </p:nvPr>
        </p:nvSpPr>
        <p:spPr>
          <a:xfrm>
            <a:off x="894080" y="-16916"/>
            <a:ext cx="10515600" cy="835707"/>
          </a:xfrm>
        </p:spPr>
        <p:txBody>
          <a:bodyPr/>
          <a:lstStyle/>
          <a:p>
            <a:pPr algn="ctr"/>
            <a:r>
              <a:rPr lang="en-US"/>
              <a:t>Retirees: The Silver Stakeholders</a:t>
            </a:r>
            <a:endParaRPr lang="en-US" dirty="0"/>
          </a:p>
        </p:txBody>
      </p:sp>
      <p:cxnSp>
        <p:nvCxnSpPr>
          <p:cNvPr id="8" name="Straight Arrow Connector 7">
            <a:extLst>
              <a:ext uri="{FF2B5EF4-FFF2-40B4-BE49-F238E27FC236}">
                <a16:creationId xmlns:a16="http://schemas.microsoft.com/office/drawing/2014/main" id="{1E169F35-457A-DB5A-4E10-C932EC2D004C}"/>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29459B6-1719-256E-6484-42C43B17C59D}"/>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F972367-3F86-FFF6-6E32-EF5665F22F39}"/>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Aptos Display"/>
              </a:rPr>
              <a:t>Stakeholders </a:t>
            </a:r>
            <a:r>
              <a:rPr lang="en-US">
                <a:latin typeface="Aptos Display"/>
              </a:rPr>
              <a:t>| Financial Performance|</a:t>
            </a:r>
            <a:r>
              <a:rPr lang="en-US" b="1">
                <a:latin typeface="Aptos Display"/>
              </a:rPr>
              <a:t> </a:t>
            </a:r>
            <a:r>
              <a:rPr lang="en-US">
                <a:latin typeface="Aptos Display"/>
              </a:rPr>
              <a:t>Operational Performance| Recommendation </a:t>
            </a:r>
          </a:p>
        </p:txBody>
      </p:sp>
      <p:sp>
        <p:nvSpPr>
          <p:cNvPr id="12" name="Rectangle: Rounded Corners 11">
            <a:extLst>
              <a:ext uri="{FF2B5EF4-FFF2-40B4-BE49-F238E27FC236}">
                <a16:creationId xmlns:a16="http://schemas.microsoft.com/office/drawing/2014/main" id="{C9137EC1-F3F0-16C1-1187-64329ACE52E7}"/>
              </a:ext>
            </a:extLst>
          </p:cNvPr>
          <p:cNvSpPr/>
          <p:nvPr/>
        </p:nvSpPr>
        <p:spPr>
          <a:xfrm>
            <a:off x="589280" y="1000125"/>
            <a:ext cx="5097139" cy="9143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Retirees</a:t>
            </a:r>
          </a:p>
        </p:txBody>
      </p:sp>
      <p:sp>
        <p:nvSpPr>
          <p:cNvPr id="14" name="TextBox 13">
            <a:extLst>
              <a:ext uri="{FF2B5EF4-FFF2-40B4-BE49-F238E27FC236}">
                <a16:creationId xmlns:a16="http://schemas.microsoft.com/office/drawing/2014/main" id="{4A130CDA-69FB-C81E-CBFA-B826522E2C05}"/>
              </a:ext>
            </a:extLst>
          </p:cNvPr>
          <p:cNvSpPr txBox="1"/>
          <p:nvPr/>
        </p:nvSpPr>
        <p:spPr>
          <a:xfrm>
            <a:off x="589279" y="2095500"/>
            <a:ext cx="5097139" cy="3791872"/>
          </a:xfrm>
          <a:prstGeom prst="rect">
            <a:avLst/>
          </a:prstGeom>
          <a:noFill/>
          <a:ln>
            <a:solidFill>
              <a:schemeClr val="accent1"/>
            </a:solidFill>
          </a:ln>
        </p:spPr>
        <p:txBody>
          <a:bodyPr wrap="square" lIns="91440" tIns="45720" rIns="91440" bIns="45720" rtlCol="0" anchor="t">
            <a:spAutoFit/>
          </a:bodyPr>
          <a:lstStyle/>
          <a:p>
            <a:pPr>
              <a:lnSpc>
                <a:spcPct val="150000"/>
              </a:lnSpc>
            </a:pPr>
            <a:r>
              <a:rPr lang="en-US" b="1" u="sng" dirty="0">
                <a:latin typeface="Aptos Display"/>
              </a:rPr>
              <a:t>Who:</a:t>
            </a:r>
          </a:p>
          <a:p>
            <a:pPr marL="285750" indent="-285750">
              <a:lnSpc>
                <a:spcPct val="150000"/>
              </a:lnSpc>
              <a:buFont typeface="Wingdings" panose="05000000000000000000" pitchFamily="2" charset="2"/>
              <a:buChar char="Ø"/>
            </a:pPr>
            <a:r>
              <a:rPr lang="en-US" dirty="0">
                <a:latin typeface="Aptos Display"/>
              </a:rPr>
              <a:t>Elder individuals &gt; 62 years of age</a:t>
            </a:r>
          </a:p>
          <a:p>
            <a:pPr marL="285750" indent="-285750">
              <a:lnSpc>
                <a:spcPct val="150000"/>
              </a:lnSpc>
              <a:buFont typeface="Wingdings" panose="05000000000000000000" pitchFamily="2" charset="2"/>
              <a:buChar char="Ø"/>
            </a:pPr>
            <a:r>
              <a:rPr lang="en-US" dirty="0">
                <a:latin typeface="Aptos Display"/>
              </a:rPr>
              <a:t>Family members of these individuals</a:t>
            </a:r>
          </a:p>
          <a:p>
            <a:pPr>
              <a:lnSpc>
                <a:spcPct val="150000"/>
              </a:lnSpc>
            </a:pPr>
            <a:r>
              <a:rPr lang="en-US" b="1" u="sng" dirty="0">
                <a:latin typeface="Aptos Display"/>
              </a:rPr>
              <a:t>What are they looking for:</a:t>
            </a:r>
          </a:p>
          <a:p>
            <a:pPr marL="285750" indent="-285750">
              <a:lnSpc>
                <a:spcPct val="150000"/>
              </a:lnSpc>
              <a:buFont typeface="Wingdings" panose="05000000000000000000" pitchFamily="2" charset="2"/>
              <a:buChar char="Ø"/>
            </a:pPr>
            <a:r>
              <a:rPr lang="en-US" dirty="0">
                <a:latin typeface="Aptos Display"/>
              </a:rPr>
              <a:t>Safe, secure, and high quality</a:t>
            </a:r>
          </a:p>
          <a:p>
            <a:pPr marL="285750" indent="-285750">
              <a:lnSpc>
                <a:spcPct val="150000"/>
              </a:lnSpc>
              <a:buFont typeface="Wingdings" panose="05000000000000000000" pitchFamily="2" charset="2"/>
              <a:buChar char="Ø"/>
            </a:pPr>
            <a:r>
              <a:rPr lang="en-US" dirty="0">
                <a:latin typeface="Aptos Display"/>
              </a:rPr>
              <a:t>Better quality of life, entertainment, family</a:t>
            </a:r>
          </a:p>
          <a:p>
            <a:pPr>
              <a:lnSpc>
                <a:spcPct val="150000"/>
              </a:lnSpc>
            </a:pPr>
            <a:r>
              <a:rPr lang="en-US" b="1" u="sng" dirty="0">
                <a:latin typeface="Aptos Display"/>
              </a:rPr>
              <a:t>Typical retiree:</a:t>
            </a:r>
          </a:p>
          <a:p>
            <a:pPr marL="285750" indent="-285750">
              <a:lnSpc>
                <a:spcPct val="150000"/>
              </a:lnSpc>
              <a:buFont typeface="Wingdings" panose="05000000000000000000" pitchFamily="2" charset="2"/>
              <a:buChar char="Ø"/>
            </a:pPr>
            <a:r>
              <a:rPr lang="en-US" dirty="0">
                <a:latin typeface="Aptos Display"/>
              </a:rPr>
              <a:t>Elder individuals who need assistance in their </a:t>
            </a:r>
            <a:r>
              <a:rPr lang="en-US">
                <a:latin typeface="Aptos Display"/>
              </a:rPr>
              <a:t>day-to-day life</a:t>
            </a:r>
            <a:endParaRPr lang="en-US" dirty="0">
              <a:latin typeface="Aptos Display"/>
            </a:endParaRPr>
          </a:p>
        </p:txBody>
      </p:sp>
      <p:pic>
        <p:nvPicPr>
          <p:cNvPr id="25" name="Graphic 24" descr="Architecture with solid fill">
            <a:extLst>
              <a:ext uri="{FF2B5EF4-FFF2-40B4-BE49-F238E27FC236}">
                <a16:creationId xmlns:a16="http://schemas.microsoft.com/office/drawing/2014/main" id="{1D094783-5943-9B2D-1CC3-5A842674DA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8753" y="968581"/>
            <a:ext cx="914400" cy="914400"/>
          </a:xfrm>
          <a:prstGeom prst="rect">
            <a:avLst/>
          </a:prstGeom>
        </p:spPr>
      </p:pic>
      <p:pic>
        <p:nvPicPr>
          <p:cNvPr id="3" name="Picture 2">
            <a:extLst>
              <a:ext uri="{FF2B5EF4-FFF2-40B4-BE49-F238E27FC236}">
                <a16:creationId xmlns:a16="http://schemas.microsoft.com/office/drawing/2014/main" id="{B254CFE1-E989-E0D3-50FC-F7A1C545C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008" y="1138569"/>
            <a:ext cx="6253174" cy="4693458"/>
          </a:xfrm>
          <a:prstGeom prst="rect">
            <a:avLst/>
          </a:prstGeom>
        </p:spPr>
      </p:pic>
    </p:spTree>
    <p:extLst>
      <p:ext uri="{BB962C8B-B14F-4D97-AF65-F5344CB8AC3E}">
        <p14:creationId xmlns:p14="http://schemas.microsoft.com/office/powerpoint/2010/main" val="2513120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Florida's Tax Benefits</a:t>
            </a:r>
            <a:endParaRPr lang="en-US"/>
          </a:p>
          <a:p>
            <a:pPr algn="ctr"/>
            <a:endParaRPr lang="en-US"/>
          </a:p>
        </p:txBody>
      </p:sp>
      <p:sp>
        <p:nvSpPr>
          <p:cNvPr id="3" name="TextBox 2">
            <a:extLst>
              <a:ext uri="{FF2B5EF4-FFF2-40B4-BE49-F238E27FC236}">
                <a16:creationId xmlns:a16="http://schemas.microsoft.com/office/drawing/2014/main" id="{4B7BEFD9-2854-C652-8887-CCE2CF0A55E4}"/>
              </a:ext>
            </a:extLst>
          </p:cNvPr>
          <p:cNvSpPr txBox="1"/>
          <p:nvPr/>
        </p:nvSpPr>
        <p:spPr>
          <a:xfrm>
            <a:off x="7596733" y="1111008"/>
            <a:ext cx="4118287" cy="8833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Ø"/>
            </a:pPr>
            <a:endParaRPr lang="en-US">
              <a:latin typeface="Aptos Display"/>
            </a:endParaRPr>
          </a:p>
          <a:p>
            <a:pPr marL="342900" indent="-342900">
              <a:lnSpc>
                <a:spcPct val="150000"/>
              </a:lnSpc>
              <a:buFont typeface="Wingdings"/>
              <a:buChar char="Ø"/>
            </a:pPr>
            <a:endParaRPr lang="en-US">
              <a:latin typeface="Aptos Display"/>
            </a:endParaRPr>
          </a:p>
        </p:txBody>
      </p:sp>
      <p:sp>
        <p:nvSpPr>
          <p:cNvPr id="2" name="TextBox 1">
            <a:extLst>
              <a:ext uri="{FF2B5EF4-FFF2-40B4-BE49-F238E27FC236}">
                <a16:creationId xmlns:a16="http://schemas.microsoft.com/office/drawing/2014/main" id="{1FF3AB5B-412B-D83E-9B74-922512A084C4}"/>
              </a:ext>
            </a:extLst>
          </p:cNvPr>
          <p:cNvSpPr txBox="1"/>
          <p:nvPr/>
        </p:nvSpPr>
        <p:spPr>
          <a:xfrm>
            <a:off x="712581" y="2460517"/>
            <a:ext cx="8312727"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fontAlgn="base">
              <a:lnSpc>
                <a:spcPct val="150000"/>
              </a:lnSpc>
            </a:pPr>
            <a:endParaRPr lang="en-US" sz="1800" b="0" i="0" u="none" strike="noStrike">
              <a:solidFill>
                <a:srgbClr val="000000"/>
              </a:solidFill>
              <a:effectLst/>
              <a:latin typeface="+mj-lt"/>
            </a:endParaRPr>
          </a:p>
          <a:p>
            <a:pPr rtl="0" fontAlgn="base">
              <a:lnSpc>
                <a:spcPct val="150000"/>
              </a:lnSpc>
            </a:pPr>
            <a:r>
              <a:rPr lang="en-US" b="0" i="0" u="none" strike="noStrike">
                <a:solidFill>
                  <a:srgbClr val="000000"/>
                </a:solidFill>
                <a:effectLst/>
                <a:latin typeface="+mj-lt"/>
                <a:hlinkClick r:id="rId2"/>
              </a:rPr>
              <a:t>Source: Finance Buzz</a:t>
            </a:r>
            <a:endParaRPr lang="en-US" b="0" i="0" u="none" strike="noStrike">
              <a:solidFill>
                <a:srgbClr val="000000"/>
              </a:solidFill>
              <a:effectLst/>
              <a:latin typeface="+mj-lt"/>
            </a:endParaRPr>
          </a:p>
          <a:p>
            <a:pPr rtl="0" fontAlgn="base">
              <a:lnSpc>
                <a:spcPct val="150000"/>
              </a:lnSpc>
            </a:pPr>
            <a:r>
              <a:rPr lang="en-US" b="0" i="0" u="none" strike="noStrike">
                <a:solidFill>
                  <a:srgbClr val="000000"/>
                </a:solidFill>
                <a:effectLst/>
                <a:latin typeface="+mj-lt"/>
                <a:hlinkClick r:id="rId3"/>
              </a:rPr>
              <a:t>Supported by: Acts Retirement</a:t>
            </a:r>
            <a:endParaRPr lang="en-US" b="0" i="0" u="none" strike="noStrike">
              <a:solidFill>
                <a:srgbClr val="000000"/>
              </a:solidFill>
              <a:effectLst/>
              <a:latin typeface="+mj-lt"/>
            </a:endParaRPr>
          </a:p>
          <a:p>
            <a:endParaRPr lang="en-US"/>
          </a:p>
          <a:p>
            <a:endParaRPr lang="en-US"/>
          </a:p>
          <a:p>
            <a:endParaRPr lang="en-US"/>
          </a:p>
          <a:p>
            <a:endParaRPr lang="en-US"/>
          </a:p>
        </p:txBody>
      </p:sp>
      <p:pic>
        <p:nvPicPr>
          <p:cNvPr id="6" name="Picture 5">
            <a:extLst>
              <a:ext uri="{FF2B5EF4-FFF2-40B4-BE49-F238E27FC236}">
                <a16:creationId xmlns:a16="http://schemas.microsoft.com/office/drawing/2014/main" id="{BDD04CDD-3F4D-7E9E-9EB5-38F2D1C5D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359" y="846803"/>
            <a:ext cx="5054299" cy="5036542"/>
          </a:xfrm>
          <a:prstGeom prst="rect">
            <a:avLst/>
          </a:prstGeom>
        </p:spPr>
      </p:pic>
    </p:spTree>
    <p:extLst>
      <p:ext uri="{BB962C8B-B14F-4D97-AF65-F5344CB8AC3E}">
        <p14:creationId xmlns:p14="http://schemas.microsoft.com/office/powerpoint/2010/main" val="20644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New York's Higher Overall Rating </a:t>
            </a:r>
            <a:endParaRPr lang="en-US"/>
          </a:p>
          <a:p>
            <a:pPr algn="ctr"/>
            <a:endParaRPr lang="en-US"/>
          </a:p>
        </p:txBody>
      </p:sp>
      <p:sp>
        <p:nvSpPr>
          <p:cNvPr id="3" name="TextBox 2">
            <a:extLst>
              <a:ext uri="{FF2B5EF4-FFF2-40B4-BE49-F238E27FC236}">
                <a16:creationId xmlns:a16="http://schemas.microsoft.com/office/drawing/2014/main" id="{4B7BEFD9-2854-C652-8887-CCE2CF0A55E4}"/>
              </a:ext>
            </a:extLst>
          </p:cNvPr>
          <p:cNvSpPr txBox="1"/>
          <p:nvPr/>
        </p:nvSpPr>
        <p:spPr>
          <a:xfrm>
            <a:off x="7596733" y="1111008"/>
            <a:ext cx="4118287" cy="4622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Ø"/>
            </a:pPr>
            <a:r>
              <a:rPr lang="en-US">
                <a:latin typeface="Aptos Display"/>
              </a:rPr>
              <a:t>New York  has a slightly higher rating than Florida when comparing their overall rating</a:t>
            </a:r>
          </a:p>
          <a:p>
            <a:pPr>
              <a:lnSpc>
                <a:spcPct val="150000"/>
              </a:lnSpc>
            </a:pPr>
            <a:endParaRPr lang="en-US">
              <a:latin typeface="Aptos Display"/>
            </a:endParaRPr>
          </a:p>
          <a:p>
            <a:pPr marL="342900" indent="-342900">
              <a:lnSpc>
                <a:spcPct val="150000"/>
              </a:lnSpc>
              <a:buFont typeface="Wingdings"/>
              <a:buChar char="Ø"/>
            </a:pPr>
            <a:r>
              <a:rPr lang="en-US">
                <a:latin typeface="Aptos Display"/>
              </a:rPr>
              <a:t>This overall rating compiles scores from survey rating, quality rating, staffing rating, registered nurse rating, long stay quality rating, short stay quality rating, and health inspector rating.</a:t>
            </a:r>
          </a:p>
          <a:p>
            <a:pPr marL="342900" indent="-342900">
              <a:lnSpc>
                <a:spcPct val="150000"/>
              </a:lnSpc>
              <a:buFont typeface="Wingdings"/>
              <a:buChar char="Ø"/>
            </a:pPr>
            <a:endParaRPr lang="en-US">
              <a:latin typeface="Aptos Display"/>
            </a:endParaRPr>
          </a:p>
        </p:txBody>
      </p:sp>
      <p:pic>
        <p:nvPicPr>
          <p:cNvPr id="6" name="Picture 5" descr="A blue and red rectangular chart&#10;&#10;Description automatically generated">
            <a:extLst>
              <a:ext uri="{FF2B5EF4-FFF2-40B4-BE49-F238E27FC236}">
                <a16:creationId xmlns:a16="http://schemas.microsoft.com/office/drawing/2014/main" id="{B14A159D-400D-A3F5-7E5B-6C075036C620}"/>
              </a:ext>
            </a:extLst>
          </p:cNvPr>
          <p:cNvPicPr>
            <a:picLocks noChangeAspect="1"/>
          </p:cNvPicPr>
          <p:nvPr/>
        </p:nvPicPr>
        <p:blipFill>
          <a:blip r:embed="rId2"/>
          <a:stretch>
            <a:fillRect/>
          </a:stretch>
        </p:blipFill>
        <p:spPr>
          <a:xfrm>
            <a:off x="455138" y="888807"/>
            <a:ext cx="7081999" cy="5074570"/>
          </a:xfrm>
          <a:prstGeom prst="rect">
            <a:avLst/>
          </a:prstGeom>
        </p:spPr>
      </p:pic>
    </p:spTree>
    <p:extLst>
      <p:ext uri="{BB962C8B-B14F-4D97-AF65-F5344CB8AC3E}">
        <p14:creationId xmlns:p14="http://schemas.microsoft.com/office/powerpoint/2010/main" val="2125657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How Did States Responded to COVID-19?</a:t>
            </a:r>
            <a:endParaRPr lang="en-US"/>
          </a:p>
          <a:p>
            <a:pPr algn="ctr"/>
            <a:endParaRPr lang="en-US"/>
          </a:p>
        </p:txBody>
      </p:sp>
      <mc:AlternateContent xmlns:mc="http://schemas.openxmlformats.org/markup-compatibility/2006" xmlns:cx6="http://schemas.microsoft.com/office/drawing/2016/5/12/chartex">
        <mc:Choice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xmlns:cx6="http://schemas.microsoft.com/office/drawing/2016/5/12/chartex">
        <mc:Choice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2" name="Picture 1">
            <a:extLst>
              <a:ext uri="{FF2B5EF4-FFF2-40B4-BE49-F238E27FC236}">
                <a16:creationId xmlns:a16="http://schemas.microsoft.com/office/drawing/2014/main" id="{CD17A029-3E49-04D0-1B22-6B2CB4FD80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1946" y="915117"/>
            <a:ext cx="9309219" cy="5118098"/>
          </a:xfrm>
          <a:prstGeom prst="rect">
            <a:avLst/>
          </a:prstGeom>
        </p:spPr>
      </p:pic>
    </p:spTree>
    <p:extLst>
      <p:ext uri="{BB962C8B-B14F-4D97-AF65-F5344CB8AC3E}">
        <p14:creationId xmlns:p14="http://schemas.microsoft.com/office/powerpoint/2010/main" val="2180697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Median Fine Amounts Spike in the US</a:t>
            </a:r>
            <a:endParaRPr lang="en-US"/>
          </a:p>
          <a:p>
            <a:pPr algn="ctr"/>
            <a:endParaRPr lang="en-US"/>
          </a:p>
        </p:txBody>
      </p:sp>
      <mc:AlternateContent xmlns:mc="http://schemas.openxmlformats.org/markup-compatibility/2006" xmlns:cx6="http://schemas.microsoft.com/office/drawing/2016/5/12/chartex">
        <mc:Choice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xmlns:cx6="http://schemas.microsoft.com/office/drawing/2016/5/12/chartex">
        <mc:Choice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3" name="Picture 2">
            <a:extLst>
              <a:ext uri="{FF2B5EF4-FFF2-40B4-BE49-F238E27FC236}">
                <a16:creationId xmlns:a16="http://schemas.microsoft.com/office/drawing/2014/main" id="{BC8051F8-A1AF-D1CD-B438-D0769BD6D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280" y="1297387"/>
            <a:ext cx="11235283" cy="4180676"/>
          </a:xfrm>
          <a:prstGeom prst="rect">
            <a:avLst/>
          </a:prstGeom>
        </p:spPr>
      </p:pic>
    </p:spTree>
    <p:extLst>
      <p:ext uri="{BB962C8B-B14F-4D97-AF65-F5344CB8AC3E}">
        <p14:creationId xmlns:p14="http://schemas.microsoft.com/office/powerpoint/2010/main" val="3901897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Median Quality Score Across the US </a:t>
            </a:r>
            <a:endParaRPr lang="en-US"/>
          </a:p>
          <a:p>
            <a:pPr algn="ctr"/>
            <a:endParaRPr lang="en-US"/>
          </a:p>
        </p:txBody>
      </p:sp>
      <mc:AlternateContent xmlns:mc="http://schemas.openxmlformats.org/markup-compatibility/2006" xmlns:cx6="http://schemas.microsoft.com/office/drawing/2016/5/12/chartex">
        <mc:Choice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xmlns:cx6="http://schemas.microsoft.com/office/drawing/2016/5/12/chartex">
        <mc:Choice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2" name="Picture 1">
            <a:extLst>
              <a:ext uri="{FF2B5EF4-FFF2-40B4-BE49-F238E27FC236}">
                <a16:creationId xmlns:a16="http://schemas.microsoft.com/office/drawing/2014/main" id="{65394445-38BE-C182-B5AD-F41375649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738" y="1440424"/>
            <a:ext cx="11098284" cy="3977151"/>
          </a:xfrm>
          <a:prstGeom prst="rect">
            <a:avLst/>
          </a:prstGeom>
        </p:spPr>
      </p:pic>
    </p:spTree>
    <p:extLst>
      <p:ext uri="{BB962C8B-B14F-4D97-AF65-F5344CB8AC3E}">
        <p14:creationId xmlns:p14="http://schemas.microsoft.com/office/powerpoint/2010/main" val="2301720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Feature Importances From Ridge Models </a:t>
            </a:r>
            <a:endParaRPr lang="en-US"/>
          </a:p>
          <a:p>
            <a:pPr algn="ctr"/>
            <a:endParaRPr lang="en-US"/>
          </a:p>
        </p:txBody>
      </p:sp>
      <mc:AlternateContent xmlns:mc="http://schemas.openxmlformats.org/markup-compatibility/2006" xmlns:cx6="http://schemas.microsoft.com/office/drawing/2016/5/12/chartex">
        <mc:Choice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xmlns:cx6="http://schemas.microsoft.com/office/drawing/2016/5/12/chartex">
        <mc:Choice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3" name="Picture 2">
            <a:extLst>
              <a:ext uri="{FF2B5EF4-FFF2-40B4-BE49-F238E27FC236}">
                <a16:creationId xmlns:a16="http://schemas.microsoft.com/office/drawing/2014/main" id="{9B5C258C-2BD5-2A4C-1217-D16F44683E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87" y="907122"/>
            <a:ext cx="10167793" cy="5119293"/>
          </a:xfrm>
          <a:prstGeom prst="rect">
            <a:avLst/>
          </a:prstGeom>
        </p:spPr>
      </p:pic>
    </p:spTree>
    <p:extLst>
      <p:ext uri="{BB962C8B-B14F-4D97-AF65-F5344CB8AC3E}">
        <p14:creationId xmlns:p14="http://schemas.microsoft.com/office/powerpoint/2010/main" val="2192864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Top 25 Above Average Zip Code Ratings  </a:t>
            </a:r>
            <a:endParaRPr lang="en-US"/>
          </a:p>
          <a:p>
            <a:pPr algn="ctr"/>
            <a:endParaRPr lang="en-US"/>
          </a:p>
        </p:txBody>
      </p:sp>
      <mc:AlternateContent xmlns:mc="http://schemas.openxmlformats.org/markup-compatibility/2006" xmlns:cx6="http://schemas.microsoft.com/office/drawing/2016/5/12/chartex">
        <mc:Choice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xmlns:cx6="http://schemas.microsoft.com/office/drawing/2016/5/12/chartex">
        <mc:Choice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2" name="Picture 1">
            <a:extLst>
              <a:ext uri="{FF2B5EF4-FFF2-40B4-BE49-F238E27FC236}">
                <a16:creationId xmlns:a16="http://schemas.microsoft.com/office/drawing/2014/main" id="{8D8C9A48-9B47-7C71-A84A-1D27357D9F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883" y="895095"/>
            <a:ext cx="8729709" cy="5087930"/>
          </a:xfrm>
          <a:prstGeom prst="rect">
            <a:avLst/>
          </a:prstGeom>
        </p:spPr>
      </p:pic>
    </p:spTree>
    <p:extLst>
      <p:ext uri="{BB962C8B-B14F-4D97-AF65-F5344CB8AC3E}">
        <p14:creationId xmlns:p14="http://schemas.microsoft.com/office/powerpoint/2010/main" val="4013913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Top 150 Above Average Zip Code Ratings  </a:t>
            </a:r>
            <a:endParaRPr lang="en-US"/>
          </a:p>
          <a:p>
            <a:pPr algn="ctr"/>
            <a:endParaRPr lang="en-US"/>
          </a:p>
        </p:txBody>
      </p:sp>
      <mc:AlternateContent xmlns:mc="http://schemas.openxmlformats.org/markup-compatibility/2006" xmlns:cx6="http://schemas.microsoft.com/office/drawing/2016/5/12/chartex">
        <mc:Choice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xmlns:cx6="http://schemas.microsoft.com/office/drawing/2016/5/12/chartex">
        <mc:Choice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3" name="Picture 2">
            <a:extLst>
              <a:ext uri="{FF2B5EF4-FFF2-40B4-BE49-F238E27FC236}">
                <a16:creationId xmlns:a16="http://schemas.microsoft.com/office/drawing/2014/main" id="{1CBD9A2A-D53C-D448-219B-BF05411787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9806" y="879816"/>
            <a:ext cx="8014563" cy="5200782"/>
          </a:xfrm>
          <a:prstGeom prst="rect">
            <a:avLst/>
          </a:prstGeom>
        </p:spPr>
      </p:pic>
    </p:spTree>
    <p:extLst>
      <p:ext uri="{BB962C8B-B14F-4D97-AF65-F5344CB8AC3E}">
        <p14:creationId xmlns:p14="http://schemas.microsoft.com/office/powerpoint/2010/main" val="3493441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Top 25 Average Net Incomes by State</a:t>
            </a:r>
            <a:endParaRPr lang="en-US"/>
          </a:p>
          <a:p>
            <a:pPr algn="ctr"/>
            <a:endParaRPr lang="en-US"/>
          </a:p>
        </p:txBody>
      </p:sp>
      <mc:AlternateContent xmlns:mc="http://schemas.openxmlformats.org/markup-compatibility/2006" xmlns:cx6="http://schemas.microsoft.com/office/drawing/2016/5/12/chartex">
        <mc:Choice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xmlns:cx6="http://schemas.microsoft.com/office/drawing/2016/5/12/chartex">
        <mc:Choice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2" name="Picture 1">
            <a:extLst>
              <a:ext uri="{FF2B5EF4-FFF2-40B4-BE49-F238E27FC236}">
                <a16:creationId xmlns:a16="http://schemas.microsoft.com/office/drawing/2014/main" id="{21A1B03F-79ED-C551-2924-BC88FC093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107" y="926119"/>
            <a:ext cx="8076213" cy="5100766"/>
          </a:xfrm>
          <a:prstGeom prst="rect">
            <a:avLst/>
          </a:prstGeom>
        </p:spPr>
      </p:pic>
    </p:spTree>
    <p:extLst>
      <p:ext uri="{BB962C8B-B14F-4D97-AF65-F5344CB8AC3E}">
        <p14:creationId xmlns:p14="http://schemas.microsoft.com/office/powerpoint/2010/main" val="564952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Top 10 Averaged Important Features for Ridge</a:t>
            </a:r>
            <a:endParaRPr lang="en-US"/>
          </a:p>
          <a:p>
            <a:pPr algn="ctr"/>
            <a:endParaRPr lang="en-US"/>
          </a:p>
        </p:txBody>
      </p:sp>
      <mc:AlternateContent xmlns:mc="http://schemas.openxmlformats.org/markup-compatibility/2006" xmlns:cx6="http://schemas.microsoft.com/office/drawing/2016/5/12/chartex">
        <mc:Choice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xmlns:cx6="http://schemas.microsoft.com/office/drawing/2016/5/12/chartex">
        <mc:Choice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3" name="Picture 2">
            <a:extLst>
              <a:ext uri="{FF2B5EF4-FFF2-40B4-BE49-F238E27FC236}">
                <a16:creationId xmlns:a16="http://schemas.microsoft.com/office/drawing/2014/main" id="{5C74EE29-5EE6-8DD1-03DF-1D308AFC85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524" y="879534"/>
            <a:ext cx="8606408" cy="5122414"/>
          </a:xfrm>
          <a:prstGeom prst="rect">
            <a:avLst/>
          </a:prstGeom>
        </p:spPr>
      </p:pic>
    </p:spTree>
    <p:extLst>
      <p:ext uri="{BB962C8B-B14F-4D97-AF65-F5344CB8AC3E}">
        <p14:creationId xmlns:p14="http://schemas.microsoft.com/office/powerpoint/2010/main" val="3423388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9E4-E4C5-8E8D-0A8E-85E34D9587E6}"/>
              </a:ext>
            </a:extLst>
          </p:cNvPr>
          <p:cNvSpPr>
            <a:spLocks noGrp="1"/>
          </p:cNvSpPr>
          <p:nvPr>
            <p:ph type="title"/>
          </p:nvPr>
        </p:nvSpPr>
        <p:spPr>
          <a:xfrm>
            <a:off x="894080" y="-16916"/>
            <a:ext cx="10515600" cy="835707"/>
          </a:xfrm>
        </p:spPr>
        <p:txBody>
          <a:bodyPr/>
          <a:lstStyle/>
          <a:p>
            <a:pPr algn="ctr"/>
            <a:r>
              <a:rPr lang="en-US"/>
              <a:t>Aging Gracefully, Investing Wisely</a:t>
            </a:r>
          </a:p>
        </p:txBody>
      </p:sp>
      <p:cxnSp>
        <p:nvCxnSpPr>
          <p:cNvPr id="8" name="Straight Arrow Connector 7">
            <a:extLst>
              <a:ext uri="{FF2B5EF4-FFF2-40B4-BE49-F238E27FC236}">
                <a16:creationId xmlns:a16="http://schemas.microsoft.com/office/drawing/2014/main" id="{1E169F35-457A-DB5A-4E10-C932EC2D004C}"/>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29459B6-1719-256E-6484-42C43B17C59D}"/>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F972367-3F86-FFF6-6E32-EF5665F22F39}"/>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Aptos Display"/>
              </a:rPr>
              <a:t>Stakeholders </a:t>
            </a:r>
            <a:r>
              <a:rPr lang="en-US">
                <a:latin typeface="Aptos Display"/>
              </a:rPr>
              <a:t>| Financial Performance|</a:t>
            </a:r>
            <a:r>
              <a:rPr lang="en-US" b="1">
                <a:latin typeface="Aptos Display"/>
              </a:rPr>
              <a:t> </a:t>
            </a:r>
            <a:r>
              <a:rPr lang="en-US">
                <a:latin typeface="Aptos Display"/>
              </a:rPr>
              <a:t>Operational Performance| Recommendation </a:t>
            </a:r>
          </a:p>
        </p:txBody>
      </p:sp>
      <p:sp>
        <p:nvSpPr>
          <p:cNvPr id="17" name="Rectangle: Rounded Corners 16">
            <a:extLst>
              <a:ext uri="{FF2B5EF4-FFF2-40B4-BE49-F238E27FC236}">
                <a16:creationId xmlns:a16="http://schemas.microsoft.com/office/drawing/2014/main" id="{A50C8131-67B5-244D-D568-66BFD40BD1C2}"/>
              </a:ext>
            </a:extLst>
          </p:cNvPr>
          <p:cNvSpPr/>
          <p:nvPr/>
        </p:nvSpPr>
        <p:spPr>
          <a:xfrm>
            <a:off x="589280" y="1021960"/>
            <a:ext cx="5097139" cy="9143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Investors</a:t>
            </a:r>
          </a:p>
        </p:txBody>
      </p:sp>
      <p:sp>
        <p:nvSpPr>
          <p:cNvPr id="19" name="TextBox 18">
            <a:extLst>
              <a:ext uri="{FF2B5EF4-FFF2-40B4-BE49-F238E27FC236}">
                <a16:creationId xmlns:a16="http://schemas.microsoft.com/office/drawing/2014/main" id="{E85B412B-C088-79FC-76AF-45BFD12FD870}"/>
              </a:ext>
            </a:extLst>
          </p:cNvPr>
          <p:cNvSpPr txBox="1"/>
          <p:nvPr/>
        </p:nvSpPr>
        <p:spPr>
          <a:xfrm>
            <a:off x="589279" y="2117335"/>
            <a:ext cx="5097139" cy="3791872"/>
          </a:xfrm>
          <a:prstGeom prst="rect">
            <a:avLst/>
          </a:prstGeom>
          <a:noFill/>
          <a:ln>
            <a:solidFill>
              <a:schemeClr val="accent1"/>
            </a:solidFill>
          </a:ln>
        </p:spPr>
        <p:txBody>
          <a:bodyPr wrap="square" lIns="91440" tIns="45720" rIns="91440" bIns="45720" rtlCol="0" anchor="t">
            <a:spAutoFit/>
          </a:bodyPr>
          <a:lstStyle/>
          <a:p>
            <a:pPr>
              <a:lnSpc>
                <a:spcPct val="150000"/>
              </a:lnSpc>
            </a:pPr>
            <a:r>
              <a:rPr lang="en-US" b="1" u="sng" dirty="0">
                <a:latin typeface="Aptos Display"/>
              </a:rPr>
              <a:t>Who:</a:t>
            </a:r>
          </a:p>
          <a:p>
            <a:pPr marL="285750" indent="-285750">
              <a:lnSpc>
                <a:spcPct val="150000"/>
              </a:lnSpc>
              <a:buFont typeface="Wingdings" panose="05000000000000000000" pitchFamily="2" charset="2"/>
              <a:buChar char="Ø"/>
            </a:pPr>
            <a:r>
              <a:rPr lang="en-US" dirty="0">
                <a:latin typeface="Aptos Display"/>
              </a:rPr>
              <a:t>Geri </a:t>
            </a:r>
            <a:r>
              <a:rPr lang="en-US" dirty="0" err="1">
                <a:latin typeface="Aptos Display"/>
              </a:rPr>
              <a:t>Attrick</a:t>
            </a:r>
            <a:r>
              <a:rPr lang="en-US" dirty="0">
                <a:latin typeface="Aptos Display"/>
              </a:rPr>
              <a:t>, Investment Funds, Wealthy Individuals</a:t>
            </a:r>
          </a:p>
          <a:p>
            <a:pPr>
              <a:lnSpc>
                <a:spcPct val="150000"/>
              </a:lnSpc>
            </a:pPr>
            <a:r>
              <a:rPr lang="en-US" b="1" u="sng" dirty="0">
                <a:latin typeface="Aptos Display"/>
              </a:rPr>
              <a:t>Why:</a:t>
            </a:r>
          </a:p>
          <a:p>
            <a:pPr marL="285750" indent="-285750">
              <a:lnSpc>
                <a:spcPct val="150000"/>
              </a:lnSpc>
              <a:buFont typeface="Wingdings" panose="05000000000000000000" pitchFamily="2" charset="2"/>
              <a:buChar char="Ø"/>
            </a:pPr>
            <a:r>
              <a:rPr lang="en-US" dirty="0">
                <a:latin typeface="Aptos Display"/>
              </a:rPr>
              <a:t>Stable long-term investments </a:t>
            </a:r>
          </a:p>
          <a:p>
            <a:pPr marL="285750" indent="-285750">
              <a:lnSpc>
                <a:spcPct val="150000"/>
              </a:lnSpc>
              <a:buFont typeface="Wingdings" panose="05000000000000000000" pitchFamily="2" charset="2"/>
              <a:buChar char="Ø"/>
            </a:pPr>
            <a:r>
              <a:rPr lang="en-US" dirty="0">
                <a:latin typeface="Aptos Display"/>
              </a:rPr>
              <a:t>Lower risk but less liquidity </a:t>
            </a:r>
          </a:p>
          <a:p>
            <a:pPr>
              <a:lnSpc>
                <a:spcPct val="150000"/>
              </a:lnSpc>
            </a:pPr>
            <a:r>
              <a:rPr lang="en-US" b="1" u="sng" dirty="0">
                <a:latin typeface="Aptos Display"/>
              </a:rPr>
              <a:t>Typical Investment:</a:t>
            </a:r>
          </a:p>
          <a:p>
            <a:pPr marL="285750" indent="-285750">
              <a:lnSpc>
                <a:spcPct val="150000"/>
              </a:lnSpc>
              <a:buFont typeface="Wingdings" panose="05000000000000000000" pitchFamily="2" charset="2"/>
              <a:buChar char="Ø"/>
            </a:pPr>
            <a:r>
              <a:rPr lang="en-US" dirty="0">
                <a:latin typeface="Aptos Display"/>
              </a:rPr>
              <a:t>Cash investment into a business as they do not have a market to trade on</a:t>
            </a:r>
          </a:p>
        </p:txBody>
      </p:sp>
      <p:pic>
        <p:nvPicPr>
          <p:cNvPr id="21" name="Graphic 20" descr="Bar graph with upward trend with solid fill">
            <a:extLst>
              <a:ext uri="{FF2B5EF4-FFF2-40B4-BE49-F238E27FC236}">
                <a16:creationId xmlns:a16="http://schemas.microsoft.com/office/drawing/2014/main" id="{61219B71-648F-B16F-46DD-AD9154B7AD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554" y="1044133"/>
            <a:ext cx="914400" cy="914400"/>
          </a:xfrm>
          <a:prstGeom prst="rect">
            <a:avLst/>
          </a:prstGeom>
        </p:spPr>
      </p:pic>
      <p:pic>
        <p:nvPicPr>
          <p:cNvPr id="4" name="Picture 3" descr="Image result for man and woman investor image">
            <a:extLst>
              <a:ext uri="{FF2B5EF4-FFF2-40B4-BE49-F238E27FC236}">
                <a16:creationId xmlns:a16="http://schemas.microsoft.com/office/drawing/2014/main" id="{A87A4FE6-8410-987A-8434-8BF41F0CB997}"/>
              </a:ext>
            </a:extLst>
          </p:cNvPr>
          <p:cNvPicPr>
            <a:picLocks noChangeAspect="1"/>
          </p:cNvPicPr>
          <p:nvPr/>
        </p:nvPicPr>
        <p:blipFill>
          <a:blip r:embed="rId4"/>
          <a:stretch>
            <a:fillRect/>
          </a:stretch>
        </p:blipFill>
        <p:spPr>
          <a:xfrm>
            <a:off x="5822110" y="1044133"/>
            <a:ext cx="5820781" cy="4865731"/>
          </a:xfrm>
          <a:prstGeom prst="rect">
            <a:avLst/>
          </a:prstGeom>
        </p:spPr>
      </p:pic>
    </p:spTree>
    <p:extLst>
      <p:ext uri="{BB962C8B-B14F-4D97-AF65-F5344CB8AC3E}">
        <p14:creationId xmlns:p14="http://schemas.microsoft.com/office/powerpoint/2010/main" val="1752247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Top ROI With Above Average Facilities</a:t>
            </a:r>
            <a:endParaRPr lang="en-US"/>
          </a:p>
          <a:p>
            <a:pPr algn="ctr"/>
            <a:endParaRPr lang="en-US"/>
          </a:p>
        </p:txBody>
      </p:sp>
      <mc:AlternateContent xmlns:mc="http://schemas.openxmlformats.org/markup-compatibility/2006" xmlns:cx6="http://schemas.microsoft.com/office/drawing/2016/5/12/chartex">
        <mc:Choice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xmlns:cx6="http://schemas.microsoft.com/office/drawing/2016/5/12/chartex">
        <mc:Choice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2" name="Picture 1">
            <a:extLst>
              <a:ext uri="{FF2B5EF4-FFF2-40B4-BE49-F238E27FC236}">
                <a16:creationId xmlns:a16="http://schemas.microsoft.com/office/drawing/2014/main" id="{81D1F374-4137-3C1F-ACA4-2E335F70E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280" y="1130662"/>
            <a:ext cx="11386161" cy="4380974"/>
          </a:xfrm>
          <a:prstGeom prst="rect">
            <a:avLst/>
          </a:prstGeom>
        </p:spPr>
      </p:pic>
    </p:spTree>
    <p:extLst>
      <p:ext uri="{BB962C8B-B14F-4D97-AF65-F5344CB8AC3E}">
        <p14:creationId xmlns:p14="http://schemas.microsoft.com/office/powerpoint/2010/main" val="2497120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589280" y="105961"/>
            <a:ext cx="10515600" cy="1325563"/>
          </a:xfrm>
        </p:spPr>
        <p:txBody>
          <a:bodyPr/>
          <a:lstStyle/>
          <a:p>
            <a:pPr algn="ctr"/>
            <a:r>
              <a:rPr lang="en-US">
                <a:ea typeface="+mj-lt"/>
                <a:cs typeface="+mj-lt"/>
              </a:rPr>
              <a:t>Nursing Homes Are a Good Financial Investment</a:t>
            </a:r>
            <a:endParaRPr lang="en-US"/>
          </a:p>
          <a:p>
            <a:pPr algn="ctr"/>
            <a:endParaRPr lang="en-US"/>
          </a:p>
        </p:txBody>
      </p:sp>
      <mc:AlternateContent xmlns:mc="http://schemas.openxmlformats.org/markup-compatibility/2006">
        <mc:Choice xmlns:cx6="http://schemas.microsoft.com/office/drawing/2016/5/12/chartex"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mc:Choice xmlns:cx6="http://schemas.microsoft.com/office/drawing/2016/5/12/chartex"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pic>
        <p:nvPicPr>
          <p:cNvPr id="3" name="Picture 2">
            <a:extLst>
              <a:ext uri="{FF2B5EF4-FFF2-40B4-BE49-F238E27FC236}">
                <a16:creationId xmlns:a16="http://schemas.microsoft.com/office/drawing/2014/main" id="{9E3B2711-3805-8238-33DF-4DA9E76571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3564" y="935759"/>
            <a:ext cx="7803846" cy="5816280"/>
          </a:xfrm>
          <a:prstGeom prst="rect">
            <a:avLst/>
          </a:prstGeom>
        </p:spPr>
      </p:pic>
    </p:spTree>
    <p:extLst>
      <p:ext uri="{BB962C8B-B14F-4D97-AF65-F5344CB8AC3E}">
        <p14:creationId xmlns:p14="http://schemas.microsoft.com/office/powerpoint/2010/main" val="4277970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5D5B4F8-C889-2D75-AEF4-7A4BE42AB3BA}"/>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ED74A6D-9DF7-69E6-80A8-23F1F323BB6A}"/>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73C08AF-BA7D-7D49-7673-09CC1B51222A}"/>
              </a:ext>
            </a:extLst>
          </p:cNvPr>
          <p:cNvSpPr>
            <a:spLocks noGrp="1"/>
          </p:cNvSpPr>
          <p:nvPr>
            <p:ph type="title"/>
          </p:nvPr>
        </p:nvSpPr>
        <p:spPr>
          <a:xfrm>
            <a:off x="40383" y="105961"/>
            <a:ext cx="12117090" cy="1919664"/>
          </a:xfrm>
        </p:spPr>
        <p:txBody>
          <a:bodyPr/>
          <a:lstStyle/>
          <a:p>
            <a:pPr algn="ctr"/>
            <a:r>
              <a:rPr lang="en-US" sz="4000">
                <a:ea typeface="+mj-lt"/>
                <a:cs typeface="+mj-lt"/>
              </a:rPr>
              <a:t>Florida Senior Consulting Advisors Promote Exercise</a:t>
            </a:r>
          </a:p>
          <a:p>
            <a:pPr algn="ctr"/>
            <a:endParaRPr lang="en-US"/>
          </a:p>
          <a:p>
            <a:pPr algn="ctr"/>
            <a:endParaRPr lang="en-US"/>
          </a:p>
        </p:txBody>
      </p:sp>
      <mc:AlternateContent xmlns:mc="http://schemas.openxmlformats.org/markup-compatibility/2006">
        <mc:Choice xmlns:cx6="http://schemas.microsoft.com/office/drawing/2016/5/12/chartex" Requires="cx6">
          <p:graphicFrame>
            <p:nvGraphicFramePr>
              <p:cNvPr id="7" name="Chart 6">
                <a:extLst>
                  <a:ext uri="{FF2B5EF4-FFF2-40B4-BE49-F238E27FC236}">
                    <a16:creationId xmlns:a16="http://schemas.microsoft.com/office/drawing/2014/main" id="{8BE3530E-4E4E-2A69-8657-8B4F36849C7E}"/>
                  </a:ext>
                </a:extLst>
              </p:cNvPr>
              <p:cNvGraphicFramePr/>
              <p:nvPr/>
            </p:nvGraphicFramePr>
            <p:xfrm>
              <a:off x="15624992" y="5727007"/>
              <a:ext cx="11276722" cy="6194705"/>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7" name="Chart 6">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624992" y="5727007"/>
                <a:ext cx="11276722" cy="6194705"/>
              </a:xfrm>
              <a:prstGeom prst="rect">
                <a:avLst/>
              </a:prstGeom>
            </p:spPr>
          </p:pic>
        </mc:Fallback>
      </mc:AlternateContent>
      <mc:AlternateContent xmlns:mc="http://schemas.openxmlformats.org/markup-compatibility/2006">
        <mc:Choice xmlns:cx6="http://schemas.microsoft.com/office/drawing/2016/5/12/chartex" Requires="cx6">
          <p:graphicFrame>
            <p:nvGraphicFramePr>
              <p:cNvPr id="8" name="Chart 7">
                <a:extLst>
                  <a:ext uri="{FF2B5EF4-FFF2-40B4-BE49-F238E27FC236}">
                    <a16:creationId xmlns:a16="http://schemas.microsoft.com/office/drawing/2014/main" id="{8BE3530E-4E4E-2A69-8657-8B4F36849C7E}"/>
                  </a:ext>
                </a:extLst>
              </p:cNvPr>
              <p:cNvGraphicFramePr/>
              <p:nvPr/>
            </p:nvGraphicFramePr>
            <p:xfrm>
              <a:off x="15767867" y="5869882"/>
              <a:ext cx="11276722" cy="6194705"/>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8" name="Chart 7">
                <a:extLst>
                  <a:ext uri="{FF2B5EF4-FFF2-40B4-BE49-F238E27FC236}">
                    <a16:creationId xmlns:a16="http://schemas.microsoft.com/office/drawing/2014/main" id="{8BE3530E-4E4E-2A69-8657-8B4F36849C7E}"/>
                  </a:ext>
                </a:extLst>
              </p:cNvPr>
              <p:cNvPicPr>
                <a:picLocks noGrp="1" noRot="1" noChangeAspect="1" noMove="1" noResize="1" noEditPoints="1" noAdjustHandles="1" noChangeArrowheads="1" noChangeShapeType="1"/>
              </p:cNvPicPr>
              <p:nvPr/>
            </p:nvPicPr>
            <p:blipFill>
              <a:blip r:embed="rId3"/>
              <a:stretch>
                <a:fillRect/>
              </a:stretch>
            </p:blipFill>
            <p:spPr>
              <a:xfrm>
                <a:off x="15767867" y="5869882"/>
                <a:ext cx="11276722" cy="6194705"/>
              </a:xfrm>
              <a:prstGeom prst="rect">
                <a:avLst/>
              </a:prstGeom>
            </p:spPr>
          </p:pic>
        </mc:Fallback>
      </mc:AlternateContent>
      <p:sp>
        <p:nvSpPr>
          <p:cNvPr id="3" name="TextBox 2">
            <a:extLst>
              <a:ext uri="{FF2B5EF4-FFF2-40B4-BE49-F238E27FC236}">
                <a16:creationId xmlns:a16="http://schemas.microsoft.com/office/drawing/2014/main" id="{746A3E1D-855F-7912-8EBD-CF015E0C25AE}"/>
              </a:ext>
            </a:extLst>
          </p:cNvPr>
          <p:cNvSpPr txBox="1"/>
          <p:nvPr/>
        </p:nvSpPr>
        <p:spPr>
          <a:xfrm>
            <a:off x="623576" y="1189642"/>
            <a:ext cx="11053312" cy="44497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Wingdings"/>
              <a:buChar char="Ø"/>
            </a:pPr>
            <a:r>
              <a:rPr lang="en-US">
                <a:latin typeface="Aptos Display"/>
              </a:rPr>
              <a:t>Strength classes at home or in person at gyms </a:t>
            </a:r>
          </a:p>
          <a:p>
            <a:pPr marL="285750" indent="-285750">
              <a:lnSpc>
                <a:spcPct val="200000"/>
              </a:lnSpc>
              <a:buFont typeface="Wingdings"/>
              <a:buChar char="Ø"/>
            </a:pPr>
            <a:r>
              <a:rPr lang="en-US">
                <a:latin typeface="Aptos Display"/>
              </a:rPr>
              <a:t>Strength Classes </a:t>
            </a:r>
          </a:p>
          <a:p>
            <a:pPr marL="285750" indent="-285750">
              <a:lnSpc>
                <a:spcPct val="200000"/>
              </a:lnSpc>
              <a:buFont typeface="Wingdings"/>
              <a:buChar char="Ø"/>
            </a:pPr>
            <a:r>
              <a:rPr lang="en-US">
                <a:latin typeface="Aptos Display"/>
              </a:rPr>
              <a:t>Water aerobics</a:t>
            </a:r>
          </a:p>
          <a:p>
            <a:pPr marL="285750" indent="-285750">
              <a:lnSpc>
                <a:spcPct val="200000"/>
              </a:lnSpc>
              <a:buFont typeface="Wingdings"/>
              <a:buChar char="Ø"/>
            </a:pPr>
            <a:r>
              <a:rPr lang="en-US">
                <a:latin typeface="Aptos Display"/>
              </a:rPr>
              <a:t>Zumba </a:t>
            </a:r>
          </a:p>
          <a:p>
            <a:pPr marL="285750" indent="-285750">
              <a:lnSpc>
                <a:spcPct val="200000"/>
              </a:lnSpc>
              <a:buFont typeface="Wingdings"/>
              <a:buChar char="Ø"/>
            </a:pPr>
            <a:r>
              <a:rPr lang="en-US">
                <a:latin typeface="Aptos Display"/>
              </a:rPr>
              <a:t>Yoga</a:t>
            </a:r>
          </a:p>
          <a:p>
            <a:pPr marL="285750" indent="-285750">
              <a:lnSpc>
                <a:spcPct val="200000"/>
              </a:lnSpc>
              <a:buFont typeface="Wingdings"/>
              <a:buChar char="Ø"/>
            </a:pPr>
            <a:r>
              <a:rPr lang="en-US">
                <a:latin typeface="Aptos Display"/>
              </a:rPr>
              <a:t>Tai Chi </a:t>
            </a:r>
          </a:p>
          <a:p>
            <a:pPr marL="285750" indent="-285750">
              <a:lnSpc>
                <a:spcPct val="200000"/>
              </a:lnSpc>
              <a:buFont typeface="Wingdings"/>
              <a:buChar char="Ø"/>
            </a:pPr>
            <a:r>
              <a:rPr lang="en-US">
                <a:latin typeface="Aptos Display"/>
              </a:rPr>
              <a:t>Mobility </a:t>
            </a:r>
          </a:p>
          <a:p>
            <a:pPr>
              <a:lnSpc>
                <a:spcPct val="200000"/>
              </a:lnSpc>
            </a:pPr>
            <a:r>
              <a:rPr lang="en-US">
                <a:latin typeface="Aptos Display"/>
              </a:rPr>
              <a:t>Source: </a:t>
            </a:r>
            <a:r>
              <a:rPr lang="en-US">
                <a:latin typeface="Aptos Display"/>
                <a:hlinkClick r:id="rId5"/>
              </a:rPr>
              <a:t>Florida Senior Consulting</a:t>
            </a:r>
          </a:p>
        </p:txBody>
      </p:sp>
    </p:spTree>
    <p:extLst>
      <p:ext uri="{BB962C8B-B14F-4D97-AF65-F5344CB8AC3E}">
        <p14:creationId xmlns:p14="http://schemas.microsoft.com/office/powerpoint/2010/main" val="361222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39E5-A5CE-F177-8B33-EF952481C90A}"/>
              </a:ext>
            </a:extLst>
          </p:cNvPr>
          <p:cNvSpPr>
            <a:spLocks noGrp="1"/>
          </p:cNvSpPr>
          <p:nvPr>
            <p:ph type="title"/>
          </p:nvPr>
        </p:nvSpPr>
        <p:spPr>
          <a:xfrm>
            <a:off x="175029" y="-2646"/>
            <a:ext cx="11175241" cy="824820"/>
          </a:xfrm>
        </p:spPr>
        <p:txBody>
          <a:bodyPr>
            <a:normAutofit fontScale="90000"/>
          </a:bodyPr>
          <a:lstStyle/>
          <a:p>
            <a:pPr algn="ctr"/>
            <a:r>
              <a:rPr lang="en-US" dirty="0"/>
              <a:t>Which </a:t>
            </a:r>
            <a:r>
              <a:rPr lang="en-US"/>
              <a:t>Do</a:t>
            </a:r>
            <a:r>
              <a:rPr lang="en-US" dirty="0"/>
              <a:t> You Prefer, City Lights or Ocean Sights?</a:t>
            </a:r>
          </a:p>
        </p:txBody>
      </p:sp>
      <p:cxnSp>
        <p:nvCxnSpPr>
          <p:cNvPr id="4" name="Straight Arrow Connector 3">
            <a:extLst>
              <a:ext uri="{FF2B5EF4-FFF2-40B4-BE49-F238E27FC236}">
                <a16:creationId xmlns:a16="http://schemas.microsoft.com/office/drawing/2014/main" id="{BB3E5728-4301-247D-8C43-DB597B6750A5}"/>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36490F94-ED36-1A12-DF90-EF2AA90C84DE}"/>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564DBCA7-187D-63B4-979D-FBA693AB3E94}"/>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Aptos Display"/>
              </a:rPr>
              <a:t>Stakeholders </a:t>
            </a:r>
            <a:r>
              <a:rPr lang="en-US">
                <a:latin typeface="Aptos Display"/>
              </a:rPr>
              <a:t>| Financial Performance|</a:t>
            </a:r>
            <a:r>
              <a:rPr lang="en-US" b="1">
                <a:latin typeface="Aptos Display"/>
              </a:rPr>
              <a:t> </a:t>
            </a:r>
            <a:r>
              <a:rPr lang="en-US">
                <a:latin typeface="Aptos Display"/>
              </a:rPr>
              <a:t>Operational Performance| Recommendation </a:t>
            </a:r>
          </a:p>
        </p:txBody>
      </p:sp>
      <p:sp>
        <p:nvSpPr>
          <p:cNvPr id="11" name="Oval 10">
            <a:extLst>
              <a:ext uri="{FF2B5EF4-FFF2-40B4-BE49-F238E27FC236}">
                <a16:creationId xmlns:a16="http://schemas.microsoft.com/office/drawing/2014/main" id="{F8B749B9-8307-CA48-F2D0-B225765FDC4A}"/>
              </a:ext>
            </a:extLst>
          </p:cNvPr>
          <p:cNvSpPr/>
          <p:nvPr/>
        </p:nvSpPr>
        <p:spPr>
          <a:xfrm>
            <a:off x="4050023" y="1475798"/>
            <a:ext cx="4171973" cy="4621900"/>
          </a:xfrm>
          <a:prstGeom prst="ellipse">
            <a:avLst/>
          </a:prstGeom>
          <a:solidFill>
            <a:srgbClr val="59240C">
              <a:alpha val="75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Aptos Display"/>
              </a:rPr>
              <a:t>Entertainment</a:t>
            </a:r>
          </a:p>
          <a:p>
            <a:pPr algn="ctr"/>
            <a:endParaRPr lang="en-US" sz="2800">
              <a:latin typeface="Aptos Display"/>
            </a:endParaRPr>
          </a:p>
          <a:p>
            <a:pPr algn="ctr"/>
            <a:r>
              <a:rPr lang="en-US" sz="2800">
                <a:latin typeface="Aptos Display"/>
              </a:rPr>
              <a:t>Age Friendly</a:t>
            </a:r>
          </a:p>
          <a:p>
            <a:pPr algn="ctr"/>
            <a:endParaRPr lang="en-US" sz="2800"/>
          </a:p>
          <a:p>
            <a:pPr algn="ctr"/>
            <a:r>
              <a:rPr lang="en-US" sz="2800">
                <a:latin typeface="Aptos Display"/>
              </a:rPr>
              <a:t>Easy Travel</a:t>
            </a:r>
          </a:p>
        </p:txBody>
      </p:sp>
      <p:sp>
        <p:nvSpPr>
          <p:cNvPr id="16" name="TextBox 15">
            <a:extLst>
              <a:ext uri="{FF2B5EF4-FFF2-40B4-BE49-F238E27FC236}">
                <a16:creationId xmlns:a16="http://schemas.microsoft.com/office/drawing/2014/main" id="{A868956A-CEA6-DCE0-9D79-B972C1E2CC2D}"/>
              </a:ext>
            </a:extLst>
          </p:cNvPr>
          <p:cNvSpPr txBox="1"/>
          <p:nvPr/>
        </p:nvSpPr>
        <p:spPr>
          <a:xfrm>
            <a:off x="8797386" y="994869"/>
            <a:ext cx="1157569" cy="375148"/>
          </a:xfrm>
          <a:prstGeom prst="rect">
            <a:avLst/>
          </a:prstGeom>
          <a:solidFill>
            <a:schemeClr val="accent2">
              <a:alpha val="75000"/>
            </a:schemeClr>
          </a:solidFill>
        </p:spPr>
        <p:txBody>
          <a:bodyPr wrap="square" lIns="91440" tIns="45720" rIns="91440" bIns="45720" rtlCol="0" anchor="t">
            <a:spAutoFit/>
          </a:bodyPr>
          <a:lstStyle/>
          <a:p>
            <a:pPr algn="ctr"/>
            <a:r>
              <a:rPr lang="en-US" i="1">
                <a:solidFill>
                  <a:schemeClr val="bg1"/>
                </a:solidFill>
                <a:latin typeface="Aptos Display"/>
              </a:rPr>
              <a:t>Florida</a:t>
            </a:r>
            <a:endParaRPr lang="en-US">
              <a:solidFill>
                <a:schemeClr val="bg1"/>
              </a:solidFill>
              <a:latin typeface="Aptos Display"/>
            </a:endParaRPr>
          </a:p>
        </p:txBody>
      </p:sp>
      <p:sp>
        <p:nvSpPr>
          <p:cNvPr id="9" name="Oval 8">
            <a:extLst>
              <a:ext uri="{FF2B5EF4-FFF2-40B4-BE49-F238E27FC236}">
                <a16:creationId xmlns:a16="http://schemas.microsoft.com/office/drawing/2014/main" id="{DB8F29C4-130C-9A17-F225-D7F94FBD4073}"/>
              </a:ext>
            </a:extLst>
          </p:cNvPr>
          <p:cNvSpPr/>
          <p:nvPr/>
        </p:nvSpPr>
        <p:spPr>
          <a:xfrm>
            <a:off x="7338932" y="1472806"/>
            <a:ext cx="4316394" cy="4621900"/>
          </a:xfrm>
          <a:prstGeom prst="ellipse">
            <a:avLst/>
          </a:prstGeom>
          <a:solidFill>
            <a:schemeClr val="accent2">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Aptos Display"/>
              </a:rPr>
              <a:t>Better Weather</a:t>
            </a:r>
          </a:p>
          <a:p>
            <a:pPr algn="ctr"/>
            <a:endParaRPr lang="en-US" sz="2800">
              <a:latin typeface="Aptos Display"/>
            </a:endParaRPr>
          </a:p>
          <a:p>
            <a:pPr algn="ctr"/>
            <a:r>
              <a:rPr lang="en-US" sz="2800">
                <a:latin typeface="Aptos Display"/>
              </a:rPr>
              <a:t>Active Lifestyle </a:t>
            </a:r>
          </a:p>
          <a:p>
            <a:pPr algn="ctr"/>
            <a:endParaRPr lang="en-US" sz="2800">
              <a:latin typeface="Aptos Display"/>
            </a:endParaRPr>
          </a:p>
          <a:p>
            <a:pPr algn="ctr"/>
            <a:r>
              <a:rPr lang="en-US" sz="2800">
                <a:latin typeface="Aptos Display"/>
              </a:rPr>
              <a:t>Tax Benefits</a:t>
            </a:r>
          </a:p>
        </p:txBody>
      </p:sp>
      <p:grpSp>
        <p:nvGrpSpPr>
          <p:cNvPr id="17" name="Group 16">
            <a:extLst>
              <a:ext uri="{FF2B5EF4-FFF2-40B4-BE49-F238E27FC236}">
                <a16:creationId xmlns:a16="http://schemas.microsoft.com/office/drawing/2014/main" id="{50F0B015-2635-5155-F28C-759585260415}"/>
              </a:ext>
            </a:extLst>
          </p:cNvPr>
          <p:cNvGrpSpPr/>
          <p:nvPr/>
        </p:nvGrpSpPr>
        <p:grpSpPr>
          <a:xfrm>
            <a:off x="379876" y="996429"/>
            <a:ext cx="4577651" cy="5104525"/>
            <a:chOff x="379876" y="996429"/>
            <a:chExt cx="4577651" cy="5104525"/>
          </a:xfrm>
          <a:solidFill>
            <a:schemeClr val="tx2">
              <a:alpha val="75000"/>
            </a:schemeClr>
          </a:solidFill>
        </p:grpSpPr>
        <p:sp>
          <p:nvSpPr>
            <p:cNvPr id="14" name="TextBox 13">
              <a:extLst>
                <a:ext uri="{FF2B5EF4-FFF2-40B4-BE49-F238E27FC236}">
                  <a16:creationId xmlns:a16="http://schemas.microsoft.com/office/drawing/2014/main" id="{0D409275-C441-1277-8DF8-E766DCD52FE9}"/>
                </a:ext>
              </a:extLst>
            </p:cNvPr>
            <p:cNvSpPr txBox="1"/>
            <p:nvPr/>
          </p:nvSpPr>
          <p:spPr>
            <a:xfrm>
              <a:off x="1899393" y="996429"/>
              <a:ext cx="1539433" cy="369321"/>
            </a:xfrm>
            <a:prstGeom prst="rect">
              <a:avLst/>
            </a:prstGeom>
            <a:grpFill/>
          </p:spPr>
          <p:txBody>
            <a:bodyPr wrap="square" lIns="91440" tIns="45720" rIns="91440" bIns="45720" rtlCol="0" anchor="t">
              <a:spAutoFit/>
            </a:bodyPr>
            <a:lstStyle/>
            <a:p>
              <a:pPr algn="ctr"/>
              <a:r>
                <a:rPr lang="en-US" i="1">
                  <a:solidFill>
                    <a:schemeClr val="bg1"/>
                  </a:solidFill>
                  <a:latin typeface="Aptos Display"/>
                </a:rPr>
                <a:t>New York</a:t>
              </a:r>
              <a:endParaRPr lang="en-US">
                <a:solidFill>
                  <a:schemeClr val="bg1"/>
                </a:solidFill>
                <a:latin typeface="Aptos Display"/>
              </a:endParaRPr>
            </a:p>
          </p:txBody>
        </p:sp>
        <p:sp>
          <p:nvSpPr>
            <p:cNvPr id="10" name="Oval 9">
              <a:extLst>
                <a:ext uri="{FF2B5EF4-FFF2-40B4-BE49-F238E27FC236}">
                  <a16:creationId xmlns:a16="http://schemas.microsoft.com/office/drawing/2014/main" id="{D01623BE-444D-841E-749A-0C5F222D5E5D}"/>
                </a:ext>
              </a:extLst>
            </p:cNvPr>
            <p:cNvSpPr/>
            <p:nvPr/>
          </p:nvSpPr>
          <p:spPr>
            <a:xfrm>
              <a:off x="379876" y="1468169"/>
              <a:ext cx="4577651" cy="463278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Aptos Display"/>
                </a:rPr>
                <a:t>Public Transportation</a:t>
              </a:r>
              <a:endParaRPr lang="en-US"/>
            </a:p>
            <a:p>
              <a:pPr algn="ctr"/>
              <a:endParaRPr lang="en-US" sz="2800">
                <a:latin typeface="Aptos Display"/>
              </a:endParaRPr>
            </a:p>
            <a:p>
              <a:pPr algn="ctr"/>
              <a:r>
                <a:rPr lang="en-US" sz="2800">
                  <a:latin typeface="Aptos Display"/>
                </a:rPr>
                <a:t>City Culture</a:t>
              </a:r>
            </a:p>
            <a:p>
              <a:pPr algn="ctr"/>
              <a:endParaRPr lang="en-US" sz="2800">
                <a:latin typeface="Aptos Display"/>
              </a:endParaRPr>
            </a:p>
            <a:p>
              <a:pPr algn="ctr"/>
              <a:r>
                <a:rPr lang="en-US" sz="2800">
                  <a:latin typeface="Aptos Display"/>
                </a:rPr>
                <a:t>Walkable Cities</a:t>
              </a:r>
            </a:p>
          </p:txBody>
        </p:sp>
      </p:grpSp>
    </p:spTree>
    <p:extLst>
      <p:ext uri="{BB962C8B-B14F-4D97-AF65-F5344CB8AC3E}">
        <p14:creationId xmlns:p14="http://schemas.microsoft.com/office/powerpoint/2010/main" val="58073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ACAF-9103-6F30-83C2-0140AE73D9D3}"/>
              </a:ext>
            </a:extLst>
          </p:cNvPr>
          <p:cNvSpPr>
            <a:spLocks noGrp="1"/>
          </p:cNvSpPr>
          <p:nvPr>
            <p:ph type="title"/>
          </p:nvPr>
        </p:nvSpPr>
        <p:spPr>
          <a:xfrm>
            <a:off x="314737" y="-4714"/>
            <a:ext cx="11575020" cy="835707"/>
          </a:xfrm>
        </p:spPr>
        <p:txBody>
          <a:bodyPr>
            <a:normAutofit fontScale="90000"/>
          </a:bodyPr>
          <a:lstStyle/>
          <a:p>
            <a:pPr algn="ctr"/>
            <a:r>
              <a:rPr lang="en-US"/>
              <a:t>Stable and Sustainable Returns From Nursing Homes</a:t>
            </a:r>
          </a:p>
        </p:txBody>
      </p:sp>
      <p:cxnSp>
        <p:nvCxnSpPr>
          <p:cNvPr id="4" name="Straight Arrow Connector 3">
            <a:extLst>
              <a:ext uri="{FF2B5EF4-FFF2-40B4-BE49-F238E27FC236}">
                <a16:creationId xmlns:a16="http://schemas.microsoft.com/office/drawing/2014/main" id="{32D7D0A2-2AEB-23D8-C497-604845E61CCA}"/>
              </a:ext>
            </a:extLst>
          </p:cNvPr>
          <p:cNvCxnSpPr>
            <a:cxnSpLocks/>
          </p:cNvCxnSpPr>
          <p:nvPr/>
        </p:nvCxnSpPr>
        <p:spPr>
          <a:xfrm>
            <a:off x="62484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6532E12D-8AF9-C0A9-8EF2-8C2A0F7D93B3}"/>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7B7C345A-CF44-9269-338E-1498212C5682}"/>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Aptos Display"/>
              </a:rPr>
              <a:t>Stakeholders </a:t>
            </a:r>
            <a:r>
              <a:rPr lang="en-US">
                <a:latin typeface="Aptos Display"/>
              </a:rPr>
              <a:t>| Financial Performance |</a:t>
            </a:r>
            <a:r>
              <a:rPr lang="en-US" b="1">
                <a:latin typeface="Aptos Display"/>
              </a:rPr>
              <a:t> </a:t>
            </a:r>
            <a:r>
              <a:rPr lang="en-US">
                <a:latin typeface="Aptos Display"/>
              </a:rPr>
              <a:t>Operational Performance | Recommendation </a:t>
            </a:r>
          </a:p>
        </p:txBody>
      </p:sp>
      <p:sp>
        <p:nvSpPr>
          <p:cNvPr id="8" name="Rectangle 7">
            <a:extLst>
              <a:ext uri="{FF2B5EF4-FFF2-40B4-BE49-F238E27FC236}">
                <a16:creationId xmlns:a16="http://schemas.microsoft.com/office/drawing/2014/main" id="{418322FB-45CF-1E1B-3250-F375970B91FB}"/>
              </a:ext>
            </a:extLst>
          </p:cNvPr>
          <p:cNvSpPr/>
          <p:nvPr/>
        </p:nvSpPr>
        <p:spPr>
          <a:xfrm>
            <a:off x="1132921" y="1825325"/>
            <a:ext cx="1510179" cy="670560"/>
          </a:xfrm>
          <a:prstGeom prst="rect">
            <a:avLst/>
          </a:prstGeom>
          <a:solidFill>
            <a:schemeClr val="tx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Investment Return</a:t>
            </a:r>
          </a:p>
        </p:txBody>
      </p:sp>
      <p:sp>
        <p:nvSpPr>
          <p:cNvPr id="9" name="Rectangle 8">
            <a:extLst>
              <a:ext uri="{FF2B5EF4-FFF2-40B4-BE49-F238E27FC236}">
                <a16:creationId xmlns:a16="http://schemas.microsoft.com/office/drawing/2014/main" id="{97D3A51D-88DD-3019-B3EF-FBE227D99173}"/>
              </a:ext>
            </a:extLst>
          </p:cNvPr>
          <p:cNvSpPr/>
          <p:nvPr/>
        </p:nvSpPr>
        <p:spPr>
          <a:xfrm>
            <a:off x="1132921" y="4225514"/>
            <a:ext cx="1510179" cy="670560"/>
          </a:xfrm>
          <a:prstGeom prst="rect">
            <a:avLst/>
          </a:prstGeom>
          <a:solidFill>
            <a:schemeClr val="tx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Long term Sustainability</a:t>
            </a:r>
          </a:p>
        </p:txBody>
      </p:sp>
      <p:sp>
        <p:nvSpPr>
          <p:cNvPr id="10" name="TextBox 9">
            <a:extLst>
              <a:ext uri="{FF2B5EF4-FFF2-40B4-BE49-F238E27FC236}">
                <a16:creationId xmlns:a16="http://schemas.microsoft.com/office/drawing/2014/main" id="{64099E81-8808-2088-758F-92A7870CC6B5}"/>
              </a:ext>
            </a:extLst>
          </p:cNvPr>
          <p:cNvSpPr txBox="1"/>
          <p:nvPr/>
        </p:nvSpPr>
        <p:spPr>
          <a:xfrm>
            <a:off x="3398189" y="3659949"/>
            <a:ext cx="7527657" cy="1787705"/>
          </a:xfrm>
          <a:prstGeom prst="rect">
            <a:avLst/>
          </a:prstGeom>
          <a:noFill/>
          <a:ln w="6350">
            <a:solidFill>
              <a:schemeClr val="accent1"/>
            </a:solidFill>
          </a:ln>
        </p:spPr>
        <p:txBody>
          <a:bodyPr wrap="square" lIns="91440" tIns="45720" rIns="91440" bIns="45720" rtlCol="0" anchor="ctr">
            <a:noAutofit/>
          </a:bodyPr>
          <a:lstStyle/>
          <a:p>
            <a:endParaRPr lang="en-US" b="1" dirty="0">
              <a:latin typeface="Aptos Display"/>
            </a:endParaRPr>
          </a:p>
          <a:p>
            <a:pPr marL="285750" indent="-285750">
              <a:buFont typeface="Wingdings" panose="05000000000000000000" pitchFamily="2" charset="2"/>
              <a:buChar char="Ø"/>
            </a:pPr>
            <a:r>
              <a:rPr lang="en-US" dirty="0">
                <a:latin typeface="Aptos Display"/>
              </a:rPr>
              <a:t>Human business, ethical issues lead to low performance in long run</a:t>
            </a:r>
          </a:p>
          <a:p>
            <a:pPr marL="285750" indent="-285750">
              <a:buFont typeface="Wingdings" panose="05000000000000000000" pitchFamily="2" charset="2"/>
              <a:buChar char="Ø"/>
            </a:pPr>
            <a:endParaRPr lang="en-US" dirty="0">
              <a:latin typeface="Aptos Display"/>
            </a:endParaRPr>
          </a:p>
          <a:p>
            <a:pPr marL="285750" indent="-285750">
              <a:buFont typeface="Wingdings" panose="05000000000000000000" pitchFamily="2" charset="2"/>
              <a:buChar char="Ø"/>
            </a:pPr>
            <a:r>
              <a:rPr lang="en-US" dirty="0">
                <a:latin typeface="Aptos Display"/>
              </a:rPr>
              <a:t>Average nursing home stay is 28 months, 21% of residents stay over 5 years</a:t>
            </a:r>
          </a:p>
          <a:p>
            <a:endParaRPr lang="en-US" dirty="0">
              <a:latin typeface="Aptos Display"/>
            </a:endParaRPr>
          </a:p>
          <a:p>
            <a:pPr marL="285750" indent="-285750">
              <a:buFont typeface="Wingdings" panose="05000000000000000000" pitchFamily="2" charset="2"/>
              <a:buChar char="Ø"/>
            </a:pPr>
            <a:r>
              <a:rPr lang="en-US" dirty="0">
                <a:latin typeface="Aptos Display"/>
              </a:rPr>
              <a:t>Reduce volatility over the long term</a:t>
            </a:r>
          </a:p>
        </p:txBody>
      </p:sp>
      <p:sp>
        <p:nvSpPr>
          <p:cNvPr id="15" name="Isosceles Triangle 14">
            <a:extLst>
              <a:ext uri="{FF2B5EF4-FFF2-40B4-BE49-F238E27FC236}">
                <a16:creationId xmlns:a16="http://schemas.microsoft.com/office/drawing/2014/main" id="{116B200C-8370-F38A-3B67-A34AE2ED7A7E}"/>
              </a:ext>
            </a:extLst>
          </p:cNvPr>
          <p:cNvSpPr/>
          <p:nvPr/>
        </p:nvSpPr>
        <p:spPr>
          <a:xfrm rot="5400000">
            <a:off x="2624646" y="1913077"/>
            <a:ext cx="658340" cy="49505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Isosceles Triangle 15">
            <a:extLst>
              <a:ext uri="{FF2B5EF4-FFF2-40B4-BE49-F238E27FC236}">
                <a16:creationId xmlns:a16="http://schemas.microsoft.com/office/drawing/2014/main" id="{286A93FA-DE1C-F033-1B4D-B0D3F8469BFD}"/>
              </a:ext>
            </a:extLst>
          </p:cNvPr>
          <p:cNvSpPr/>
          <p:nvPr/>
        </p:nvSpPr>
        <p:spPr>
          <a:xfrm rot="5400000">
            <a:off x="2624645" y="4313266"/>
            <a:ext cx="658341" cy="49505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F8938B2-8D1A-ADA0-D83A-0448B3B2A00B}"/>
              </a:ext>
            </a:extLst>
          </p:cNvPr>
          <p:cNvCxnSpPr>
            <a:cxnSpLocks/>
          </p:cNvCxnSpPr>
          <p:nvPr/>
        </p:nvCxnSpPr>
        <p:spPr>
          <a:xfrm>
            <a:off x="1909614" y="2561369"/>
            <a:ext cx="0" cy="1668195"/>
          </a:xfrm>
          <a:prstGeom prst="line">
            <a:avLst/>
          </a:prstGeom>
          <a:ln w="5715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B72056E-1AEC-8301-B940-21EF6916B214}"/>
              </a:ext>
            </a:extLst>
          </p:cNvPr>
          <p:cNvSpPr txBox="1"/>
          <p:nvPr/>
        </p:nvSpPr>
        <p:spPr>
          <a:xfrm>
            <a:off x="3398188" y="1462695"/>
            <a:ext cx="7527657" cy="1384934"/>
          </a:xfrm>
          <a:prstGeom prst="rect">
            <a:avLst/>
          </a:prstGeom>
          <a:noFill/>
          <a:ln w="6350">
            <a:solidFill>
              <a:schemeClr val="accent1"/>
            </a:solidFill>
          </a:ln>
        </p:spPr>
        <p:txBody>
          <a:bodyPr wrap="square" lIns="91440" tIns="45720" rIns="91440" bIns="45720" rtlCol="0" anchor="ctr">
            <a:noAutofit/>
          </a:bodyPr>
          <a:lstStyle/>
          <a:p>
            <a:pPr marL="285750" indent="-285750">
              <a:buFont typeface="Wingdings" panose="05000000000000000000" pitchFamily="2" charset="2"/>
              <a:buChar char="Ø"/>
            </a:pPr>
            <a:r>
              <a:rPr lang="en-US" dirty="0">
                <a:latin typeface="Aptos Display"/>
              </a:rPr>
              <a:t>Generate a reasonable return in a </a:t>
            </a:r>
            <a:r>
              <a:rPr lang="en-US">
                <a:latin typeface="Aptos Display"/>
              </a:rPr>
              <a:t>non-traditional</a:t>
            </a:r>
            <a:r>
              <a:rPr lang="en-US" dirty="0">
                <a:latin typeface="Aptos Display"/>
              </a:rPr>
              <a:t> asset class</a:t>
            </a:r>
            <a:br>
              <a:rPr lang="en-US" dirty="0">
                <a:latin typeface="Aptos Display"/>
              </a:rPr>
            </a:br>
            <a:endParaRPr lang="en-US" dirty="0">
              <a:latin typeface="Aptos Display"/>
            </a:endParaRPr>
          </a:p>
          <a:p>
            <a:pPr marL="285750" indent="-285750">
              <a:buFont typeface="Wingdings" panose="05000000000000000000" pitchFamily="2" charset="2"/>
              <a:buChar char="Ø"/>
            </a:pPr>
            <a:r>
              <a:rPr lang="en-US">
                <a:latin typeface="Aptos Display"/>
              </a:rPr>
              <a:t>Adds</a:t>
            </a:r>
            <a:r>
              <a:rPr lang="en-US" dirty="0">
                <a:latin typeface="Aptos Display"/>
              </a:rPr>
              <a:t> diversification to their portfolio to protect against market downsides</a:t>
            </a:r>
          </a:p>
        </p:txBody>
      </p:sp>
    </p:spTree>
    <p:extLst>
      <p:ext uri="{BB962C8B-B14F-4D97-AF65-F5344CB8AC3E}">
        <p14:creationId xmlns:p14="http://schemas.microsoft.com/office/powerpoint/2010/main" val="207850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30C6845-1D6B-9F44-C393-1F2E26E344E6}"/>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6E4A0493-9B31-5004-E609-A675B5125438}"/>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975213BB-BAEA-EC3E-4818-B2A865CBB5D1}"/>
              </a:ext>
            </a:extLst>
          </p:cNvPr>
          <p:cNvSpPr>
            <a:spLocks noGrp="1"/>
          </p:cNvSpPr>
          <p:nvPr>
            <p:ph type="title"/>
          </p:nvPr>
        </p:nvSpPr>
        <p:spPr>
          <a:xfrm>
            <a:off x="589280" y="-596"/>
            <a:ext cx="10559773" cy="828607"/>
          </a:xfrm>
        </p:spPr>
        <p:txBody>
          <a:bodyPr>
            <a:normAutofit/>
          </a:bodyPr>
          <a:lstStyle/>
          <a:p>
            <a:pPr algn="ctr"/>
            <a:r>
              <a:rPr lang="en-US" dirty="0"/>
              <a:t>What Is the Objective?</a:t>
            </a:r>
          </a:p>
        </p:txBody>
      </p:sp>
      <p:sp>
        <p:nvSpPr>
          <p:cNvPr id="10" name="Rectangle 9">
            <a:extLst>
              <a:ext uri="{FF2B5EF4-FFF2-40B4-BE49-F238E27FC236}">
                <a16:creationId xmlns:a16="http://schemas.microsoft.com/office/drawing/2014/main" id="{DD9FAE34-F1CF-E0C8-7D6F-402F5B3E375B}"/>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a:t>
            </a:r>
            <a:r>
              <a:rPr lang="en-US" b="1">
                <a:latin typeface="Aptos Display"/>
              </a:rPr>
              <a:t>Financial Performance </a:t>
            </a:r>
            <a:r>
              <a:rPr lang="en-US">
                <a:latin typeface="Aptos Display"/>
              </a:rPr>
              <a:t>|</a:t>
            </a:r>
            <a:r>
              <a:rPr lang="en-US" b="1">
                <a:latin typeface="Aptos Display"/>
              </a:rPr>
              <a:t> </a:t>
            </a:r>
            <a:r>
              <a:rPr lang="en-US">
                <a:latin typeface="Aptos Display"/>
              </a:rPr>
              <a:t>Operational Performance | Recommendation </a:t>
            </a:r>
          </a:p>
        </p:txBody>
      </p:sp>
      <p:sp>
        <p:nvSpPr>
          <p:cNvPr id="11" name="TextBox 10">
            <a:extLst>
              <a:ext uri="{FF2B5EF4-FFF2-40B4-BE49-F238E27FC236}">
                <a16:creationId xmlns:a16="http://schemas.microsoft.com/office/drawing/2014/main" id="{8A0AB50B-0DF4-F0D3-BBFD-F12EA9179F1D}"/>
              </a:ext>
            </a:extLst>
          </p:cNvPr>
          <p:cNvSpPr txBox="1"/>
          <p:nvPr/>
        </p:nvSpPr>
        <p:spPr>
          <a:xfrm>
            <a:off x="1038827" y="3415990"/>
            <a:ext cx="2542573" cy="646331"/>
          </a:xfrm>
          <a:prstGeom prst="rect">
            <a:avLst/>
          </a:prstGeom>
          <a:noFill/>
          <a:ln w="9525">
            <a:solidFill>
              <a:schemeClr val="accent1"/>
            </a:solidFill>
          </a:ln>
        </p:spPr>
        <p:txBody>
          <a:bodyPr wrap="square" lIns="91440" tIns="45720" rIns="91440" bIns="45720" rtlCol="0" anchor="t">
            <a:spAutoFit/>
          </a:bodyPr>
          <a:lstStyle/>
          <a:p>
            <a:pPr algn="ctr"/>
            <a:r>
              <a:rPr lang="en-US" sz="3600">
                <a:latin typeface="Aptos Display"/>
              </a:rPr>
              <a:t>Cost Report</a:t>
            </a:r>
            <a:endParaRPr lang="en-US"/>
          </a:p>
        </p:txBody>
      </p:sp>
      <p:sp>
        <p:nvSpPr>
          <p:cNvPr id="12" name="TextBox 11">
            <a:extLst>
              <a:ext uri="{FF2B5EF4-FFF2-40B4-BE49-F238E27FC236}">
                <a16:creationId xmlns:a16="http://schemas.microsoft.com/office/drawing/2014/main" id="{9D388785-6ACA-D69E-14FB-813EDED7526F}"/>
              </a:ext>
            </a:extLst>
          </p:cNvPr>
          <p:cNvSpPr txBox="1"/>
          <p:nvPr/>
        </p:nvSpPr>
        <p:spPr>
          <a:xfrm>
            <a:off x="4620227" y="3415990"/>
            <a:ext cx="3456973" cy="646331"/>
          </a:xfrm>
          <a:prstGeom prst="rect">
            <a:avLst/>
          </a:prstGeom>
          <a:noFill/>
          <a:ln w="9525">
            <a:solidFill>
              <a:schemeClr val="accent1"/>
            </a:solidFill>
          </a:ln>
        </p:spPr>
        <p:txBody>
          <a:bodyPr wrap="square" lIns="91440" tIns="45720" rIns="91440" bIns="45720" rtlCol="0" anchor="t">
            <a:spAutoFit/>
          </a:bodyPr>
          <a:lstStyle/>
          <a:p>
            <a:pPr algn="ctr"/>
            <a:r>
              <a:rPr lang="en-US" sz="3600">
                <a:latin typeface="Aptos Display"/>
              </a:rPr>
              <a:t>Quality Measure</a:t>
            </a:r>
            <a:endParaRPr lang="en-US"/>
          </a:p>
        </p:txBody>
      </p:sp>
      <p:sp>
        <p:nvSpPr>
          <p:cNvPr id="13" name="TextBox 12">
            <a:extLst>
              <a:ext uri="{FF2B5EF4-FFF2-40B4-BE49-F238E27FC236}">
                <a16:creationId xmlns:a16="http://schemas.microsoft.com/office/drawing/2014/main" id="{6F8C3D57-4892-B1A3-E50E-07D50292FDAD}"/>
              </a:ext>
            </a:extLst>
          </p:cNvPr>
          <p:cNvSpPr txBox="1"/>
          <p:nvPr/>
        </p:nvSpPr>
        <p:spPr>
          <a:xfrm>
            <a:off x="9116027" y="3415990"/>
            <a:ext cx="2037145" cy="646331"/>
          </a:xfrm>
          <a:prstGeom prst="rect">
            <a:avLst/>
          </a:prstGeom>
          <a:noFill/>
          <a:ln w="9525">
            <a:solidFill>
              <a:schemeClr val="accent1"/>
            </a:solidFill>
          </a:ln>
        </p:spPr>
        <p:txBody>
          <a:bodyPr wrap="square" lIns="91440" tIns="45720" rIns="91440" bIns="45720" rtlCol="0" anchor="t">
            <a:spAutoFit/>
          </a:bodyPr>
          <a:lstStyle/>
          <a:p>
            <a:pPr algn="ctr"/>
            <a:r>
              <a:rPr lang="en-US" sz="3600">
                <a:latin typeface="Aptos Display"/>
              </a:rPr>
              <a:t>Penalties</a:t>
            </a:r>
            <a:endParaRPr lang="en-US"/>
          </a:p>
        </p:txBody>
      </p:sp>
      <p:sp>
        <p:nvSpPr>
          <p:cNvPr id="14" name="TextBox 13">
            <a:extLst>
              <a:ext uri="{FF2B5EF4-FFF2-40B4-BE49-F238E27FC236}">
                <a16:creationId xmlns:a16="http://schemas.microsoft.com/office/drawing/2014/main" id="{D1B7C9CD-604D-20E7-2196-9F5AF0599985}"/>
              </a:ext>
            </a:extLst>
          </p:cNvPr>
          <p:cNvSpPr txBox="1"/>
          <p:nvPr/>
        </p:nvSpPr>
        <p:spPr>
          <a:xfrm>
            <a:off x="748650" y="4969942"/>
            <a:ext cx="2681040" cy="646331"/>
          </a:xfrm>
          <a:prstGeom prst="rect">
            <a:avLst/>
          </a:prstGeom>
          <a:noFill/>
          <a:ln w="9525">
            <a:solidFill>
              <a:schemeClr val="accent1"/>
            </a:solidFill>
          </a:ln>
        </p:spPr>
        <p:txBody>
          <a:bodyPr wrap="square" lIns="91440" tIns="45720" rIns="91440" bIns="45720" rtlCol="0" anchor="t">
            <a:spAutoFit/>
          </a:bodyPr>
          <a:lstStyle/>
          <a:p>
            <a:pPr algn="ctr"/>
            <a:r>
              <a:rPr lang="en-US" sz="3600">
                <a:latin typeface="Aptos Display"/>
              </a:rPr>
              <a:t>Provider Info</a:t>
            </a:r>
            <a:endParaRPr lang="en-US"/>
          </a:p>
        </p:txBody>
      </p:sp>
      <p:sp>
        <p:nvSpPr>
          <p:cNvPr id="15" name="TextBox 14">
            <a:extLst>
              <a:ext uri="{FF2B5EF4-FFF2-40B4-BE49-F238E27FC236}">
                <a16:creationId xmlns:a16="http://schemas.microsoft.com/office/drawing/2014/main" id="{EF02B33B-D30F-C716-2818-25477FB5EEA9}"/>
              </a:ext>
            </a:extLst>
          </p:cNvPr>
          <p:cNvSpPr txBox="1"/>
          <p:nvPr/>
        </p:nvSpPr>
        <p:spPr>
          <a:xfrm>
            <a:off x="4200112" y="4933721"/>
            <a:ext cx="4078147" cy="646331"/>
          </a:xfrm>
          <a:prstGeom prst="rect">
            <a:avLst/>
          </a:prstGeom>
          <a:noFill/>
          <a:ln w="9525">
            <a:solidFill>
              <a:schemeClr val="accent1"/>
            </a:solidFill>
          </a:ln>
        </p:spPr>
        <p:txBody>
          <a:bodyPr wrap="square" lIns="91440" tIns="45720" rIns="91440" bIns="45720" rtlCol="0" anchor="t">
            <a:spAutoFit/>
          </a:bodyPr>
          <a:lstStyle/>
          <a:p>
            <a:pPr algn="ctr"/>
            <a:r>
              <a:rPr lang="en-US" sz="3600">
                <a:latin typeface="Aptos Display"/>
              </a:rPr>
              <a:t>Health Deficiencies</a:t>
            </a:r>
            <a:endParaRPr lang="en-US"/>
          </a:p>
        </p:txBody>
      </p:sp>
      <p:sp>
        <p:nvSpPr>
          <p:cNvPr id="16" name="TextBox 15">
            <a:extLst>
              <a:ext uri="{FF2B5EF4-FFF2-40B4-BE49-F238E27FC236}">
                <a16:creationId xmlns:a16="http://schemas.microsoft.com/office/drawing/2014/main" id="{A112347C-E296-5E19-33F4-10E14375186A}"/>
              </a:ext>
            </a:extLst>
          </p:cNvPr>
          <p:cNvSpPr txBox="1"/>
          <p:nvPr/>
        </p:nvSpPr>
        <p:spPr>
          <a:xfrm>
            <a:off x="9048681" y="4969942"/>
            <a:ext cx="2351127" cy="646331"/>
          </a:xfrm>
          <a:prstGeom prst="rect">
            <a:avLst/>
          </a:prstGeom>
          <a:noFill/>
          <a:ln w="9525">
            <a:solidFill>
              <a:schemeClr val="accent1"/>
            </a:solidFill>
          </a:ln>
        </p:spPr>
        <p:txBody>
          <a:bodyPr wrap="square" lIns="91440" tIns="45720" rIns="91440" bIns="45720" rtlCol="0" anchor="t">
            <a:spAutoFit/>
          </a:bodyPr>
          <a:lstStyle/>
          <a:p>
            <a:pPr algn="ctr"/>
            <a:r>
              <a:rPr lang="en-US" sz="3600">
                <a:latin typeface="Aptos Display"/>
              </a:rPr>
              <a:t>COVID Vax</a:t>
            </a:r>
            <a:endParaRPr lang="en-US"/>
          </a:p>
        </p:txBody>
      </p:sp>
      <p:sp>
        <p:nvSpPr>
          <p:cNvPr id="17" name="TextBox 16">
            <a:extLst>
              <a:ext uri="{FF2B5EF4-FFF2-40B4-BE49-F238E27FC236}">
                <a16:creationId xmlns:a16="http://schemas.microsoft.com/office/drawing/2014/main" id="{FD7FB9C3-5FBD-098F-39BA-32010C38F3E5}"/>
              </a:ext>
            </a:extLst>
          </p:cNvPr>
          <p:cNvSpPr txBox="1"/>
          <p:nvPr/>
        </p:nvSpPr>
        <p:spPr>
          <a:xfrm>
            <a:off x="1277384" y="1396396"/>
            <a:ext cx="9635654" cy="1147045"/>
          </a:xfrm>
          <a:prstGeom prst="rect">
            <a:avLst/>
          </a:prstGeom>
          <a:noFill/>
          <a:ln w="9525">
            <a:solidFill>
              <a:schemeClr val="accent1"/>
            </a:solidFill>
          </a:ln>
        </p:spPr>
        <p:txBody>
          <a:bodyPr wrap="square" lIns="91440" tIns="45720" rIns="91440" bIns="45720" rtlCol="0" anchor="t">
            <a:spAutoFit/>
          </a:bodyPr>
          <a:lstStyle/>
          <a:p>
            <a:pPr marL="514350" indent="-514350">
              <a:lnSpc>
                <a:spcPct val="150000"/>
              </a:lnSpc>
              <a:buFont typeface="+mj-lt"/>
              <a:buAutoNum type="arabicPeriod"/>
            </a:pPr>
            <a:r>
              <a:rPr lang="en-US" sz="2400">
                <a:latin typeface="Aptos Display"/>
              </a:rPr>
              <a:t>Is the nursing home and elder care market a profitable investment?</a:t>
            </a:r>
          </a:p>
          <a:p>
            <a:pPr marL="514350" indent="-514350">
              <a:lnSpc>
                <a:spcPct val="150000"/>
              </a:lnSpc>
              <a:buFont typeface="+mj-lt"/>
              <a:buAutoNum type="arabicPeriod"/>
            </a:pPr>
            <a:r>
              <a:rPr lang="en-US" sz="2400">
                <a:latin typeface="Aptos Display"/>
              </a:rPr>
              <a:t>Which is the better state to invest in between Florida and New York?</a:t>
            </a:r>
          </a:p>
        </p:txBody>
      </p:sp>
    </p:spTree>
    <p:extLst>
      <p:ext uri="{BB962C8B-B14F-4D97-AF65-F5344CB8AC3E}">
        <p14:creationId xmlns:p14="http://schemas.microsoft.com/office/powerpoint/2010/main" val="80542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02DC04A7-4440-36C2-DC43-0F0829800431}"/>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8EA86A54-80C4-A685-192F-DA4750739946}"/>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5574301B-2057-8FE2-DE80-7C8B36F3250B}"/>
              </a:ext>
            </a:extLst>
          </p:cNvPr>
          <p:cNvSpPr>
            <a:spLocks noGrp="1"/>
          </p:cNvSpPr>
          <p:nvPr>
            <p:ph type="title"/>
          </p:nvPr>
        </p:nvSpPr>
        <p:spPr>
          <a:xfrm>
            <a:off x="568454" y="-2647"/>
            <a:ext cx="10449340" cy="833656"/>
          </a:xfrm>
        </p:spPr>
        <p:txBody>
          <a:bodyPr/>
          <a:lstStyle/>
          <a:p>
            <a:pPr algn="ctr"/>
            <a:r>
              <a:rPr lang="en-US">
                <a:ea typeface="+mj-lt"/>
                <a:cs typeface="+mj-lt"/>
              </a:rPr>
              <a:t>Net Income Is an Ineffective Metric</a:t>
            </a:r>
          </a:p>
        </p:txBody>
      </p:sp>
      <p:sp>
        <p:nvSpPr>
          <p:cNvPr id="10" name="Rectangle 9">
            <a:extLst>
              <a:ext uri="{FF2B5EF4-FFF2-40B4-BE49-F238E27FC236}">
                <a16:creationId xmlns:a16="http://schemas.microsoft.com/office/drawing/2014/main" id="{CC6E5911-101C-CA7E-582D-52056BB96789}"/>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a:t>
            </a:r>
            <a:r>
              <a:rPr lang="en-US" b="1">
                <a:latin typeface="Aptos Display"/>
              </a:rPr>
              <a:t>Financial Performance </a:t>
            </a:r>
            <a:r>
              <a:rPr lang="en-US">
                <a:latin typeface="Aptos Display"/>
              </a:rPr>
              <a:t>|</a:t>
            </a:r>
            <a:r>
              <a:rPr lang="en-US" b="1">
                <a:latin typeface="Aptos Display"/>
              </a:rPr>
              <a:t> </a:t>
            </a:r>
            <a:r>
              <a:rPr lang="en-US">
                <a:latin typeface="Aptos Display"/>
              </a:rPr>
              <a:t>Operational Performance | Recommendation </a:t>
            </a:r>
          </a:p>
        </p:txBody>
      </p:sp>
      <p:cxnSp>
        <p:nvCxnSpPr>
          <p:cNvPr id="18" name="Straight Connector 17">
            <a:extLst>
              <a:ext uri="{FF2B5EF4-FFF2-40B4-BE49-F238E27FC236}">
                <a16:creationId xmlns:a16="http://schemas.microsoft.com/office/drawing/2014/main" id="{94B60AF5-B3E0-E31F-2B14-14C86C5AD8D4}"/>
              </a:ext>
            </a:extLst>
          </p:cNvPr>
          <p:cNvCxnSpPr>
            <a:cxnSpLocks/>
          </p:cNvCxnSpPr>
          <p:nvPr/>
        </p:nvCxnSpPr>
        <p:spPr>
          <a:xfrm>
            <a:off x="7947949" y="824786"/>
            <a:ext cx="0" cy="5293587"/>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570CBAB2-BD06-219E-636A-A9A8B5D8F044}"/>
              </a:ext>
            </a:extLst>
          </p:cNvPr>
          <p:cNvGrpSpPr/>
          <p:nvPr/>
        </p:nvGrpSpPr>
        <p:grpSpPr>
          <a:xfrm>
            <a:off x="8191500" y="2181081"/>
            <a:ext cx="3796392" cy="2577063"/>
            <a:chOff x="8191500" y="1780005"/>
            <a:chExt cx="3796392" cy="2577063"/>
          </a:xfrm>
        </p:grpSpPr>
        <p:sp>
          <p:nvSpPr>
            <p:cNvPr id="2" name="TextBox 1">
              <a:extLst>
                <a:ext uri="{FF2B5EF4-FFF2-40B4-BE49-F238E27FC236}">
                  <a16:creationId xmlns:a16="http://schemas.microsoft.com/office/drawing/2014/main" id="{C9463BC3-D23D-BCF2-0505-1A4D7CD451E3}"/>
                </a:ext>
              </a:extLst>
            </p:cNvPr>
            <p:cNvSpPr txBox="1"/>
            <p:nvPr/>
          </p:nvSpPr>
          <p:spPr>
            <a:xfrm>
              <a:off x="8191500" y="2677313"/>
              <a:ext cx="3796392" cy="1679755"/>
            </a:xfrm>
            <a:prstGeom prst="rect">
              <a:avLst/>
            </a:prstGeom>
            <a:noFill/>
            <a:ln w="9525">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Wingdings"/>
                <a:buChar char="Ø"/>
              </a:pPr>
              <a:r>
                <a:rPr lang="en-US">
                  <a:latin typeface="Aptos Display"/>
                </a:rPr>
                <a:t>Inconsistent across different years</a:t>
              </a:r>
            </a:p>
            <a:p>
              <a:pPr marL="285750" indent="-285750">
                <a:lnSpc>
                  <a:spcPct val="200000"/>
                </a:lnSpc>
                <a:buFont typeface="Wingdings"/>
                <a:buChar char="Ø"/>
              </a:pPr>
              <a:r>
                <a:rPr lang="en-US">
                  <a:latin typeface="Aptos Display"/>
                </a:rPr>
                <a:t>Does not look at assets or liabilities</a:t>
              </a:r>
            </a:p>
            <a:p>
              <a:pPr marL="285750" indent="-285750">
                <a:lnSpc>
                  <a:spcPct val="200000"/>
                </a:lnSpc>
                <a:buFont typeface="Wingdings"/>
                <a:buChar char="Ø"/>
              </a:pPr>
              <a:r>
                <a:rPr lang="en-US">
                  <a:latin typeface="Aptos Display"/>
                </a:rPr>
                <a:t>Does not show investment returns</a:t>
              </a:r>
            </a:p>
          </p:txBody>
        </p:sp>
        <p:sp>
          <p:nvSpPr>
            <p:cNvPr id="19" name="Rectangle: Rounded Corners 18">
              <a:extLst>
                <a:ext uri="{FF2B5EF4-FFF2-40B4-BE49-F238E27FC236}">
                  <a16:creationId xmlns:a16="http://schemas.microsoft.com/office/drawing/2014/main" id="{D5E532C3-A70A-9DF5-803A-4904FAA24C97}"/>
                </a:ext>
              </a:extLst>
            </p:cNvPr>
            <p:cNvSpPr/>
            <p:nvPr/>
          </p:nvSpPr>
          <p:spPr>
            <a:xfrm>
              <a:off x="8524986" y="1780005"/>
              <a:ext cx="3164923" cy="5677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Problems with Net Income</a:t>
              </a:r>
            </a:p>
          </p:txBody>
        </p:sp>
      </p:grpSp>
      <p:pic>
        <p:nvPicPr>
          <p:cNvPr id="8" name="Picture 7" descr="A graph of a number of people&#10;&#10;Description automatically generated">
            <a:extLst>
              <a:ext uri="{FF2B5EF4-FFF2-40B4-BE49-F238E27FC236}">
                <a16:creationId xmlns:a16="http://schemas.microsoft.com/office/drawing/2014/main" id="{C525DA54-480D-E220-63A7-77E5F77CD21E}"/>
              </a:ext>
            </a:extLst>
          </p:cNvPr>
          <p:cNvPicPr>
            <a:picLocks noChangeAspect="1"/>
          </p:cNvPicPr>
          <p:nvPr/>
        </p:nvPicPr>
        <p:blipFill>
          <a:blip r:embed="rId3"/>
          <a:stretch>
            <a:fillRect/>
          </a:stretch>
        </p:blipFill>
        <p:spPr>
          <a:xfrm>
            <a:off x="426888" y="1135015"/>
            <a:ext cx="7365720" cy="4706641"/>
          </a:xfrm>
          <a:prstGeom prst="rect">
            <a:avLst/>
          </a:prstGeom>
        </p:spPr>
      </p:pic>
      <p:sp>
        <p:nvSpPr>
          <p:cNvPr id="11" name="TextBox 10">
            <a:extLst>
              <a:ext uri="{FF2B5EF4-FFF2-40B4-BE49-F238E27FC236}">
                <a16:creationId xmlns:a16="http://schemas.microsoft.com/office/drawing/2014/main" id="{3275EAA8-8724-692B-483C-BBC1EFE3111C}"/>
              </a:ext>
            </a:extLst>
          </p:cNvPr>
          <p:cNvSpPr txBox="1"/>
          <p:nvPr/>
        </p:nvSpPr>
        <p:spPr>
          <a:xfrm>
            <a:off x="2084613" y="1530411"/>
            <a:ext cx="1175656"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rPr>
              <a:t>New York</a:t>
            </a:r>
          </a:p>
        </p:txBody>
      </p:sp>
      <p:cxnSp>
        <p:nvCxnSpPr>
          <p:cNvPr id="15" name="Straight Arrow Connector 14">
            <a:extLst>
              <a:ext uri="{FF2B5EF4-FFF2-40B4-BE49-F238E27FC236}">
                <a16:creationId xmlns:a16="http://schemas.microsoft.com/office/drawing/2014/main" id="{F88683E7-5836-5E76-176B-117CF6148A8F}"/>
              </a:ext>
            </a:extLst>
          </p:cNvPr>
          <p:cNvCxnSpPr/>
          <p:nvPr/>
        </p:nvCxnSpPr>
        <p:spPr>
          <a:xfrm>
            <a:off x="2673425" y="1837508"/>
            <a:ext cx="0" cy="1055916"/>
          </a:xfrm>
          <a:prstGeom prst="straightConnector1">
            <a:avLst/>
          </a:prstGeom>
          <a:ln w="28575">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4AEE0FD-DDAB-5341-9C4F-4BAE30E0611C}"/>
              </a:ext>
            </a:extLst>
          </p:cNvPr>
          <p:cNvSpPr txBox="1"/>
          <p:nvPr/>
        </p:nvSpPr>
        <p:spPr>
          <a:xfrm>
            <a:off x="4740452" y="1712747"/>
            <a:ext cx="979715"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AB400A"/>
                </a:solidFill>
              </a:rPr>
              <a:t>Florida</a:t>
            </a:r>
          </a:p>
        </p:txBody>
      </p:sp>
      <p:cxnSp>
        <p:nvCxnSpPr>
          <p:cNvPr id="21" name="Straight Arrow Connector 20">
            <a:extLst>
              <a:ext uri="{FF2B5EF4-FFF2-40B4-BE49-F238E27FC236}">
                <a16:creationId xmlns:a16="http://schemas.microsoft.com/office/drawing/2014/main" id="{30D05109-6A28-B287-13C5-8A3A3CDE286D}"/>
              </a:ext>
            </a:extLst>
          </p:cNvPr>
          <p:cNvCxnSpPr/>
          <p:nvPr/>
        </p:nvCxnSpPr>
        <p:spPr>
          <a:xfrm>
            <a:off x="5224345" y="2182629"/>
            <a:ext cx="10885" cy="2492827"/>
          </a:xfrm>
          <a:prstGeom prst="straightConnector1">
            <a:avLst/>
          </a:prstGeom>
          <a:ln w="28575">
            <a:solidFill>
              <a:srgbClr val="AB400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6974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347D6B2-A667-F793-FC19-249DDFE2B91D}"/>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AC9BC79-2D92-A062-5884-422C1607D1A9}"/>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270342A5-52EF-4CA0-A2C7-15B0DF5E9D41}"/>
              </a:ext>
            </a:extLst>
          </p:cNvPr>
          <p:cNvSpPr>
            <a:spLocks noGrp="1"/>
          </p:cNvSpPr>
          <p:nvPr>
            <p:ph type="title"/>
          </p:nvPr>
        </p:nvSpPr>
        <p:spPr>
          <a:xfrm>
            <a:off x="589280" y="-596"/>
            <a:ext cx="10515600" cy="828607"/>
          </a:xfrm>
        </p:spPr>
        <p:txBody>
          <a:bodyPr/>
          <a:lstStyle/>
          <a:p>
            <a:pPr algn="ctr"/>
            <a:r>
              <a:rPr lang="en-US"/>
              <a:t>ROI and ROA to Analyze Finances</a:t>
            </a:r>
          </a:p>
        </p:txBody>
      </p:sp>
      <p:sp>
        <p:nvSpPr>
          <p:cNvPr id="10" name="Rectangle 9">
            <a:extLst>
              <a:ext uri="{FF2B5EF4-FFF2-40B4-BE49-F238E27FC236}">
                <a16:creationId xmlns:a16="http://schemas.microsoft.com/office/drawing/2014/main" id="{31EF7EE3-894F-B4DA-2836-ECF085A1067F}"/>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a:t>
            </a:r>
            <a:r>
              <a:rPr lang="en-US" b="1">
                <a:latin typeface="Aptos Display"/>
              </a:rPr>
              <a:t> Financial Performance</a:t>
            </a:r>
            <a:r>
              <a:rPr lang="en-US">
                <a:latin typeface="Aptos Display"/>
              </a:rPr>
              <a:t> |</a:t>
            </a:r>
            <a:r>
              <a:rPr lang="en-US" b="1">
                <a:latin typeface="Aptos Display"/>
              </a:rPr>
              <a:t> </a:t>
            </a:r>
            <a:r>
              <a:rPr lang="en-US">
                <a:latin typeface="Aptos Display"/>
              </a:rPr>
              <a:t>Operational Performance | Recommendation </a:t>
            </a:r>
          </a:p>
        </p:txBody>
      </p:sp>
      <p:grpSp>
        <p:nvGrpSpPr>
          <p:cNvPr id="11" name="Group 10">
            <a:extLst>
              <a:ext uri="{FF2B5EF4-FFF2-40B4-BE49-F238E27FC236}">
                <a16:creationId xmlns:a16="http://schemas.microsoft.com/office/drawing/2014/main" id="{D7298CAA-E1EC-AC7B-CA45-62BBCB82F7CE}"/>
              </a:ext>
            </a:extLst>
          </p:cNvPr>
          <p:cNvGrpSpPr/>
          <p:nvPr/>
        </p:nvGrpSpPr>
        <p:grpSpPr>
          <a:xfrm>
            <a:off x="2216150" y="1185580"/>
            <a:ext cx="2948788" cy="4572000"/>
            <a:chOff x="685800" y="929640"/>
            <a:chExt cx="2743200" cy="4572000"/>
          </a:xfrm>
        </p:grpSpPr>
        <p:sp>
          <p:nvSpPr>
            <p:cNvPr id="12" name="Freeform 4">
              <a:extLst>
                <a:ext uri="{FF2B5EF4-FFF2-40B4-BE49-F238E27FC236}">
                  <a16:creationId xmlns:a16="http://schemas.microsoft.com/office/drawing/2014/main" id="{A3C401A8-3E0A-7807-A5EA-4484D90701E8}"/>
                </a:ext>
              </a:extLst>
            </p:cNvPr>
            <p:cNvSpPr/>
            <p:nvPr/>
          </p:nvSpPr>
          <p:spPr>
            <a:xfrm>
              <a:off x="685800" y="1661160"/>
              <a:ext cx="2743200" cy="3840480"/>
            </a:xfrm>
            <a:custGeom>
              <a:avLst/>
              <a:gdLst>
                <a:gd name="connsiteX0" fmla="*/ 0 w 2743200"/>
                <a:gd name="connsiteY0" fmla="*/ 0 h 3840480"/>
                <a:gd name="connsiteX1" fmla="*/ 2743200 w 2743200"/>
                <a:gd name="connsiteY1" fmla="*/ 0 h 3840480"/>
                <a:gd name="connsiteX2" fmla="*/ 2743200 w 2743200"/>
                <a:gd name="connsiteY2" fmla="*/ 3383271 h 3840480"/>
                <a:gd name="connsiteX3" fmla="*/ 2285991 w 2743200"/>
                <a:gd name="connsiteY3" fmla="*/ 3840480 h 3840480"/>
                <a:gd name="connsiteX4" fmla="*/ 457209 w 2743200"/>
                <a:gd name="connsiteY4" fmla="*/ 3840480 h 3840480"/>
                <a:gd name="connsiteX5" fmla="*/ 0 w 2743200"/>
                <a:gd name="connsiteY5" fmla="*/ 3383271 h 384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0" h="3840480">
                  <a:moveTo>
                    <a:pt x="0" y="0"/>
                  </a:moveTo>
                  <a:lnTo>
                    <a:pt x="2743200" y="0"/>
                  </a:lnTo>
                  <a:lnTo>
                    <a:pt x="2743200" y="3383271"/>
                  </a:lnTo>
                  <a:cubicBezTo>
                    <a:pt x="2743200" y="3635781"/>
                    <a:pt x="2538501" y="3840480"/>
                    <a:pt x="2285991" y="3840480"/>
                  </a:cubicBezTo>
                  <a:lnTo>
                    <a:pt x="457209" y="3840480"/>
                  </a:lnTo>
                  <a:cubicBezTo>
                    <a:pt x="204699" y="3840480"/>
                    <a:pt x="0" y="3635781"/>
                    <a:pt x="0" y="3383271"/>
                  </a:cubicBezTo>
                  <a:close/>
                </a:path>
              </a:pathLst>
            </a:custGeom>
            <a:solidFill>
              <a:schemeClr val="bg1">
                <a:lumMod val="85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lnSpc>
                  <a:spcPct val="150000"/>
                </a:lnSpc>
                <a:buFont typeface="Wingdings" panose="05000000000000000000" pitchFamily="2" charset="2"/>
                <a:buChar char="Ø"/>
              </a:pPr>
              <a:r>
                <a:rPr lang="en-US" sz="2000">
                  <a:solidFill>
                    <a:schemeClr val="tx1"/>
                  </a:solidFill>
                  <a:latin typeface="Aptos Display"/>
                </a:rPr>
                <a:t>Focuses on a specific investment amount</a:t>
              </a:r>
            </a:p>
            <a:p>
              <a:pPr marL="342900" indent="-342900">
                <a:lnSpc>
                  <a:spcPct val="150000"/>
                </a:lnSpc>
                <a:buFont typeface="Wingdings" panose="05000000000000000000" pitchFamily="2" charset="2"/>
                <a:buChar char="Ø"/>
              </a:pPr>
              <a:r>
                <a:rPr lang="en-US" sz="2000">
                  <a:solidFill>
                    <a:schemeClr val="tx1"/>
                  </a:solidFill>
                  <a:latin typeface="Aptos Display"/>
                </a:rPr>
                <a:t>Can be used for any kind of business, not just stocks</a:t>
              </a:r>
            </a:p>
            <a:p>
              <a:pPr marL="342900" indent="-342900">
                <a:lnSpc>
                  <a:spcPct val="150000"/>
                </a:lnSpc>
                <a:buFont typeface="Wingdings" panose="05000000000000000000" pitchFamily="2" charset="2"/>
                <a:buChar char="Ø"/>
              </a:pPr>
              <a:r>
                <a:rPr lang="en-US" sz="2000" b="1">
                  <a:solidFill>
                    <a:schemeClr val="tx1"/>
                  </a:solidFill>
                  <a:latin typeface="Aptos Display"/>
                </a:rPr>
                <a:t>Return relative to investment cost</a:t>
              </a:r>
            </a:p>
          </p:txBody>
        </p:sp>
        <p:sp>
          <p:nvSpPr>
            <p:cNvPr id="13" name="Freeform 5">
              <a:extLst>
                <a:ext uri="{FF2B5EF4-FFF2-40B4-BE49-F238E27FC236}">
                  <a16:creationId xmlns:a16="http://schemas.microsoft.com/office/drawing/2014/main" id="{A339E409-9F8A-57F7-50B6-81FA3A78C04B}"/>
                </a:ext>
              </a:extLst>
            </p:cNvPr>
            <p:cNvSpPr/>
            <p:nvPr/>
          </p:nvSpPr>
          <p:spPr>
            <a:xfrm>
              <a:off x="685800" y="929640"/>
              <a:ext cx="2743200" cy="731520"/>
            </a:xfrm>
            <a:custGeom>
              <a:avLst/>
              <a:gdLst>
                <a:gd name="connsiteX0" fmla="*/ 457209 w 2743200"/>
                <a:gd name="connsiteY0" fmla="*/ 0 h 731520"/>
                <a:gd name="connsiteX1" fmla="*/ 2285991 w 2743200"/>
                <a:gd name="connsiteY1" fmla="*/ 0 h 731520"/>
                <a:gd name="connsiteX2" fmla="*/ 2743200 w 2743200"/>
                <a:gd name="connsiteY2" fmla="*/ 457209 h 731520"/>
                <a:gd name="connsiteX3" fmla="*/ 2743200 w 2743200"/>
                <a:gd name="connsiteY3" fmla="*/ 731520 h 731520"/>
                <a:gd name="connsiteX4" fmla="*/ 0 w 2743200"/>
                <a:gd name="connsiteY4" fmla="*/ 731520 h 731520"/>
                <a:gd name="connsiteX5" fmla="*/ 0 w 2743200"/>
                <a:gd name="connsiteY5" fmla="*/ 457209 h 731520"/>
                <a:gd name="connsiteX6" fmla="*/ 457209 w 2743200"/>
                <a:gd name="connsiteY6"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00" h="731520">
                  <a:moveTo>
                    <a:pt x="457209" y="0"/>
                  </a:moveTo>
                  <a:lnTo>
                    <a:pt x="2285991" y="0"/>
                  </a:lnTo>
                  <a:cubicBezTo>
                    <a:pt x="2538501" y="0"/>
                    <a:pt x="2743200" y="204699"/>
                    <a:pt x="2743200" y="457209"/>
                  </a:cubicBezTo>
                  <a:lnTo>
                    <a:pt x="2743200" y="731520"/>
                  </a:lnTo>
                  <a:lnTo>
                    <a:pt x="0" y="731520"/>
                  </a:lnTo>
                  <a:lnTo>
                    <a:pt x="0" y="457209"/>
                  </a:lnTo>
                  <a:cubicBezTo>
                    <a:pt x="0" y="204699"/>
                    <a:pt x="204699" y="0"/>
                    <a:pt x="457209" y="0"/>
                  </a:cubicBezTo>
                  <a:close/>
                </a:path>
              </a:pathLst>
            </a:cu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ROI</a:t>
              </a:r>
            </a:p>
          </p:txBody>
        </p:sp>
      </p:grpSp>
      <p:sp>
        <p:nvSpPr>
          <p:cNvPr id="17" name="Rounded Rectangle 7">
            <a:extLst>
              <a:ext uri="{FF2B5EF4-FFF2-40B4-BE49-F238E27FC236}">
                <a16:creationId xmlns:a16="http://schemas.microsoft.com/office/drawing/2014/main" id="{56297D8D-43C9-EAF8-E59A-F1A982A1931B}"/>
              </a:ext>
            </a:extLst>
          </p:cNvPr>
          <p:cNvSpPr/>
          <p:nvPr/>
        </p:nvSpPr>
        <p:spPr>
          <a:xfrm>
            <a:off x="7175500" y="1185580"/>
            <a:ext cx="2948788" cy="4572000"/>
          </a:xfrm>
          <a:prstGeom prst="roundRect">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18" name="Rectangle 17">
            <a:extLst>
              <a:ext uri="{FF2B5EF4-FFF2-40B4-BE49-F238E27FC236}">
                <a16:creationId xmlns:a16="http://schemas.microsoft.com/office/drawing/2014/main" id="{150D3324-EBD3-92B2-54C5-1E5E491202B5}"/>
              </a:ext>
            </a:extLst>
          </p:cNvPr>
          <p:cNvSpPr/>
          <p:nvPr/>
        </p:nvSpPr>
        <p:spPr>
          <a:xfrm>
            <a:off x="7175501" y="1917100"/>
            <a:ext cx="3010221" cy="3853816"/>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50000"/>
              </a:lnSpc>
              <a:buFont typeface="Wingdings" panose="05000000000000000000" pitchFamily="2" charset="2"/>
              <a:buChar char="Ø"/>
            </a:pPr>
            <a:r>
              <a:rPr lang="en-US" sz="2000">
                <a:solidFill>
                  <a:schemeClr val="tx1"/>
                </a:solidFill>
                <a:latin typeface="Aptos Display"/>
              </a:rPr>
              <a:t>Focuses on efficient use of company assets</a:t>
            </a:r>
          </a:p>
          <a:p>
            <a:pPr marL="342900" indent="-342900">
              <a:lnSpc>
                <a:spcPct val="150000"/>
              </a:lnSpc>
              <a:buFont typeface="Wingdings" panose="05000000000000000000" pitchFamily="2" charset="2"/>
              <a:buChar char="Ø"/>
            </a:pPr>
            <a:r>
              <a:rPr lang="en-US" sz="2000">
                <a:solidFill>
                  <a:schemeClr val="tx1"/>
                </a:solidFill>
                <a:latin typeface="Aptos Display"/>
              </a:rPr>
              <a:t>Useful when comparing different businesses in the same industry</a:t>
            </a:r>
          </a:p>
          <a:p>
            <a:pPr marL="342900" indent="-342900">
              <a:lnSpc>
                <a:spcPct val="150000"/>
              </a:lnSpc>
              <a:buFont typeface="Wingdings" panose="05000000000000000000" pitchFamily="2" charset="2"/>
              <a:buChar char="Ø"/>
            </a:pPr>
            <a:r>
              <a:rPr lang="en-US" sz="2000" b="1">
                <a:solidFill>
                  <a:schemeClr val="tx1"/>
                </a:solidFill>
                <a:latin typeface="Aptos Display"/>
              </a:rPr>
              <a:t>Profitability per dollar of assets</a:t>
            </a:r>
          </a:p>
        </p:txBody>
      </p:sp>
      <p:sp>
        <p:nvSpPr>
          <p:cNvPr id="19" name="Rounded Rectangle 9">
            <a:extLst>
              <a:ext uri="{FF2B5EF4-FFF2-40B4-BE49-F238E27FC236}">
                <a16:creationId xmlns:a16="http://schemas.microsoft.com/office/drawing/2014/main" id="{ECABA202-9020-A70E-4000-DDAA09072753}"/>
              </a:ext>
            </a:extLst>
          </p:cNvPr>
          <p:cNvSpPr/>
          <p:nvPr/>
        </p:nvSpPr>
        <p:spPr>
          <a:xfrm>
            <a:off x="7175501" y="1185580"/>
            <a:ext cx="2948788" cy="4572000"/>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ADE92DF-14AE-CCAC-4663-A92F0B634970}"/>
              </a:ext>
            </a:extLst>
          </p:cNvPr>
          <p:cNvCxnSpPr/>
          <p:nvPr/>
        </p:nvCxnSpPr>
        <p:spPr>
          <a:xfrm>
            <a:off x="7175501" y="1917100"/>
            <a:ext cx="293342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69C7ADF-206F-45C7-F27B-48AC55B06DD3}"/>
              </a:ext>
            </a:extLst>
          </p:cNvPr>
          <p:cNvSpPr/>
          <p:nvPr/>
        </p:nvSpPr>
        <p:spPr>
          <a:xfrm>
            <a:off x="7175500" y="1172244"/>
            <a:ext cx="2948788" cy="75819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ROA</a:t>
            </a:r>
          </a:p>
        </p:txBody>
      </p:sp>
    </p:spTree>
    <p:extLst>
      <p:ext uri="{BB962C8B-B14F-4D97-AF65-F5344CB8AC3E}">
        <p14:creationId xmlns:p14="http://schemas.microsoft.com/office/powerpoint/2010/main" val="121708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347D6B2-A667-F793-FC19-249DDFE2B91D}"/>
              </a:ext>
            </a:extLst>
          </p:cNvPr>
          <p:cNvCxnSpPr>
            <a:cxnSpLocks/>
          </p:cNvCxnSpPr>
          <p:nvPr/>
        </p:nvCxnSpPr>
        <p:spPr>
          <a:xfrm>
            <a:off x="589280" y="824786"/>
            <a:ext cx="11054080" cy="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AC9BC79-2D92-A062-5884-422C1607D1A9}"/>
              </a:ext>
            </a:extLst>
          </p:cNvPr>
          <p:cNvCxnSpPr>
            <a:cxnSpLocks/>
          </p:cNvCxnSpPr>
          <p:nvPr/>
        </p:nvCxnSpPr>
        <p:spPr>
          <a:xfrm>
            <a:off x="589280" y="6118373"/>
            <a:ext cx="11125200"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270342A5-52EF-4CA0-A2C7-15B0DF5E9D41}"/>
              </a:ext>
            </a:extLst>
          </p:cNvPr>
          <p:cNvSpPr>
            <a:spLocks noGrp="1"/>
          </p:cNvSpPr>
          <p:nvPr>
            <p:ph type="title"/>
          </p:nvPr>
        </p:nvSpPr>
        <p:spPr>
          <a:xfrm>
            <a:off x="589280" y="-2647"/>
            <a:ext cx="10515600" cy="824821"/>
          </a:xfrm>
        </p:spPr>
        <p:txBody>
          <a:bodyPr/>
          <a:lstStyle/>
          <a:p>
            <a:pPr algn="ctr"/>
            <a:r>
              <a:rPr lang="en-US"/>
              <a:t>How Do You Calculate ROI and ROA? </a:t>
            </a:r>
          </a:p>
        </p:txBody>
      </p:sp>
      <p:sp>
        <p:nvSpPr>
          <p:cNvPr id="10" name="Rectangle 9">
            <a:extLst>
              <a:ext uri="{FF2B5EF4-FFF2-40B4-BE49-F238E27FC236}">
                <a16:creationId xmlns:a16="http://schemas.microsoft.com/office/drawing/2014/main" id="{31EF7EE3-894F-B4DA-2836-ECF085A1067F}"/>
              </a:ext>
            </a:extLst>
          </p:cNvPr>
          <p:cNvSpPr/>
          <p:nvPr/>
        </p:nvSpPr>
        <p:spPr>
          <a:xfrm>
            <a:off x="-83890" y="6543413"/>
            <a:ext cx="12407318" cy="3633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ptos Display"/>
              </a:rPr>
              <a:t>Stakeholders | </a:t>
            </a:r>
            <a:r>
              <a:rPr lang="en-US" b="1">
                <a:latin typeface="Aptos Display"/>
              </a:rPr>
              <a:t>Financial Performance</a:t>
            </a:r>
            <a:r>
              <a:rPr lang="en-US">
                <a:latin typeface="Aptos Display"/>
              </a:rPr>
              <a:t> |</a:t>
            </a:r>
            <a:r>
              <a:rPr lang="en-US" b="1">
                <a:latin typeface="Aptos Display"/>
              </a:rPr>
              <a:t> </a:t>
            </a:r>
            <a:r>
              <a:rPr lang="en-US">
                <a:latin typeface="Aptos Display"/>
              </a:rPr>
              <a:t>Operational Performance | Recommendation </a:t>
            </a:r>
          </a:p>
        </p:txBody>
      </p:sp>
      <p:cxnSp>
        <p:nvCxnSpPr>
          <p:cNvPr id="23" name="Straight Connector 22">
            <a:extLst>
              <a:ext uri="{FF2B5EF4-FFF2-40B4-BE49-F238E27FC236}">
                <a16:creationId xmlns:a16="http://schemas.microsoft.com/office/drawing/2014/main" id="{9CC267B9-01A2-77A4-5475-C50A72E6726E}"/>
              </a:ext>
            </a:extLst>
          </p:cNvPr>
          <p:cNvCxnSpPr>
            <a:cxnSpLocks/>
          </p:cNvCxnSpPr>
          <p:nvPr/>
        </p:nvCxnSpPr>
        <p:spPr>
          <a:xfrm>
            <a:off x="6096000" y="824786"/>
            <a:ext cx="0" cy="5293587"/>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50667B2-D111-D0DC-17CE-3AF86910680F}"/>
              </a:ext>
            </a:extLst>
          </p:cNvPr>
          <p:cNvSpPr txBox="1"/>
          <p:nvPr/>
        </p:nvSpPr>
        <p:spPr>
          <a:xfrm>
            <a:off x="6115995" y="2926928"/>
            <a:ext cx="2374575" cy="830997"/>
          </a:xfrm>
          <a:prstGeom prst="rect">
            <a:avLst/>
          </a:prstGeom>
          <a:noFill/>
        </p:spPr>
        <p:txBody>
          <a:bodyPr wrap="square" lIns="91440" tIns="45720" rIns="91440" bIns="45720" rtlCol="0" anchor="t">
            <a:spAutoFit/>
          </a:bodyPr>
          <a:lstStyle/>
          <a:p>
            <a:pPr algn="ctr"/>
            <a:r>
              <a:rPr lang="en-US" sz="2400" b="1">
                <a:latin typeface="Aptos Display"/>
              </a:rPr>
              <a:t>Return on  Assets</a:t>
            </a:r>
            <a:endParaRPr lang="en-US"/>
          </a:p>
        </p:txBody>
      </p:sp>
      <p:sp>
        <p:nvSpPr>
          <p:cNvPr id="35" name="TextBox 34">
            <a:extLst>
              <a:ext uri="{FF2B5EF4-FFF2-40B4-BE49-F238E27FC236}">
                <a16:creationId xmlns:a16="http://schemas.microsoft.com/office/drawing/2014/main" id="{54EE9EA8-978F-BC33-FC5A-CA58AC7A62CA}"/>
              </a:ext>
            </a:extLst>
          </p:cNvPr>
          <p:cNvSpPr txBox="1"/>
          <p:nvPr/>
        </p:nvSpPr>
        <p:spPr>
          <a:xfrm>
            <a:off x="9699325" y="2693353"/>
            <a:ext cx="2400329" cy="461665"/>
          </a:xfrm>
          <a:prstGeom prst="rect">
            <a:avLst/>
          </a:prstGeom>
          <a:noFill/>
        </p:spPr>
        <p:txBody>
          <a:bodyPr wrap="square" lIns="91440" tIns="45720" rIns="91440" bIns="45720" rtlCol="0" anchor="t">
            <a:spAutoFit/>
          </a:bodyPr>
          <a:lstStyle/>
          <a:p>
            <a:r>
              <a:rPr lang="en-US" sz="2400">
                <a:latin typeface="Aptos Display"/>
              </a:rPr>
              <a:t>Net Income</a:t>
            </a:r>
          </a:p>
        </p:txBody>
      </p:sp>
      <p:sp>
        <p:nvSpPr>
          <p:cNvPr id="36" name="TextBox 35">
            <a:extLst>
              <a:ext uri="{FF2B5EF4-FFF2-40B4-BE49-F238E27FC236}">
                <a16:creationId xmlns:a16="http://schemas.microsoft.com/office/drawing/2014/main" id="{8FEEF6EA-12AD-40CF-C3F5-0BB37AF2D291}"/>
              </a:ext>
            </a:extLst>
          </p:cNvPr>
          <p:cNvSpPr txBox="1"/>
          <p:nvPr/>
        </p:nvSpPr>
        <p:spPr>
          <a:xfrm>
            <a:off x="9675665" y="3412697"/>
            <a:ext cx="1876639" cy="461665"/>
          </a:xfrm>
          <a:prstGeom prst="rect">
            <a:avLst/>
          </a:prstGeom>
          <a:noFill/>
        </p:spPr>
        <p:txBody>
          <a:bodyPr wrap="square" lIns="91440" tIns="45720" rIns="91440" bIns="45720" rtlCol="0" anchor="t">
            <a:spAutoFit/>
          </a:bodyPr>
          <a:lstStyle/>
          <a:p>
            <a:r>
              <a:rPr lang="en-US" sz="2400">
                <a:latin typeface="Aptos Display"/>
              </a:rPr>
              <a:t>Total Assets</a:t>
            </a:r>
          </a:p>
        </p:txBody>
      </p:sp>
      <p:cxnSp>
        <p:nvCxnSpPr>
          <p:cNvPr id="37" name="Straight Connector 36">
            <a:extLst>
              <a:ext uri="{FF2B5EF4-FFF2-40B4-BE49-F238E27FC236}">
                <a16:creationId xmlns:a16="http://schemas.microsoft.com/office/drawing/2014/main" id="{A39E57B0-59B8-4AB2-340A-22E210462050}"/>
              </a:ext>
            </a:extLst>
          </p:cNvPr>
          <p:cNvCxnSpPr/>
          <p:nvPr/>
        </p:nvCxnSpPr>
        <p:spPr>
          <a:xfrm>
            <a:off x="9630138" y="3264061"/>
            <a:ext cx="1967695"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3FBFCF38-0D72-1433-B19E-E4BDCF0CCCF1}"/>
              </a:ext>
            </a:extLst>
          </p:cNvPr>
          <p:cNvGrpSpPr/>
          <p:nvPr/>
        </p:nvGrpSpPr>
        <p:grpSpPr>
          <a:xfrm>
            <a:off x="240569" y="2693353"/>
            <a:ext cx="5828675" cy="1181009"/>
            <a:chOff x="240569" y="2693353"/>
            <a:chExt cx="5828675" cy="1181009"/>
          </a:xfrm>
        </p:grpSpPr>
        <p:sp>
          <p:nvSpPr>
            <p:cNvPr id="24" name="TextBox 23">
              <a:extLst>
                <a:ext uri="{FF2B5EF4-FFF2-40B4-BE49-F238E27FC236}">
                  <a16:creationId xmlns:a16="http://schemas.microsoft.com/office/drawing/2014/main" id="{DE2B7E9E-711D-7FB4-38CB-634B7E20C9C4}"/>
                </a:ext>
              </a:extLst>
            </p:cNvPr>
            <p:cNvSpPr txBox="1"/>
            <p:nvPr/>
          </p:nvSpPr>
          <p:spPr>
            <a:xfrm>
              <a:off x="240569" y="2875268"/>
              <a:ext cx="2238963" cy="830997"/>
            </a:xfrm>
            <a:prstGeom prst="rect">
              <a:avLst/>
            </a:prstGeom>
            <a:noFill/>
          </p:spPr>
          <p:txBody>
            <a:bodyPr wrap="square" lIns="91440" tIns="45720" rIns="91440" bIns="45720" rtlCol="0" anchor="t">
              <a:spAutoFit/>
            </a:bodyPr>
            <a:lstStyle/>
            <a:p>
              <a:pPr algn="ctr"/>
              <a:r>
                <a:rPr lang="en-US" sz="2400" b="1">
                  <a:latin typeface="Aptos Display"/>
                </a:rPr>
                <a:t>Return </a:t>
              </a:r>
            </a:p>
            <a:p>
              <a:pPr algn="ctr"/>
              <a:r>
                <a:rPr lang="en-US" sz="2400" b="1">
                  <a:latin typeface="Aptos Display"/>
                </a:rPr>
                <a:t>on Investment</a:t>
              </a:r>
            </a:p>
          </p:txBody>
        </p:sp>
        <p:sp>
          <p:nvSpPr>
            <p:cNvPr id="26" name="TextBox 25">
              <a:extLst>
                <a:ext uri="{FF2B5EF4-FFF2-40B4-BE49-F238E27FC236}">
                  <a16:creationId xmlns:a16="http://schemas.microsoft.com/office/drawing/2014/main" id="{04635C57-D8E4-23F7-9891-8BF3587C30F0}"/>
                </a:ext>
              </a:extLst>
            </p:cNvPr>
            <p:cNvSpPr txBox="1"/>
            <p:nvPr/>
          </p:nvSpPr>
          <p:spPr>
            <a:xfrm>
              <a:off x="3668915" y="2693353"/>
              <a:ext cx="2400329" cy="461665"/>
            </a:xfrm>
            <a:prstGeom prst="rect">
              <a:avLst/>
            </a:prstGeom>
            <a:noFill/>
          </p:spPr>
          <p:txBody>
            <a:bodyPr wrap="square" lIns="91440" tIns="45720" rIns="91440" bIns="45720" rtlCol="0" anchor="t">
              <a:spAutoFit/>
            </a:bodyPr>
            <a:lstStyle/>
            <a:p>
              <a:r>
                <a:rPr lang="en-US" sz="2400">
                  <a:latin typeface="Aptos Display"/>
                </a:rPr>
                <a:t>Net Income</a:t>
              </a:r>
            </a:p>
          </p:txBody>
        </p:sp>
        <p:sp>
          <p:nvSpPr>
            <p:cNvPr id="28" name="TextBox 27">
              <a:extLst>
                <a:ext uri="{FF2B5EF4-FFF2-40B4-BE49-F238E27FC236}">
                  <a16:creationId xmlns:a16="http://schemas.microsoft.com/office/drawing/2014/main" id="{5673DAD9-6604-1ABC-5C81-D24602FABA49}"/>
                </a:ext>
              </a:extLst>
            </p:cNvPr>
            <p:cNvSpPr txBox="1"/>
            <p:nvPr/>
          </p:nvSpPr>
          <p:spPr>
            <a:xfrm>
              <a:off x="3383410" y="3412697"/>
              <a:ext cx="2400329" cy="461665"/>
            </a:xfrm>
            <a:prstGeom prst="rect">
              <a:avLst/>
            </a:prstGeom>
            <a:noFill/>
          </p:spPr>
          <p:txBody>
            <a:bodyPr wrap="square" lIns="91440" tIns="45720" rIns="91440" bIns="45720" rtlCol="0" anchor="t">
              <a:spAutoFit/>
            </a:bodyPr>
            <a:lstStyle/>
            <a:p>
              <a:r>
                <a:rPr lang="en-US" sz="2400">
                  <a:latin typeface="Aptos Display"/>
                </a:rPr>
                <a:t>Investment Cost</a:t>
              </a:r>
            </a:p>
          </p:txBody>
        </p:sp>
        <p:cxnSp>
          <p:nvCxnSpPr>
            <p:cNvPr id="30" name="Straight Connector 29">
              <a:extLst>
                <a:ext uri="{FF2B5EF4-FFF2-40B4-BE49-F238E27FC236}">
                  <a16:creationId xmlns:a16="http://schemas.microsoft.com/office/drawing/2014/main" id="{2D567FFD-C8B1-482F-4589-542707D8D4C4}"/>
                </a:ext>
              </a:extLst>
            </p:cNvPr>
            <p:cNvCxnSpPr/>
            <p:nvPr/>
          </p:nvCxnSpPr>
          <p:spPr>
            <a:xfrm>
              <a:off x="3599728" y="3264061"/>
              <a:ext cx="1967695"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53" name="Group 52">
              <a:extLst>
                <a:ext uri="{FF2B5EF4-FFF2-40B4-BE49-F238E27FC236}">
                  <a16:creationId xmlns:a16="http://schemas.microsoft.com/office/drawing/2014/main" id="{3CF8A95D-CF01-DA61-54AC-F835790A2DAC}"/>
                </a:ext>
              </a:extLst>
            </p:cNvPr>
            <p:cNvGrpSpPr/>
            <p:nvPr/>
          </p:nvGrpSpPr>
          <p:grpSpPr>
            <a:xfrm>
              <a:off x="2479532" y="3155018"/>
              <a:ext cx="612005" cy="257679"/>
              <a:chOff x="2479532" y="3155018"/>
              <a:chExt cx="612005" cy="257679"/>
            </a:xfrm>
          </p:grpSpPr>
          <p:cxnSp>
            <p:nvCxnSpPr>
              <p:cNvPr id="39" name="Straight Connector 38">
                <a:extLst>
                  <a:ext uri="{FF2B5EF4-FFF2-40B4-BE49-F238E27FC236}">
                    <a16:creationId xmlns:a16="http://schemas.microsoft.com/office/drawing/2014/main" id="{C609CC9C-C5C6-CFA3-C6CC-4A83BF281AB7}"/>
                  </a:ext>
                </a:extLst>
              </p:cNvPr>
              <p:cNvCxnSpPr>
                <a:cxnSpLocks/>
              </p:cNvCxnSpPr>
              <p:nvPr/>
            </p:nvCxnSpPr>
            <p:spPr>
              <a:xfrm>
                <a:off x="2479532" y="3155018"/>
                <a:ext cx="612005"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8B90677-EAB1-35E5-C2FA-B123A3CD979C}"/>
                  </a:ext>
                </a:extLst>
              </p:cNvPr>
              <p:cNvCxnSpPr>
                <a:cxnSpLocks/>
              </p:cNvCxnSpPr>
              <p:nvPr/>
            </p:nvCxnSpPr>
            <p:spPr>
              <a:xfrm>
                <a:off x="2479532" y="3412697"/>
                <a:ext cx="612005" cy="0"/>
              </a:xfrm>
              <a:prstGeom prst="line">
                <a:avLst/>
              </a:prstGeom>
              <a:ln w="38100"/>
            </p:spPr>
            <p:style>
              <a:lnRef idx="2">
                <a:schemeClr val="accent1"/>
              </a:lnRef>
              <a:fillRef idx="0">
                <a:schemeClr val="accent1"/>
              </a:fillRef>
              <a:effectRef idx="1">
                <a:schemeClr val="accent1"/>
              </a:effectRef>
              <a:fontRef idx="minor">
                <a:schemeClr val="tx1"/>
              </a:fontRef>
            </p:style>
          </p:cxnSp>
        </p:grpSp>
      </p:grpSp>
      <p:grpSp>
        <p:nvGrpSpPr>
          <p:cNvPr id="52" name="Group 51">
            <a:extLst>
              <a:ext uri="{FF2B5EF4-FFF2-40B4-BE49-F238E27FC236}">
                <a16:creationId xmlns:a16="http://schemas.microsoft.com/office/drawing/2014/main" id="{0EFA7F5F-D264-B6C0-3418-6B74AECCBD62}"/>
              </a:ext>
            </a:extLst>
          </p:cNvPr>
          <p:cNvGrpSpPr/>
          <p:nvPr/>
        </p:nvGrpSpPr>
        <p:grpSpPr>
          <a:xfrm>
            <a:off x="8490570" y="3155018"/>
            <a:ext cx="612005" cy="257679"/>
            <a:chOff x="8490570" y="3171321"/>
            <a:chExt cx="612005" cy="257679"/>
          </a:xfrm>
        </p:grpSpPr>
        <p:cxnSp>
          <p:nvCxnSpPr>
            <p:cNvPr id="50" name="Straight Connector 49">
              <a:extLst>
                <a:ext uri="{FF2B5EF4-FFF2-40B4-BE49-F238E27FC236}">
                  <a16:creationId xmlns:a16="http://schemas.microsoft.com/office/drawing/2014/main" id="{15453E41-EA45-F77B-1919-624EA1970288}"/>
                </a:ext>
              </a:extLst>
            </p:cNvPr>
            <p:cNvCxnSpPr>
              <a:cxnSpLocks/>
            </p:cNvCxnSpPr>
            <p:nvPr/>
          </p:nvCxnSpPr>
          <p:spPr>
            <a:xfrm>
              <a:off x="8490570" y="3171321"/>
              <a:ext cx="612005"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053B7C12-01CB-543C-59B4-1DA3DB260DE0}"/>
                </a:ext>
              </a:extLst>
            </p:cNvPr>
            <p:cNvCxnSpPr>
              <a:cxnSpLocks/>
            </p:cNvCxnSpPr>
            <p:nvPr/>
          </p:nvCxnSpPr>
          <p:spPr>
            <a:xfrm>
              <a:off x="8490570" y="3429000"/>
              <a:ext cx="612005" cy="0"/>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13451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1601</Words>
  <Application>Microsoft Office PowerPoint</Application>
  <PresentationFormat>Widescreen</PresentationFormat>
  <Paragraphs>250</Paragraphs>
  <Slides>32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Aptos Display</vt:lpstr>
      <vt:lpstr>Aptos Narrow</vt:lpstr>
      <vt:lpstr>Arial</vt:lpstr>
      <vt:lpstr>Arial,Sans-Serif</vt:lpstr>
      <vt:lpstr>Calibri</vt:lpstr>
      <vt:lpstr>Wingdings</vt:lpstr>
      <vt:lpstr>Office Theme</vt:lpstr>
      <vt:lpstr>PowerPoint Presentation</vt:lpstr>
      <vt:lpstr>Retirees: The Silver Stakeholders</vt:lpstr>
      <vt:lpstr>Aging Gracefully, Investing Wisely</vt:lpstr>
      <vt:lpstr>Which Do You Prefer, City Lights or Ocean Sights?</vt:lpstr>
      <vt:lpstr>Stable and Sustainable Returns From Nursing Homes</vt:lpstr>
      <vt:lpstr>What Is the Objective?</vt:lpstr>
      <vt:lpstr>Net Income Is an Ineffective Metric</vt:lpstr>
      <vt:lpstr>ROI and ROA to Analyze Finances</vt:lpstr>
      <vt:lpstr>How Do You Calculate ROI and ROA? </vt:lpstr>
      <vt:lpstr>New York and Florida’s Nearly Equal Performance  </vt:lpstr>
      <vt:lpstr>ROA Is the Best Predictor for Ratings</vt:lpstr>
      <vt:lpstr>Is There a Difference in Ratings?</vt:lpstr>
      <vt:lpstr>Florida Dominates New York on Certain Ratings</vt:lpstr>
      <vt:lpstr>Patient-Reported Survey Scores</vt:lpstr>
      <vt:lpstr>Caretaker’s Ratings for Nursing Facilities </vt:lpstr>
      <vt:lpstr>PowerPoint Presentation</vt:lpstr>
      <vt:lpstr>Which State Is the Best Investment?</vt:lpstr>
      <vt:lpstr>Appendix</vt:lpstr>
      <vt:lpstr>NaN Values in Overall Rating Lead Exploration </vt:lpstr>
      <vt:lpstr>Florida's Tax Benefits </vt:lpstr>
      <vt:lpstr>New York's Higher Overall Rating  </vt:lpstr>
      <vt:lpstr>How Did States Responded to COVID-19? </vt:lpstr>
      <vt:lpstr>Median Fine Amounts Spike in the US </vt:lpstr>
      <vt:lpstr>Median Quality Score Across the US  </vt:lpstr>
      <vt:lpstr>Feature Importances From Ridge Models  </vt:lpstr>
      <vt:lpstr>Top 25 Above Average Zip Code Ratings   </vt:lpstr>
      <vt:lpstr>Top 150 Above Average Zip Code Ratings   </vt:lpstr>
      <vt:lpstr>Top 25 Average Net Incomes by State </vt:lpstr>
      <vt:lpstr>Top 10 Averaged Important Features for Ridge </vt:lpstr>
      <vt:lpstr>Top ROI With Above Average Facilities </vt:lpstr>
      <vt:lpstr>Nursing Homes Are a Good Financial Investment </vt:lpstr>
      <vt:lpstr>Florida Senior Consulting Advisors Promote Exercise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Nielsen, Samuel</dc:creator>
  <cp:lastModifiedBy>Nielsen, Samuel</cp:lastModifiedBy>
  <cp:revision>1</cp:revision>
  <dcterms:created xsi:type="dcterms:W3CDTF">2024-05-21T14:40:05Z</dcterms:created>
  <dcterms:modified xsi:type="dcterms:W3CDTF">2024-05-22T00:47:22Z</dcterms:modified>
</cp:coreProperties>
</file>